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omments/comment1.xml" ContentType="application/vnd.openxmlformats-officedocument.presentationml.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omments/comment2.xml" ContentType="application/vnd.openxmlformats-officedocument.presentationml.comments+xml"/>
  <Override PartName="/ppt/notesSlides/notesSlide66.xml" ContentType="application/vnd.openxmlformats-officedocument.presentationml.notesSlide+xml"/>
  <Override PartName="/ppt/comments/comment3.xml" ContentType="application/vnd.openxmlformats-officedocument.presentationml.comment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omments/comment4.xml" ContentType="application/vnd.openxmlformats-officedocument.presentationml.comment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omments/comment5.xml" ContentType="application/vnd.openxmlformats-officedocument.presentationml.comments+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comments/comment6.xml" ContentType="application/vnd.openxmlformats-officedocument.presentationml.comments+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comments/comment7.xml" ContentType="application/vnd.openxmlformats-officedocument.presentationml.comments+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comments/comment8.xml" ContentType="application/vnd.openxmlformats-officedocument.presentationml.comments+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comments/comment9.xml" ContentType="application/vnd.openxmlformats-officedocument.presentationml.comments+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comments/comment10.xml" ContentType="application/vnd.openxmlformats-officedocument.presentationml.comments+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comments/comment11.xml" ContentType="application/vnd.openxmlformats-officedocument.presentationml.comments+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comments/comment12.xml" ContentType="application/vnd.openxmlformats-officedocument.presentationml.comments+xml"/>
  <Override PartName="/ppt/notesSlides/notesSlide455.xml" ContentType="application/vnd.openxmlformats-officedocument.presentationml.notesSlide+xml"/>
  <Override PartName="/ppt/comments/comment13.xml" ContentType="application/vnd.openxmlformats-officedocument.presentationml.comments+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6" r:id="rId4"/>
  </p:sldMasterIdLst>
  <p:notesMasterIdLst>
    <p:notesMasterId r:id="rId463"/>
  </p:notesMasterIdLst>
  <p:handoutMasterIdLst>
    <p:handoutMasterId r:id="rId464"/>
  </p:handoutMasterIdLst>
  <p:sldIdLst>
    <p:sldId id="256" r:id="rId5"/>
    <p:sldId id="1340" r:id="rId6"/>
    <p:sldId id="257" r:id="rId7"/>
    <p:sldId id="827" r:id="rId8"/>
    <p:sldId id="260" r:id="rId9"/>
    <p:sldId id="261" r:id="rId10"/>
    <p:sldId id="265" r:id="rId11"/>
    <p:sldId id="1246" r:id="rId12"/>
    <p:sldId id="312" r:id="rId13"/>
    <p:sldId id="263" r:id="rId14"/>
    <p:sldId id="1248" r:id="rId15"/>
    <p:sldId id="1249" r:id="rId16"/>
    <p:sldId id="266" r:id="rId17"/>
    <p:sldId id="1366" r:id="rId18"/>
    <p:sldId id="267" r:id="rId19"/>
    <p:sldId id="320" r:id="rId20"/>
    <p:sldId id="268" r:id="rId21"/>
    <p:sldId id="321" r:id="rId22"/>
    <p:sldId id="1367" r:id="rId23"/>
    <p:sldId id="1368" r:id="rId24"/>
    <p:sldId id="1369" r:id="rId25"/>
    <p:sldId id="323" r:id="rId26"/>
    <p:sldId id="636" r:id="rId27"/>
    <p:sldId id="1261" r:id="rId28"/>
    <p:sldId id="1262" r:id="rId29"/>
    <p:sldId id="642" r:id="rId30"/>
    <p:sldId id="1251" r:id="rId31"/>
    <p:sldId id="1252" r:id="rId32"/>
    <p:sldId id="1254" r:id="rId33"/>
    <p:sldId id="647" r:id="rId34"/>
    <p:sldId id="648" r:id="rId35"/>
    <p:sldId id="1253" r:id="rId36"/>
    <p:sldId id="1255" r:id="rId37"/>
    <p:sldId id="1256" r:id="rId38"/>
    <p:sldId id="653" r:id="rId39"/>
    <p:sldId id="1257" r:id="rId40"/>
    <p:sldId id="655" r:id="rId41"/>
    <p:sldId id="1258" r:id="rId42"/>
    <p:sldId id="657" r:id="rId43"/>
    <p:sldId id="1259" r:id="rId44"/>
    <p:sldId id="659" r:id="rId45"/>
    <p:sldId id="660" r:id="rId46"/>
    <p:sldId id="661" r:id="rId47"/>
    <p:sldId id="1260" r:id="rId48"/>
    <p:sldId id="366" r:id="rId49"/>
    <p:sldId id="288" r:id="rId50"/>
    <p:sldId id="289" r:id="rId51"/>
    <p:sldId id="290" r:id="rId52"/>
    <p:sldId id="291" r:id="rId53"/>
    <p:sldId id="292" r:id="rId54"/>
    <p:sldId id="293" r:id="rId55"/>
    <p:sldId id="296" r:id="rId56"/>
    <p:sldId id="298" r:id="rId57"/>
    <p:sldId id="1266" r:id="rId58"/>
    <p:sldId id="1267" r:id="rId59"/>
    <p:sldId id="1268" r:id="rId60"/>
    <p:sldId id="1272" r:id="rId61"/>
    <p:sldId id="1273" r:id="rId62"/>
    <p:sldId id="1274" r:id="rId63"/>
    <p:sldId id="308" r:id="rId64"/>
    <p:sldId id="309" r:id="rId65"/>
    <p:sldId id="310" r:id="rId66"/>
    <p:sldId id="311" r:id="rId67"/>
    <p:sldId id="663" r:id="rId68"/>
    <p:sldId id="1269" r:id="rId69"/>
    <p:sldId id="1270" r:id="rId70"/>
    <p:sldId id="1271" r:id="rId71"/>
    <p:sldId id="1275" r:id="rId72"/>
    <p:sldId id="1276" r:id="rId73"/>
    <p:sldId id="1277" r:id="rId74"/>
    <p:sldId id="315" r:id="rId75"/>
    <p:sldId id="371" r:id="rId76"/>
    <p:sldId id="840" r:id="rId77"/>
    <p:sldId id="1278" r:id="rId78"/>
    <p:sldId id="841" r:id="rId79"/>
    <p:sldId id="1060" r:id="rId80"/>
    <p:sldId id="373" r:id="rId81"/>
    <p:sldId id="375" r:id="rId82"/>
    <p:sldId id="377" r:id="rId83"/>
    <p:sldId id="1279" r:id="rId84"/>
    <p:sldId id="1280" r:id="rId85"/>
    <p:sldId id="1281" r:id="rId86"/>
    <p:sldId id="1282" r:id="rId87"/>
    <p:sldId id="1283" r:id="rId88"/>
    <p:sldId id="322" r:id="rId89"/>
    <p:sldId id="1284" r:id="rId90"/>
    <p:sldId id="325" r:id="rId91"/>
    <p:sldId id="326" r:id="rId92"/>
    <p:sldId id="327" r:id="rId93"/>
    <p:sldId id="409" r:id="rId94"/>
    <p:sldId id="331" r:id="rId95"/>
    <p:sldId id="332" r:id="rId96"/>
    <p:sldId id="333" r:id="rId97"/>
    <p:sldId id="334" r:id="rId98"/>
    <p:sldId id="335" r:id="rId99"/>
    <p:sldId id="336" r:id="rId100"/>
    <p:sldId id="337" r:id="rId101"/>
    <p:sldId id="338" r:id="rId102"/>
    <p:sldId id="416" r:id="rId103"/>
    <p:sldId id="842" r:id="rId104"/>
    <p:sldId id="339" r:id="rId105"/>
    <p:sldId id="340" r:id="rId106"/>
    <p:sldId id="341" r:id="rId107"/>
    <p:sldId id="299" r:id="rId108"/>
    <p:sldId id="342" r:id="rId109"/>
    <p:sldId id="301" r:id="rId110"/>
    <p:sldId id="314" r:id="rId111"/>
    <p:sldId id="344" r:id="rId112"/>
    <p:sldId id="345" r:id="rId113"/>
    <p:sldId id="844" r:id="rId114"/>
    <p:sldId id="845" r:id="rId115"/>
    <p:sldId id="846" r:id="rId116"/>
    <p:sldId id="419" r:id="rId117"/>
    <p:sldId id="348" r:id="rId118"/>
    <p:sldId id="303" r:id="rId119"/>
    <p:sldId id="350" r:id="rId120"/>
    <p:sldId id="305" r:id="rId121"/>
    <p:sldId id="351" r:id="rId122"/>
    <p:sldId id="848" r:id="rId123"/>
    <p:sldId id="306" r:id="rId124"/>
    <p:sldId id="307" r:id="rId125"/>
    <p:sldId id="438" r:id="rId126"/>
    <p:sldId id="355" r:id="rId127"/>
    <p:sldId id="356" r:id="rId128"/>
    <p:sldId id="357" r:id="rId129"/>
    <p:sldId id="358" r:id="rId130"/>
    <p:sldId id="865" r:id="rId131"/>
    <p:sldId id="866" r:id="rId132"/>
    <p:sldId id="359" r:id="rId133"/>
    <p:sldId id="360" r:id="rId134"/>
    <p:sldId id="468" r:id="rId135"/>
    <p:sldId id="363" r:id="rId136"/>
    <p:sldId id="867" r:id="rId137"/>
    <p:sldId id="365" r:id="rId138"/>
    <p:sldId id="447" r:id="rId139"/>
    <p:sldId id="869" r:id="rId140"/>
    <p:sldId id="873" r:id="rId141"/>
    <p:sldId id="874" r:id="rId142"/>
    <p:sldId id="871" r:id="rId143"/>
    <p:sldId id="1285" r:id="rId144"/>
    <p:sldId id="451" r:id="rId145"/>
    <p:sldId id="367" r:id="rId146"/>
    <p:sldId id="485" r:id="rId147"/>
    <p:sldId id="369" r:id="rId148"/>
    <p:sldId id="370" r:id="rId149"/>
    <p:sldId id="1286" r:id="rId150"/>
    <p:sldId id="372" r:id="rId151"/>
    <p:sldId id="1287" r:id="rId152"/>
    <p:sldId id="1370" r:id="rId153"/>
    <p:sldId id="374" r:id="rId154"/>
    <p:sldId id="1288" r:id="rId155"/>
    <p:sldId id="376" r:id="rId156"/>
    <p:sldId id="1289" r:id="rId157"/>
    <p:sldId id="378" r:id="rId158"/>
    <p:sldId id="494" r:id="rId159"/>
    <p:sldId id="379" r:id="rId160"/>
    <p:sldId id="380" r:id="rId161"/>
    <p:sldId id="381" r:id="rId162"/>
    <p:sldId id="382" r:id="rId163"/>
    <p:sldId id="383" r:id="rId164"/>
    <p:sldId id="384" r:id="rId165"/>
    <p:sldId id="385" r:id="rId166"/>
    <p:sldId id="386" r:id="rId167"/>
    <p:sldId id="387" r:id="rId168"/>
    <p:sldId id="388" r:id="rId169"/>
    <p:sldId id="389" r:id="rId170"/>
    <p:sldId id="390" r:id="rId171"/>
    <p:sldId id="391" r:id="rId172"/>
    <p:sldId id="392" r:id="rId173"/>
    <p:sldId id="394" r:id="rId174"/>
    <p:sldId id="395" r:id="rId175"/>
    <p:sldId id="396" r:id="rId176"/>
    <p:sldId id="397" r:id="rId177"/>
    <p:sldId id="398" r:id="rId178"/>
    <p:sldId id="399" r:id="rId179"/>
    <p:sldId id="400" r:id="rId180"/>
    <p:sldId id="401" r:id="rId181"/>
    <p:sldId id="402" r:id="rId182"/>
    <p:sldId id="1339" r:id="rId183"/>
    <p:sldId id="403" r:id="rId184"/>
    <p:sldId id="404" r:id="rId185"/>
    <p:sldId id="529" r:id="rId186"/>
    <p:sldId id="666" r:id="rId187"/>
    <p:sldId id="405" r:id="rId188"/>
    <p:sldId id="886" r:id="rId189"/>
    <p:sldId id="890" r:id="rId190"/>
    <p:sldId id="407" r:id="rId191"/>
    <p:sldId id="408" r:id="rId192"/>
    <p:sldId id="1290" r:id="rId193"/>
    <p:sldId id="410" r:id="rId194"/>
    <p:sldId id="411" r:id="rId195"/>
    <p:sldId id="412" r:id="rId196"/>
    <p:sldId id="414" r:id="rId197"/>
    <p:sldId id="1291" r:id="rId198"/>
    <p:sldId id="1017" r:id="rId199"/>
    <p:sldId id="1023" r:id="rId200"/>
    <p:sldId id="806" r:id="rId201"/>
    <p:sldId id="1024" r:id="rId202"/>
    <p:sldId id="1016" r:id="rId203"/>
    <p:sldId id="1026" r:id="rId204"/>
    <p:sldId id="536" r:id="rId205"/>
    <p:sldId id="418" r:id="rId206"/>
    <p:sldId id="1292" r:id="rId207"/>
    <p:sldId id="420" r:id="rId208"/>
    <p:sldId id="1293" r:id="rId209"/>
    <p:sldId id="422" r:id="rId210"/>
    <p:sldId id="1294" r:id="rId211"/>
    <p:sldId id="1295" r:id="rId212"/>
    <p:sldId id="1296" r:id="rId213"/>
    <p:sldId id="1069" r:id="rId214"/>
    <p:sldId id="426" r:id="rId215"/>
    <p:sldId id="427" r:id="rId216"/>
    <p:sldId id="560" r:id="rId217"/>
    <p:sldId id="556" r:id="rId218"/>
    <p:sldId id="548" r:id="rId219"/>
    <p:sldId id="429" r:id="rId220"/>
    <p:sldId id="562" r:id="rId221"/>
    <p:sldId id="430" r:id="rId222"/>
    <p:sldId id="431" r:id="rId223"/>
    <p:sldId id="1071" r:id="rId224"/>
    <p:sldId id="432" r:id="rId225"/>
    <p:sldId id="433" r:id="rId226"/>
    <p:sldId id="434" r:id="rId227"/>
    <p:sldId id="584" r:id="rId228"/>
    <p:sldId id="436" r:id="rId229"/>
    <p:sldId id="437" r:id="rId230"/>
    <p:sldId id="1297" r:id="rId231"/>
    <p:sldId id="439" r:id="rId232"/>
    <p:sldId id="440" r:id="rId233"/>
    <p:sldId id="441" r:id="rId234"/>
    <p:sldId id="442" r:id="rId235"/>
    <p:sldId id="443" r:id="rId236"/>
    <p:sldId id="444" r:id="rId237"/>
    <p:sldId id="1298" r:id="rId238"/>
    <p:sldId id="446" r:id="rId239"/>
    <p:sldId id="1299" r:id="rId240"/>
    <p:sldId id="1300" r:id="rId241"/>
    <p:sldId id="597" r:id="rId242"/>
    <p:sldId id="449" r:id="rId243"/>
    <p:sldId id="450" r:id="rId244"/>
    <p:sldId id="625" r:id="rId245"/>
    <p:sldId id="605" r:id="rId246"/>
    <p:sldId id="623" r:id="rId247"/>
    <p:sldId id="452" r:id="rId248"/>
    <p:sldId id="1301" r:id="rId249"/>
    <p:sldId id="454" r:id="rId250"/>
    <p:sldId id="455" r:id="rId251"/>
    <p:sldId id="456" r:id="rId252"/>
    <p:sldId id="457" r:id="rId253"/>
    <p:sldId id="615" r:id="rId254"/>
    <p:sldId id="609" r:id="rId255"/>
    <p:sldId id="629" r:id="rId256"/>
    <p:sldId id="459" r:id="rId257"/>
    <p:sldId id="460" r:id="rId258"/>
    <p:sldId id="461" r:id="rId259"/>
    <p:sldId id="1127" r:id="rId260"/>
    <p:sldId id="1128" r:id="rId261"/>
    <p:sldId id="462" r:id="rId262"/>
    <p:sldId id="637" r:id="rId263"/>
    <p:sldId id="464" r:id="rId264"/>
    <p:sldId id="465" r:id="rId265"/>
    <p:sldId id="466" r:id="rId266"/>
    <p:sldId id="467" r:id="rId267"/>
    <p:sldId id="1302" r:id="rId268"/>
    <p:sldId id="469" r:id="rId269"/>
    <p:sldId id="470" r:id="rId270"/>
    <p:sldId id="471" r:id="rId271"/>
    <p:sldId id="472" r:id="rId272"/>
    <p:sldId id="473" r:id="rId273"/>
    <p:sldId id="474" r:id="rId274"/>
    <p:sldId id="656" r:id="rId275"/>
    <p:sldId id="475" r:id="rId276"/>
    <p:sldId id="476" r:id="rId277"/>
    <p:sldId id="477" r:id="rId278"/>
    <p:sldId id="478" r:id="rId279"/>
    <p:sldId id="479" r:id="rId280"/>
    <p:sldId id="652" r:id="rId281"/>
    <p:sldId id="1096" r:id="rId282"/>
    <p:sldId id="480" r:id="rId283"/>
    <p:sldId id="481" r:id="rId284"/>
    <p:sldId id="482" r:id="rId285"/>
    <p:sldId id="483" r:id="rId286"/>
    <p:sldId id="654" r:id="rId287"/>
    <p:sldId id="484" r:id="rId288"/>
    <p:sldId id="1303" r:id="rId289"/>
    <p:sldId id="487" r:id="rId290"/>
    <p:sldId id="488" r:id="rId291"/>
    <p:sldId id="489" r:id="rId292"/>
    <p:sldId id="490" r:id="rId293"/>
    <p:sldId id="491" r:id="rId294"/>
    <p:sldId id="1095" r:id="rId295"/>
    <p:sldId id="1304" r:id="rId296"/>
    <p:sldId id="1305" r:id="rId297"/>
    <p:sldId id="495" r:id="rId298"/>
    <p:sldId id="665" r:id="rId299"/>
    <p:sldId id="1306" r:id="rId300"/>
    <p:sldId id="1307" r:id="rId301"/>
    <p:sldId id="664" r:id="rId302"/>
    <p:sldId id="498" r:id="rId303"/>
    <p:sldId id="499" r:id="rId304"/>
    <p:sldId id="677" r:id="rId305"/>
    <p:sldId id="513" r:id="rId306"/>
    <p:sldId id="514" r:id="rId307"/>
    <p:sldId id="515" r:id="rId308"/>
    <p:sldId id="516" r:id="rId309"/>
    <p:sldId id="517" r:id="rId310"/>
    <p:sldId id="518" r:id="rId311"/>
    <p:sldId id="519" r:id="rId312"/>
    <p:sldId id="520" r:id="rId313"/>
    <p:sldId id="521" r:id="rId314"/>
    <p:sldId id="522" r:id="rId315"/>
    <p:sldId id="1310" r:id="rId316"/>
    <p:sldId id="525" r:id="rId317"/>
    <p:sldId id="526" r:id="rId318"/>
    <p:sldId id="527" r:id="rId319"/>
    <p:sldId id="528" r:id="rId320"/>
    <p:sldId id="1311" r:id="rId321"/>
    <p:sldId id="530" r:id="rId322"/>
    <p:sldId id="1312" r:id="rId323"/>
    <p:sldId id="532" r:id="rId324"/>
    <p:sldId id="533" r:id="rId325"/>
    <p:sldId id="927" r:id="rId326"/>
    <p:sldId id="928" r:id="rId327"/>
    <p:sldId id="534" r:id="rId328"/>
    <p:sldId id="930" r:id="rId329"/>
    <p:sldId id="715" r:id="rId330"/>
    <p:sldId id="1313" r:id="rId331"/>
    <p:sldId id="537" r:id="rId332"/>
    <p:sldId id="538" r:id="rId333"/>
    <p:sldId id="539" r:id="rId334"/>
    <p:sldId id="962" r:id="rId335"/>
    <p:sldId id="969" r:id="rId336"/>
    <p:sldId id="723" r:id="rId337"/>
    <p:sldId id="540" r:id="rId338"/>
    <p:sldId id="541" r:id="rId339"/>
    <p:sldId id="748" r:id="rId340"/>
    <p:sldId id="963" r:id="rId341"/>
    <p:sldId id="1314" r:id="rId342"/>
    <p:sldId id="544" r:id="rId343"/>
    <p:sldId id="964" r:id="rId344"/>
    <p:sldId id="1315" r:id="rId345"/>
    <p:sldId id="966" r:id="rId346"/>
    <p:sldId id="547" r:id="rId347"/>
    <p:sldId id="891" r:id="rId348"/>
    <p:sldId id="502" r:id="rId349"/>
    <p:sldId id="503" r:id="rId350"/>
    <p:sldId id="1308" r:id="rId351"/>
    <p:sldId id="1309" r:id="rId352"/>
    <p:sldId id="894" r:id="rId353"/>
    <p:sldId id="506" r:id="rId354"/>
    <p:sldId id="917" r:id="rId355"/>
    <p:sldId id="893" r:id="rId356"/>
    <p:sldId id="919" r:id="rId357"/>
    <p:sldId id="920" r:id="rId358"/>
    <p:sldId id="922" r:id="rId359"/>
    <p:sldId id="924" r:id="rId360"/>
    <p:sldId id="510" r:id="rId361"/>
    <p:sldId id="923" r:id="rId362"/>
    <p:sldId id="759" r:id="rId363"/>
    <p:sldId id="1316" r:id="rId364"/>
    <p:sldId id="550" r:id="rId365"/>
    <p:sldId id="551" r:id="rId366"/>
    <p:sldId id="552" r:id="rId367"/>
    <p:sldId id="1338" r:id="rId368"/>
    <p:sldId id="553" r:id="rId369"/>
    <p:sldId id="554" r:id="rId370"/>
    <p:sldId id="982" r:id="rId371"/>
    <p:sldId id="555" r:id="rId372"/>
    <p:sldId id="779" r:id="rId373"/>
    <p:sldId id="1317" r:id="rId374"/>
    <p:sldId id="557" r:id="rId375"/>
    <p:sldId id="558" r:id="rId376"/>
    <p:sldId id="559" r:id="rId377"/>
    <p:sldId id="1318" r:id="rId378"/>
    <p:sldId id="561" r:id="rId379"/>
    <p:sldId id="985" r:id="rId380"/>
    <p:sldId id="987" r:id="rId381"/>
    <p:sldId id="563" r:id="rId382"/>
    <p:sldId id="564" r:id="rId383"/>
    <p:sldId id="565" r:id="rId384"/>
    <p:sldId id="566" r:id="rId385"/>
    <p:sldId id="567" r:id="rId386"/>
    <p:sldId id="1320" r:id="rId387"/>
    <p:sldId id="569" r:id="rId388"/>
    <p:sldId id="570" r:id="rId389"/>
    <p:sldId id="571" r:id="rId390"/>
    <p:sldId id="572" r:id="rId391"/>
    <p:sldId id="1321" r:id="rId392"/>
    <p:sldId id="574" r:id="rId393"/>
    <p:sldId id="575" r:id="rId394"/>
    <p:sldId id="576" r:id="rId395"/>
    <p:sldId id="1322" r:id="rId396"/>
    <p:sldId id="578" r:id="rId397"/>
    <p:sldId id="1323" r:id="rId398"/>
    <p:sldId id="1341" r:id="rId399"/>
    <p:sldId id="347" r:id="rId400"/>
    <p:sldId id="354" r:id="rId401"/>
    <p:sldId id="1342" r:id="rId402"/>
    <p:sldId id="343" r:id="rId403"/>
    <p:sldId id="1344" r:id="rId404"/>
    <p:sldId id="1345" r:id="rId405"/>
    <p:sldId id="1346" r:id="rId406"/>
    <p:sldId id="1347" r:id="rId407"/>
    <p:sldId id="349" r:id="rId408"/>
    <p:sldId id="304" r:id="rId409"/>
    <p:sldId id="1350" r:id="rId410"/>
    <p:sldId id="1351" r:id="rId411"/>
    <p:sldId id="1352" r:id="rId412"/>
    <p:sldId id="1353" r:id="rId413"/>
    <p:sldId id="1354" r:id="rId414"/>
    <p:sldId id="1355" r:id="rId415"/>
    <p:sldId id="1356" r:id="rId416"/>
    <p:sldId id="1359" r:id="rId417"/>
    <p:sldId id="1360" r:id="rId418"/>
    <p:sldId id="316" r:id="rId419"/>
    <p:sldId id="319" r:id="rId420"/>
    <p:sldId id="1361" r:id="rId421"/>
    <p:sldId id="1364" r:id="rId422"/>
    <p:sldId id="1365" r:id="rId423"/>
    <p:sldId id="328" r:id="rId424"/>
    <p:sldId id="1328" r:id="rId425"/>
    <p:sldId id="793" r:id="rId426"/>
    <p:sldId id="599" r:id="rId427"/>
    <p:sldId id="600" r:id="rId428"/>
    <p:sldId id="601" r:id="rId429"/>
    <p:sldId id="602" r:id="rId430"/>
    <p:sldId id="603" r:id="rId431"/>
    <p:sldId id="604" r:id="rId432"/>
    <p:sldId id="1014" r:id="rId433"/>
    <p:sldId id="1329" r:id="rId434"/>
    <p:sldId id="606" r:id="rId435"/>
    <p:sldId id="1021" r:id="rId436"/>
    <p:sldId id="1330" r:id="rId437"/>
    <p:sldId id="1331" r:id="rId438"/>
    <p:sldId id="1332" r:id="rId439"/>
    <p:sldId id="610" r:id="rId440"/>
    <p:sldId id="1333" r:id="rId441"/>
    <p:sldId id="612" r:id="rId442"/>
    <p:sldId id="613" r:id="rId443"/>
    <p:sldId id="614" r:id="rId444"/>
    <p:sldId id="1334" r:id="rId445"/>
    <p:sldId id="616" r:id="rId446"/>
    <p:sldId id="617" r:id="rId447"/>
    <p:sldId id="618" r:id="rId448"/>
    <p:sldId id="1335" r:id="rId449"/>
    <p:sldId id="1019" r:id="rId450"/>
    <p:sldId id="620" r:id="rId451"/>
    <p:sldId id="1336" r:id="rId452"/>
    <p:sldId id="622" r:id="rId453"/>
    <p:sldId id="1022" r:id="rId454"/>
    <p:sldId id="628" r:id="rId455"/>
    <p:sldId id="1337" r:id="rId456"/>
    <p:sldId id="630" r:id="rId457"/>
    <p:sldId id="631" r:id="rId458"/>
    <p:sldId id="632" r:id="rId459"/>
    <p:sldId id="633" r:id="rId460"/>
    <p:sldId id="634" r:id="rId461"/>
    <p:sldId id="635" r:id="rId462"/>
  </p:sldIdLst>
  <p:sldSz cx="9144000" cy="5143500" type="screen16x9"/>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20" userDrawn="1">
          <p15:clr>
            <a:srgbClr val="A4A3A4"/>
          </p15:clr>
        </p15:guide>
        <p15:guide id="2" pos="1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a Moultrie" initials="KM" lastIdx="53" clrIdx="0">
    <p:extLst>
      <p:ext uri="{19B8F6BF-5375-455C-9EA6-DF929625EA0E}">
        <p15:presenceInfo xmlns:p15="http://schemas.microsoft.com/office/powerpoint/2012/main" userId="Katrina Moultrie" providerId="None"/>
      </p:ext>
    </p:extLst>
  </p:cmAuthor>
  <p:cmAuthor id="2" name="Annette Telafor" initials="AT" lastIdx="17" clrIdx="1">
    <p:extLst>
      <p:ext uri="{19B8F6BF-5375-455C-9EA6-DF929625EA0E}">
        <p15:presenceInfo xmlns:p15="http://schemas.microsoft.com/office/powerpoint/2012/main" userId="a745a4677e7be7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440E8-06E8-43C3-A318-6D16DDA9E8DB}" v="1" dt="2022-02-22T15:53:07.815"/>
    <p1510:client id="{E6E86C19-47E4-4C52-929D-CC09B6F0B3E0}" v="3" dt="2022-02-22T16:01:54.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33" autoAdjust="0"/>
    <p:restoredTop sz="82041" autoAdjust="0"/>
  </p:normalViewPr>
  <p:slideViewPr>
    <p:cSldViewPr>
      <p:cViewPr varScale="1">
        <p:scale>
          <a:sx n="123" d="100"/>
          <a:sy n="123" d="100"/>
        </p:scale>
        <p:origin x="828" y="102"/>
      </p:cViewPr>
      <p:guideLst>
        <p:guide orient="horz" pos="2820"/>
        <p:guide pos="1536"/>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150012"/>
    </p:cViewPr>
  </p:sorterViewPr>
  <p:notesViewPr>
    <p:cSldViewPr>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170" Type="http://schemas.openxmlformats.org/officeDocument/2006/relationships/slide" Target="slides/slide166.xml"/><Relationship Id="rId226" Type="http://schemas.openxmlformats.org/officeDocument/2006/relationships/slide" Target="slides/slide222.xml"/><Relationship Id="rId433" Type="http://schemas.openxmlformats.org/officeDocument/2006/relationships/slide" Target="slides/slide429.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slide" Target="slides/slide373.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402" Type="http://schemas.openxmlformats.org/officeDocument/2006/relationships/slide" Target="slides/slide398.xml"/><Relationship Id="rId279" Type="http://schemas.openxmlformats.org/officeDocument/2006/relationships/slide" Target="slides/slide275.xml"/><Relationship Id="rId444" Type="http://schemas.openxmlformats.org/officeDocument/2006/relationships/slide" Target="slides/slide440.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388" Type="http://schemas.openxmlformats.org/officeDocument/2006/relationships/slide" Target="slides/slide384.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248" Type="http://schemas.openxmlformats.org/officeDocument/2006/relationships/slide" Target="slides/slide244.xml"/><Relationship Id="rId455" Type="http://schemas.openxmlformats.org/officeDocument/2006/relationships/slide" Target="slides/slide451.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slide" Target="slides/slide395.xml"/><Relationship Id="rId259" Type="http://schemas.openxmlformats.org/officeDocument/2006/relationships/slide" Target="slides/slide255.xml"/><Relationship Id="rId424" Type="http://schemas.openxmlformats.org/officeDocument/2006/relationships/slide" Target="slides/slide420.xml"/><Relationship Id="rId466" Type="http://schemas.openxmlformats.org/officeDocument/2006/relationships/presProps" Target="presProps.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281" Type="http://schemas.openxmlformats.org/officeDocument/2006/relationships/slide" Target="slides/slide277.xml"/><Relationship Id="rId337" Type="http://schemas.openxmlformats.org/officeDocument/2006/relationships/slide" Target="slides/slide333.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theme" Target="theme/theme1.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48" Type="http://schemas.openxmlformats.org/officeDocument/2006/relationships/slide" Target="slides/slide444.xml"/><Relationship Id="rId252" Type="http://schemas.openxmlformats.org/officeDocument/2006/relationships/slide" Target="slides/slide248.xml"/><Relationship Id="rId294" Type="http://schemas.openxmlformats.org/officeDocument/2006/relationships/slide" Target="slides/slide290.xml"/><Relationship Id="rId308" Type="http://schemas.openxmlformats.org/officeDocument/2006/relationships/slide" Target="slides/slide304.xml"/><Relationship Id="rId47" Type="http://schemas.openxmlformats.org/officeDocument/2006/relationships/slide" Target="slides/slide43.xml"/><Relationship Id="rId89" Type="http://schemas.openxmlformats.org/officeDocument/2006/relationships/slide" Target="slides/slide85.xml"/><Relationship Id="rId112" Type="http://schemas.openxmlformats.org/officeDocument/2006/relationships/slide" Target="slides/slide108.xml"/><Relationship Id="rId154" Type="http://schemas.openxmlformats.org/officeDocument/2006/relationships/slide" Target="slides/slide150.xml"/><Relationship Id="rId361" Type="http://schemas.openxmlformats.org/officeDocument/2006/relationships/slide" Target="slides/slide357.xml"/><Relationship Id="rId196" Type="http://schemas.openxmlformats.org/officeDocument/2006/relationships/slide" Target="slides/slide192.xml"/><Relationship Id="rId417" Type="http://schemas.openxmlformats.org/officeDocument/2006/relationships/slide" Target="slides/slide413.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63" Type="http://schemas.openxmlformats.org/officeDocument/2006/relationships/slide" Target="slides/slide259.xml"/><Relationship Id="rId319" Type="http://schemas.openxmlformats.org/officeDocument/2006/relationships/slide" Target="slides/slide315.xml"/><Relationship Id="rId470" Type="http://schemas.microsoft.com/office/2016/11/relationships/changesInfo" Target="changesInfos/changesInfo1.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165" Type="http://schemas.openxmlformats.org/officeDocument/2006/relationships/slide" Target="slides/slide161.xml"/><Relationship Id="rId372" Type="http://schemas.openxmlformats.org/officeDocument/2006/relationships/slide" Target="slides/slide368.xml"/><Relationship Id="rId428" Type="http://schemas.openxmlformats.org/officeDocument/2006/relationships/slide" Target="slides/slide424.xml"/><Relationship Id="rId232" Type="http://schemas.openxmlformats.org/officeDocument/2006/relationships/slide" Target="slides/slide228.xml"/><Relationship Id="rId274" Type="http://schemas.openxmlformats.org/officeDocument/2006/relationships/slide" Target="slides/slide270.xml"/><Relationship Id="rId27" Type="http://schemas.openxmlformats.org/officeDocument/2006/relationships/slide" Target="slides/slide23.xml"/><Relationship Id="rId69" Type="http://schemas.openxmlformats.org/officeDocument/2006/relationships/slide" Target="slides/slide65.xml"/><Relationship Id="rId134" Type="http://schemas.openxmlformats.org/officeDocument/2006/relationships/slide" Target="slides/slide130.xml"/><Relationship Id="rId80" Type="http://schemas.openxmlformats.org/officeDocument/2006/relationships/slide" Target="slides/slide76.xml"/><Relationship Id="rId176" Type="http://schemas.openxmlformats.org/officeDocument/2006/relationships/slide" Target="slides/slide172.xml"/><Relationship Id="rId341" Type="http://schemas.openxmlformats.org/officeDocument/2006/relationships/slide" Target="slides/slide337.xml"/><Relationship Id="rId383" Type="http://schemas.openxmlformats.org/officeDocument/2006/relationships/slide" Target="slides/slide379.xml"/><Relationship Id="rId439" Type="http://schemas.openxmlformats.org/officeDocument/2006/relationships/slide" Target="slides/slide435.xml"/><Relationship Id="rId201" Type="http://schemas.openxmlformats.org/officeDocument/2006/relationships/slide" Target="slides/slide197.xml"/><Relationship Id="rId243" Type="http://schemas.openxmlformats.org/officeDocument/2006/relationships/slide" Target="slides/slide239.xml"/><Relationship Id="rId285" Type="http://schemas.openxmlformats.org/officeDocument/2006/relationships/slide" Target="slides/slide281.xml"/><Relationship Id="rId450" Type="http://schemas.openxmlformats.org/officeDocument/2006/relationships/slide" Target="slides/slide446.xml"/><Relationship Id="rId38" Type="http://schemas.openxmlformats.org/officeDocument/2006/relationships/slide" Target="slides/slide34.xml"/><Relationship Id="rId103" Type="http://schemas.openxmlformats.org/officeDocument/2006/relationships/slide" Target="slides/slide99.xml"/><Relationship Id="rId310" Type="http://schemas.openxmlformats.org/officeDocument/2006/relationships/slide" Target="slides/slide306.xml"/><Relationship Id="rId91" Type="http://schemas.openxmlformats.org/officeDocument/2006/relationships/slide" Target="slides/slide87.xml"/><Relationship Id="rId145" Type="http://schemas.openxmlformats.org/officeDocument/2006/relationships/slide" Target="slides/slide141.xml"/><Relationship Id="rId187" Type="http://schemas.openxmlformats.org/officeDocument/2006/relationships/slide" Target="slides/slide183.xml"/><Relationship Id="rId352" Type="http://schemas.openxmlformats.org/officeDocument/2006/relationships/slide" Target="slides/slide348.xml"/><Relationship Id="rId394" Type="http://schemas.openxmlformats.org/officeDocument/2006/relationships/slide" Target="slides/slide390.xml"/><Relationship Id="rId408" Type="http://schemas.openxmlformats.org/officeDocument/2006/relationships/slide" Target="slides/slide404.xml"/><Relationship Id="rId212" Type="http://schemas.openxmlformats.org/officeDocument/2006/relationships/slide" Target="slides/slide208.xml"/><Relationship Id="rId254" Type="http://schemas.openxmlformats.org/officeDocument/2006/relationships/slide" Target="slides/slide250.xml"/><Relationship Id="rId49" Type="http://schemas.openxmlformats.org/officeDocument/2006/relationships/slide" Target="slides/slide45.xml"/><Relationship Id="rId114" Type="http://schemas.openxmlformats.org/officeDocument/2006/relationships/slide" Target="slides/slide110.xml"/><Relationship Id="rId296" Type="http://schemas.openxmlformats.org/officeDocument/2006/relationships/slide" Target="slides/slide292.xml"/><Relationship Id="rId461" Type="http://schemas.openxmlformats.org/officeDocument/2006/relationships/slide" Target="slides/slide457.xml"/><Relationship Id="rId60" Type="http://schemas.openxmlformats.org/officeDocument/2006/relationships/slide" Target="slides/slide56.xml"/><Relationship Id="rId156" Type="http://schemas.openxmlformats.org/officeDocument/2006/relationships/slide" Target="slides/slide152.xml"/><Relationship Id="rId198" Type="http://schemas.openxmlformats.org/officeDocument/2006/relationships/slide" Target="slides/slide194.xml"/><Relationship Id="rId321" Type="http://schemas.openxmlformats.org/officeDocument/2006/relationships/slide" Target="slides/slide317.xml"/><Relationship Id="rId363" Type="http://schemas.openxmlformats.org/officeDocument/2006/relationships/slide" Target="slides/slide359.xml"/><Relationship Id="rId419" Type="http://schemas.openxmlformats.org/officeDocument/2006/relationships/slide" Target="slides/slide415.xml"/><Relationship Id="rId223" Type="http://schemas.openxmlformats.org/officeDocument/2006/relationships/slide" Target="slides/slide219.xml"/><Relationship Id="rId430" Type="http://schemas.openxmlformats.org/officeDocument/2006/relationships/slide" Target="slides/slide426.xml"/><Relationship Id="rId18" Type="http://schemas.openxmlformats.org/officeDocument/2006/relationships/slide" Target="slides/slide14.xml"/><Relationship Id="rId265" Type="http://schemas.openxmlformats.org/officeDocument/2006/relationships/slide" Target="slides/slide261.xml"/><Relationship Id="rId125" Type="http://schemas.openxmlformats.org/officeDocument/2006/relationships/slide" Target="slides/slide121.xml"/><Relationship Id="rId167" Type="http://schemas.openxmlformats.org/officeDocument/2006/relationships/slide" Target="slides/slide163.xml"/><Relationship Id="rId332" Type="http://schemas.openxmlformats.org/officeDocument/2006/relationships/slide" Target="slides/slide328.xml"/><Relationship Id="rId374" Type="http://schemas.openxmlformats.org/officeDocument/2006/relationships/slide" Target="slides/slide370.xml"/><Relationship Id="rId71" Type="http://schemas.openxmlformats.org/officeDocument/2006/relationships/slide" Target="slides/slide67.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76" Type="http://schemas.openxmlformats.org/officeDocument/2006/relationships/slide" Target="slides/slide272.xml"/><Relationship Id="rId441" Type="http://schemas.openxmlformats.org/officeDocument/2006/relationships/slide" Target="slides/slide437.xml"/><Relationship Id="rId40" Type="http://schemas.openxmlformats.org/officeDocument/2006/relationships/slide" Target="slides/slide36.xml"/><Relationship Id="rId136" Type="http://schemas.openxmlformats.org/officeDocument/2006/relationships/slide" Target="slides/slide132.xml"/><Relationship Id="rId178" Type="http://schemas.openxmlformats.org/officeDocument/2006/relationships/slide" Target="slides/slide174.xml"/><Relationship Id="rId301" Type="http://schemas.openxmlformats.org/officeDocument/2006/relationships/slide" Target="slides/slide297.xml"/><Relationship Id="rId343" Type="http://schemas.openxmlformats.org/officeDocument/2006/relationships/slide" Target="slides/slide339.xml"/><Relationship Id="rId82" Type="http://schemas.openxmlformats.org/officeDocument/2006/relationships/slide" Target="slides/slide78.xml"/><Relationship Id="rId203" Type="http://schemas.openxmlformats.org/officeDocument/2006/relationships/slide" Target="slides/slide199.xml"/><Relationship Id="rId385" Type="http://schemas.openxmlformats.org/officeDocument/2006/relationships/slide" Target="slides/slide381.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410" Type="http://schemas.openxmlformats.org/officeDocument/2006/relationships/slide" Target="slides/slide406.xml"/><Relationship Id="rId431" Type="http://schemas.openxmlformats.org/officeDocument/2006/relationships/slide" Target="slides/slide427.xml"/><Relationship Id="rId452" Type="http://schemas.openxmlformats.org/officeDocument/2006/relationships/slide" Target="slides/slide448.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96" Type="http://schemas.openxmlformats.org/officeDocument/2006/relationships/slide" Target="slides/slide392.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400" Type="http://schemas.openxmlformats.org/officeDocument/2006/relationships/slide" Target="slides/slide396.xml"/><Relationship Id="rId421" Type="http://schemas.openxmlformats.org/officeDocument/2006/relationships/slide" Target="slides/slide417.xml"/><Relationship Id="rId442" Type="http://schemas.openxmlformats.org/officeDocument/2006/relationships/slide" Target="slides/slide438.xml"/><Relationship Id="rId463" Type="http://schemas.openxmlformats.org/officeDocument/2006/relationships/notesMaster" Target="notesMasters/notesMaster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411" Type="http://schemas.openxmlformats.org/officeDocument/2006/relationships/slide" Target="slides/slide407.xml"/><Relationship Id="rId432" Type="http://schemas.openxmlformats.org/officeDocument/2006/relationships/slide" Target="slides/slide428.xml"/><Relationship Id="rId453" Type="http://schemas.openxmlformats.org/officeDocument/2006/relationships/slide" Target="slides/slide449.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slide" Target="slides/slide393.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slide" Target="slides/slide397.xml"/><Relationship Id="rId422" Type="http://schemas.openxmlformats.org/officeDocument/2006/relationships/slide" Target="slides/slide418.xml"/><Relationship Id="rId443" Type="http://schemas.openxmlformats.org/officeDocument/2006/relationships/slide" Target="slides/slide439.xml"/><Relationship Id="rId464" Type="http://schemas.openxmlformats.org/officeDocument/2006/relationships/handoutMaster" Target="handoutMasters/handoutMaster1.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commentAuthors" Target="commentAuthors.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viewProps" Target="viewProps.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427" Type="http://schemas.openxmlformats.org/officeDocument/2006/relationships/slide" Target="slides/slide423.xml"/><Relationship Id="rId469" Type="http://schemas.openxmlformats.org/officeDocument/2006/relationships/tableStyles" Target="tableStyles.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200" Type="http://schemas.openxmlformats.org/officeDocument/2006/relationships/slide" Target="slides/slide196.xml"/><Relationship Id="rId382" Type="http://schemas.openxmlformats.org/officeDocument/2006/relationships/slide" Target="slides/slide378.xml"/><Relationship Id="rId438" Type="http://schemas.openxmlformats.org/officeDocument/2006/relationships/slide" Target="slides/slide434.xml"/><Relationship Id="rId242" Type="http://schemas.openxmlformats.org/officeDocument/2006/relationships/slide" Target="slides/slide238.xml"/><Relationship Id="rId284" Type="http://schemas.openxmlformats.org/officeDocument/2006/relationships/slide" Target="slides/slide280.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 Id="rId90" Type="http://schemas.openxmlformats.org/officeDocument/2006/relationships/slide" Target="slides/slide86.xml"/><Relationship Id="rId186" Type="http://schemas.openxmlformats.org/officeDocument/2006/relationships/slide" Target="slides/slide182.xml"/><Relationship Id="rId351" Type="http://schemas.openxmlformats.org/officeDocument/2006/relationships/slide" Target="slides/slide347.xml"/><Relationship Id="rId393" Type="http://schemas.openxmlformats.org/officeDocument/2006/relationships/slide" Target="slides/slide389.xml"/><Relationship Id="rId407" Type="http://schemas.openxmlformats.org/officeDocument/2006/relationships/slide" Target="slides/slide403.xml"/><Relationship Id="rId449" Type="http://schemas.openxmlformats.org/officeDocument/2006/relationships/slide" Target="slides/slide445.xml"/><Relationship Id="rId211" Type="http://schemas.openxmlformats.org/officeDocument/2006/relationships/slide" Target="slides/slide207.xml"/><Relationship Id="rId253" Type="http://schemas.openxmlformats.org/officeDocument/2006/relationships/slide" Target="slides/slide249.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48" Type="http://schemas.openxmlformats.org/officeDocument/2006/relationships/slide" Target="slides/slide44.xml"/><Relationship Id="rId113" Type="http://schemas.openxmlformats.org/officeDocument/2006/relationships/slide" Target="slides/slide109.xml"/><Relationship Id="rId320" Type="http://schemas.openxmlformats.org/officeDocument/2006/relationships/slide" Target="slides/slide316.xml"/><Relationship Id="rId155" Type="http://schemas.openxmlformats.org/officeDocument/2006/relationships/slide" Target="slides/slide151.xml"/><Relationship Id="rId197" Type="http://schemas.openxmlformats.org/officeDocument/2006/relationships/slide" Target="slides/slide193.xml"/><Relationship Id="rId362" Type="http://schemas.openxmlformats.org/officeDocument/2006/relationships/slide" Target="slides/slide358.xml"/><Relationship Id="rId418" Type="http://schemas.openxmlformats.org/officeDocument/2006/relationships/slide" Target="slides/slide414.xml"/><Relationship Id="rId222" Type="http://schemas.openxmlformats.org/officeDocument/2006/relationships/slide" Target="slides/slide218.xml"/><Relationship Id="rId264" Type="http://schemas.openxmlformats.org/officeDocument/2006/relationships/slide" Target="slides/slide260.xml"/><Relationship Id="rId471" Type="http://schemas.microsoft.com/office/2015/10/relationships/revisionInfo" Target="revisionInfo.xml"/><Relationship Id="rId17" Type="http://schemas.openxmlformats.org/officeDocument/2006/relationships/slide" Target="slides/slide13.xml"/><Relationship Id="rId59" Type="http://schemas.openxmlformats.org/officeDocument/2006/relationships/slide" Target="slides/slide55.xml"/><Relationship Id="rId124" Type="http://schemas.openxmlformats.org/officeDocument/2006/relationships/slide" Target="slides/slide120.xml"/><Relationship Id="rId70" Type="http://schemas.openxmlformats.org/officeDocument/2006/relationships/slide" Target="slides/slide66.xml"/><Relationship Id="rId166" Type="http://schemas.openxmlformats.org/officeDocument/2006/relationships/slide" Target="slides/slide162.xml"/><Relationship Id="rId331" Type="http://schemas.openxmlformats.org/officeDocument/2006/relationships/slide" Target="slides/slide327.xml"/><Relationship Id="rId373" Type="http://schemas.openxmlformats.org/officeDocument/2006/relationships/slide" Target="slides/slide369.xml"/><Relationship Id="rId429" Type="http://schemas.openxmlformats.org/officeDocument/2006/relationships/slide" Target="slides/slide425.xml"/><Relationship Id="rId1" Type="http://schemas.openxmlformats.org/officeDocument/2006/relationships/customXml" Target="../customXml/item1.xml"/><Relationship Id="rId233" Type="http://schemas.openxmlformats.org/officeDocument/2006/relationships/slide" Target="slides/slide229.xml"/><Relationship Id="rId440" Type="http://schemas.openxmlformats.org/officeDocument/2006/relationships/slide" Target="slides/slide436.xml"/><Relationship Id="rId28" Type="http://schemas.openxmlformats.org/officeDocument/2006/relationships/slide" Target="slides/slide24.xml"/><Relationship Id="rId275" Type="http://schemas.openxmlformats.org/officeDocument/2006/relationships/slide" Target="slides/slide271.xml"/><Relationship Id="rId300" Type="http://schemas.openxmlformats.org/officeDocument/2006/relationships/slide" Target="slides/slide296.xml"/><Relationship Id="rId81" Type="http://schemas.openxmlformats.org/officeDocument/2006/relationships/slide" Target="slides/slide77.xml"/><Relationship Id="rId135" Type="http://schemas.openxmlformats.org/officeDocument/2006/relationships/slide" Target="slides/slide131.xml"/><Relationship Id="rId177" Type="http://schemas.openxmlformats.org/officeDocument/2006/relationships/slide" Target="slides/slide173.xml"/><Relationship Id="rId342" Type="http://schemas.openxmlformats.org/officeDocument/2006/relationships/slide" Target="slides/slide338.xml"/><Relationship Id="rId384" Type="http://schemas.openxmlformats.org/officeDocument/2006/relationships/slide" Target="slides/slide380.xml"/><Relationship Id="rId202" Type="http://schemas.openxmlformats.org/officeDocument/2006/relationships/slide" Target="slides/slide198.xml"/><Relationship Id="rId244" Type="http://schemas.openxmlformats.org/officeDocument/2006/relationships/slide" Target="slides/slide240.xml"/><Relationship Id="rId39" Type="http://schemas.openxmlformats.org/officeDocument/2006/relationships/slide" Target="slides/slide35.xml"/><Relationship Id="rId286" Type="http://schemas.openxmlformats.org/officeDocument/2006/relationships/slide" Target="slides/slide282.xml"/><Relationship Id="rId451" Type="http://schemas.openxmlformats.org/officeDocument/2006/relationships/slide" Target="slides/slide447.xml"/><Relationship Id="rId50" Type="http://schemas.openxmlformats.org/officeDocument/2006/relationships/slide" Target="slides/slide46.xml"/><Relationship Id="rId104" Type="http://schemas.openxmlformats.org/officeDocument/2006/relationships/slide" Target="slides/slide100.xml"/><Relationship Id="rId146" Type="http://schemas.openxmlformats.org/officeDocument/2006/relationships/slide" Target="slides/slide142.xml"/><Relationship Id="rId188" Type="http://schemas.openxmlformats.org/officeDocument/2006/relationships/slide" Target="slides/slide184.xml"/><Relationship Id="rId311" Type="http://schemas.openxmlformats.org/officeDocument/2006/relationships/slide" Target="slides/slide307.xml"/><Relationship Id="rId353" Type="http://schemas.openxmlformats.org/officeDocument/2006/relationships/slide" Target="slides/slide349.xml"/><Relationship Id="rId395" Type="http://schemas.openxmlformats.org/officeDocument/2006/relationships/slide" Target="slides/slide391.xml"/><Relationship Id="rId409" Type="http://schemas.openxmlformats.org/officeDocument/2006/relationships/slide" Target="slides/slide405.xml"/><Relationship Id="rId92" Type="http://schemas.openxmlformats.org/officeDocument/2006/relationships/slide" Target="slides/slide88.xml"/><Relationship Id="rId213" Type="http://schemas.openxmlformats.org/officeDocument/2006/relationships/slide" Target="slides/slide209.xml"/><Relationship Id="rId420" Type="http://schemas.openxmlformats.org/officeDocument/2006/relationships/slide" Target="slides/slide416.xml"/><Relationship Id="rId255" Type="http://schemas.openxmlformats.org/officeDocument/2006/relationships/slide" Target="slides/slide251.xml"/><Relationship Id="rId297" Type="http://schemas.openxmlformats.org/officeDocument/2006/relationships/slide" Target="slides/slide293.xml"/><Relationship Id="rId462" Type="http://schemas.openxmlformats.org/officeDocument/2006/relationships/slide" Target="slides/slide458.xml"/><Relationship Id="rId115" Type="http://schemas.openxmlformats.org/officeDocument/2006/relationships/slide" Target="slides/slide111.xml"/><Relationship Id="rId157" Type="http://schemas.openxmlformats.org/officeDocument/2006/relationships/slide" Target="slides/slide153.xml"/><Relationship Id="rId322" Type="http://schemas.openxmlformats.org/officeDocument/2006/relationships/slide" Target="slides/slide318.xml"/><Relationship Id="rId364" Type="http://schemas.openxmlformats.org/officeDocument/2006/relationships/slide" Target="slides/slide360.xml"/><Relationship Id="rId61" Type="http://schemas.openxmlformats.org/officeDocument/2006/relationships/slide" Target="slides/slide57.xml"/><Relationship Id="rId199" Type="http://schemas.openxmlformats.org/officeDocument/2006/relationships/slide" Target="slides/slide19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Abel" userId="ad36195f-a885-40a2-90ce-d8fba5f36e78" providerId="ADAL" clId="{31B440E8-06E8-43C3-A318-6D16DDA9E8DB}"/>
    <pc:docChg chg="modSld modNotesMaster modHandout">
      <pc:chgData name="Katherine Abel" userId="ad36195f-a885-40a2-90ce-d8fba5f36e78" providerId="ADAL" clId="{31B440E8-06E8-43C3-A318-6D16DDA9E8DB}" dt="2022-02-22T15:53:07.815" v="0"/>
      <pc:docMkLst>
        <pc:docMk/>
      </pc:docMkLst>
      <pc:sldChg chg="modNotes">
        <pc:chgData name="Katherine Abel" userId="ad36195f-a885-40a2-90ce-d8fba5f36e78" providerId="ADAL" clId="{31B440E8-06E8-43C3-A318-6D16DDA9E8DB}" dt="2022-02-22T15:53:07.815" v="0"/>
        <pc:sldMkLst>
          <pc:docMk/>
          <pc:sldMk cId="937014425" sldId="256"/>
        </pc:sldMkLst>
      </pc:sldChg>
      <pc:sldChg chg="modNotes">
        <pc:chgData name="Katherine Abel" userId="ad36195f-a885-40a2-90ce-d8fba5f36e78" providerId="ADAL" clId="{31B440E8-06E8-43C3-A318-6D16DDA9E8DB}" dt="2022-02-22T15:53:07.815" v="0"/>
        <pc:sldMkLst>
          <pc:docMk/>
          <pc:sldMk cId="2894434987" sldId="265"/>
        </pc:sldMkLst>
      </pc:sldChg>
      <pc:sldChg chg="modNotes">
        <pc:chgData name="Katherine Abel" userId="ad36195f-a885-40a2-90ce-d8fba5f36e78" providerId="ADAL" clId="{31B440E8-06E8-43C3-A318-6D16DDA9E8DB}" dt="2022-02-22T15:53:07.815" v="0"/>
        <pc:sldMkLst>
          <pc:docMk/>
          <pc:sldMk cId="0" sldId="267"/>
        </pc:sldMkLst>
      </pc:sldChg>
      <pc:sldChg chg="modNotes">
        <pc:chgData name="Katherine Abel" userId="ad36195f-a885-40a2-90ce-d8fba5f36e78" providerId="ADAL" clId="{31B440E8-06E8-43C3-A318-6D16DDA9E8DB}" dt="2022-02-22T15:53:07.815" v="0"/>
        <pc:sldMkLst>
          <pc:docMk/>
          <pc:sldMk cId="0" sldId="289"/>
        </pc:sldMkLst>
      </pc:sldChg>
      <pc:sldChg chg="modNotes">
        <pc:chgData name="Katherine Abel" userId="ad36195f-a885-40a2-90ce-d8fba5f36e78" providerId="ADAL" clId="{31B440E8-06E8-43C3-A318-6D16DDA9E8DB}" dt="2022-02-22T15:53:07.815" v="0"/>
        <pc:sldMkLst>
          <pc:docMk/>
          <pc:sldMk cId="858046167" sldId="323"/>
        </pc:sldMkLst>
      </pc:sldChg>
      <pc:sldChg chg="modNotes">
        <pc:chgData name="Katherine Abel" userId="ad36195f-a885-40a2-90ce-d8fba5f36e78" providerId="ADAL" clId="{31B440E8-06E8-43C3-A318-6D16DDA9E8DB}" dt="2022-02-22T15:53:07.815" v="0"/>
        <pc:sldMkLst>
          <pc:docMk/>
          <pc:sldMk cId="3240120580" sldId="366"/>
        </pc:sldMkLst>
      </pc:sldChg>
      <pc:sldChg chg="modNotes">
        <pc:chgData name="Katherine Abel" userId="ad36195f-a885-40a2-90ce-d8fba5f36e78" providerId="ADAL" clId="{31B440E8-06E8-43C3-A318-6D16DDA9E8DB}" dt="2022-02-22T15:53:07.815" v="0"/>
        <pc:sldMkLst>
          <pc:docMk/>
          <pc:sldMk cId="1669166665" sldId="409"/>
        </pc:sldMkLst>
      </pc:sldChg>
      <pc:sldChg chg="modNotes">
        <pc:chgData name="Katherine Abel" userId="ad36195f-a885-40a2-90ce-d8fba5f36e78" providerId="ADAL" clId="{31B440E8-06E8-43C3-A318-6D16DDA9E8DB}" dt="2022-02-22T15:53:07.815" v="0"/>
        <pc:sldMkLst>
          <pc:docMk/>
          <pc:sldMk cId="1553980503" sldId="438"/>
        </pc:sldMkLst>
      </pc:sldChg>
      <pc:sldChg chg="modNotes">
        <pc:chgData name="Katherine Abel" userId="ad36195f-a885-40a2-90ce-d8fba5f36e78" providerId="ADAL" clId="{31B440E8-06E8-43C3-A318-6D16DDA9E8DB}" dt="2022-02-22T15:53:07.815" v="0"/>
        <pc:sldMkLst>
          <pc:docMk/>
          <pc:sldMk cId="3710368222" sldId="485"/>
        </pc:sldMkLst>
      </pc:sldChg>
      <pc:sldChg chg="modNotes">
        <pc:chgData name="Katherine Abel" userId="ad36195f-a885-40a2-90ce-d8fba5f36e78" providerId="ADAL" clId="{31B440E8-06E8-43C3-A318-6D16DDA9E8DB}" dt="2022-02-22T15:53:07.815" v="0"/>
        <pc:sldMkLst>
          <pc:docMk/>
          <pc:sldMk cId="0" sldId="513"/>
        </pc:sldMkLst>
      </pc:sldChg>
      <pc:sldChg chg="modNotes">
        <pc:chgData name="Katherine Abel" userId="ad36195f-a885-40a2-90ce-d8fba5f36e78" providerId="ADAL" clId="{31B440E8-06E8-43C3-A318-6D16DDA9E8DB}" dt="2022-02-22T15:53:07.815" v="0"/>
        <pc:sldMkLst>
          <pc:docMk/>
          <pc:sldMk cId="0" sldId="514"/>
        </pc:sldMkLst>
      </pc:sldChg>
      <pc:sldChg chg="modNotes">
        <pc:chgData name="Katherine Abel" userId="ad36195f-a885-40a2-90ce-d8fba5f36e78" providerId="ADAL" clId="{31B440E8-06E8-43C3-A318-6D16DDA9E8DB}" dt="2022-02-22T15:53:07.815" v="0"/>
        <pc:sldMkLst>
          <pc:docMk/>
          <pc:sldMk cId="0" sldId="516"/>
        </pc:sldMkLst>
      </pc:sldChg>
      <pc:sldChg chg="modNotes">
        <pc:chgData name="Katherine Abel" userId="ad36195f-a885-40a2-90ce-d8fba5f36e78" providerId="ADAL" clId="{31B440E8-06E8-43C3-A318-6D16DDA9E8DB}" dt="2022-02-22T15:53:07.815" v="0"/>
        <pc:sldMkLst>
          <pc:docMk/>
          <pc:sldMk cId="0" sldId="517"/>
        </pc:sldMkLst>
      </pc:sldChg>
      <pc:sldChg chg="modNotes">
        <pc:chgData name="Katherine Abel" userId="ad36195f-a885-40a2-90ce-d8fba5f36e78" providerId="ADAL" clId="{31B440E8-06E8-43C3-A318-6D16DDA9E8DB}" dt="2022-02-22T15:53:07.815" v="0"/>
        <pc:sldMkLst>
          <pc:docMk/>
          <pc:sldMk cId="0" sldId="518"/>
        </pc:sldMkLst>
      </pc:sldChg>
      <pc:sldChg chg="modNotes">
        <pc:chgData name="Katherine Abel" userId="ad36195f-a885-40a2-90ce-d8fba5f36e78" providerId="ADAL" clId="{31B440E8-06E8-43C3-A318-6D16DDA9E8DB}" dt="2022-02-22T15:53:07.815" v="0"/>
        <pc:sldMkLst>
          <pc:docMk/>
          <pc:sldMk cId="0" sldId="519"/>
        </pc:sldMkLst>
      </pc:sldChg>
      <pc:sldChg chg="modNotes">
        <pc:chgData name="Katherine Abel" userId="ad36195f-a885-40a2-90ce-d8fba5f36e78" providerId="ADAL" clId="{31B440E8-06E8-43C3-A318-6D16DDA9E8DB}" dt="2022-02-22T15:53:07.815" v="0"/>
        <pc:sldMkLst>
          <pc:docMk/>
          <pc:sldMk cId="0" sldId="520"/>
        </pc:sldMkLst>
      </pc:sldChg>
      <pc:sldChg chg="modNotes">
        <pc:chgData name="Katherine Abel" userId="ad36195f-a885-40a2-90ce-d8fba5f36e78" providerId="ADAL" clId="{31B440E8-06E8-43C3-A318-6D16DDA9E8DB}" dt="2022-02-22T15:53:07.815" v="0"/>
        <pc:sldMkLst>
          <pc:docMk/>
          <pc:sldMk cId="0" sldId="521"/>
        </pc:sldMkLst>
      </pc:sldChg>
      <pc:sldChg chg="modNotes">
        <pc:chgData name="Katherine Abel" userId="ad36195f-a885-40a2-90ce-d8fba5f36e78" providerId="ADAL" clId="{31B440E8-06E8-43C3-A318-6D16DDA9E8DB}" dt="2022-02-22T15:53:07.815" v="0"/>
        <pc:sldMkLst>
          <pc:docMk/>
          <pc:sldMk cId="0" sldId="522"/>
        </pc:sldMkLst>
      </pc:sldChg>
      <pc:sldChg chg="modNotes">
        <pc:chgData name="Katherine Abel" userId="ad36195f-a885-40a2-90ce-d8fba5f36e78" providerId="ADAL" clId="{31B440E8-06E8-43C3-A318-6D16DDA9E8DB}" dt="2022-02-22T15:53:07.815" v="0"/>
        <pc:sldMkLst>
          <pc:docMk/>
          <pc:sldMk cId="1872646063" sldId="536"/>
        </pc:sldMkLst>
      </pc:sldChg>
      <pc:sldChg chg="modNotes">
        <pc:chgData name="Katherine Abel" userId="ad36195f-a885-40a2-90ce-d8fba5f36e78" providerId="ADAL" clId="{31B440E8-06E8-43C3-A318-6D16DDA9E8DB}" dt="2022-02-22T15:53:07.815" v="0"/>
        <pc:sldMkLst>
          <pc:docMk/>
          <pc:sldMk cId="3086197414" sldId="584"/>
        </pc:sldMkLst>
      </pc:sldChg>
      <pc:sldChg chg="modNotes">
        <pc:chgData name="Katherine Abel" userId="ad36195f-a885-40a2-90ce-d8fba5f36e78" providerId="ADAL" clId="{31B440E8-06E8-43C3-A318-6D16DDA9E8DB}" dt="2022-02-22T15:53:07.815" v="0"/>
        <pc:sldMkLst>
          <pc:docMk/>
          <pc:sldMk cId="2022705024" sldId="637"/>
        </pc:sldMkLst>
      </pc:sldChg>
      <pc:sldChg chg="modNotes">
        <pc:chgData name="Katherine Abel" userId="ad36195f-a885-40a2-90ce-d8fba5f36e78" providerId="ADAL" clId="{31B440E8-06E8-43C3-A318-6D16DDA9E8DB}" dt="2022-02-22T15:53:07.815" v="0"/>
        <pc:sldMkLst>
          <pc:docMk/>
          <pc:sldMk cId="3392316129" sldId="677"/>
        </pc:sldMkLst>
      </pc:sldChg>
      <pc:sldChg chg="modNotes">
        <pc:chgData name="Katherine Abel" userId="ad36195f-a885-40a2-90ce-d8fba5f36e78" providerId="ADAL" clId="{31B440E8-06E8-43C3-A318-6D16DDA9E8DB}" dt="2022-02-22T15:53:07.815" v="0"/>
        <pc:sldMkLst>
          <pc:docMk/>
          <pc:sldMk cId="2816278287" sldId="715"/>
        </pc:sldMkLst>
      </pc:sldChg>
      <pc:sldChg chg="modNotes">
        <pc:chgData name="Katherine Abel" userId="ad36195f-a885-40a2-90ce-d8fba5f36e78" providerId="ADAL" clId="{31B440E8-06E8-43C3-A318-6D16DDA9E8DB}" dt="2022-02-22T15:53:07.815" v="0"/>
        <pc:sldMkLst>
          <pc:docMk/>
          <pc:sldMk cId="1493586806" sldId="759"/>
        </pc:sldMkLst>
      </pc:sldChg>
      <pc:sldChg chg="modNotes">
        <pc:chgData name="Katherine Abel" userId="ad36195f-a885-40a2-90ce-d8fba5f36e78" providerId="ADAL" clId="{31B440E8-06E8-43C3-A318-6D16DDA9E8DB}" dt="2022-02-22T15:53:07.815" v="0"/>
        <pc:sldMkLst>
          <pc:docMk/>
          <pc:sldMk cId="3665936206" sldId="793"/>
        </pc:sldMkLst>
      </pc:sldChg>
      <pc:sldChg chg="modNotes">
        <pc:chgData name="Katherine Abel" userId="ad36195f-a885-40a2-90ce-d8fba5f36e78" providerId="ADAL" clId="{31B440E8-06E8-43C3-A318-6D16DDA9E8DB}" dt="2022-02-22T15:53:07.815" v="0"/>
        <pc:sldMkLst>
          <pc:docMk/>
          <pc:sldMk cId="990581364" sldId="891"/>
        </pc:sldMkLst>
      </pc:sldChg>
      <pc:sldChg chg="modNotes">
        <pc:chgData name="Katherine Abel" userId="ad36195f-a885-40a2-90ce-d8fba5f36e78" providerId="ADAL" clId="{31B440E8-06E8-43C3-A318-6D16DDA9E8DB}" dt="2022-02-22T15:53:07.815" v="0"/>
        <pc:sldMkLst>
          <pc:docMk/>
          <pc:sldMk cId="0" sldId="1248"/>
        </pc:sldMkLst>
      </pc:sldChg>
      <pc:sldChg chg="modNotes">
        <pc:chgData name="Katherine Abel" userId="ad36195f-a885-40a2-90ce-d8fba5f36e78" providerId="ADAL" clId="{31B440E8-06E8-43C3-A318-6D16DDA9E8DB}" dt="2022-02-22T15:53:07.815" v="0"/>
        <pc:sldMkLst>
          <pc:docMk/>
          <pc:sldMk cId="0" sldId="1249"/>
        </pc:sldMkLst>
      </pc:sldChg>
      <pc:sldChg chg="modNotes">
        <pc:chgData name="Katherine Abel" userId="ad36195f-a885-40a2-90ce-d8fba5f36e78" providerId="ADAL" clId="{31B440E8-06E8-43C3-A318-6D16DDA9E8DB}" dt="2022-02-22T15:53:07.815" v="0"/>
        <pc:sldMkLst>
          <pc:docMk/>
          <pc:sldMk cId="0" sldId="1261"/>
        </pc:sldMkLst>
      </pc:sldChg>
      <pc:sldChg chg="modNotes">
        <pc:chgData name="Katherine Abel" userId="ad36195f-a885-40a2-90ce-d8fba5f36e78" providerId="ADAL" clId="{31B440E8-06E8-43C3-A318-6D16DDA9E8DB}" dt="2022-02-22T15:53:07.815" v="0"/>
        <pc:sldMkLst>
          <pc:docMk/>
          <pc:sldMk cId="0" sldId="1310"/>
        </pc:sldMkLst>
      </pc:sldChg>
      <pc:sldChg chg="modNotes">
        <pc:chgData name="Katherine Abel" userId="ad36195f-a885-40a2-90ce-d8fba5f36e78" providerId="ADAL" clId="{31B440E8-06E8-43C3-A318-6D16DDA9E8DB}" dt="2022-02-22T15:53:07.815" v="0"/>
        <pc:sldMkLst>
          <pc:docMk/>
          <pc:sldMk cId="2412105847" sldId="1367"/>
        </pc:sldMkLst>
      </pc:sldChg>
      <pc:sldChg chg="modNotes">
        <pc:chgData name="Katherine Abel" userId="ad36195f-a885-40a2-90ce-d8fba5f36e78" providerId="ADAL" clId="{31B440E8-06E8-43C3-A318-6D16DDA9E8DB}" dt="2022-02-22T15:53:07.815" v="0"/>
        <pc:sldMkLst>
          <pc:docMk/>
          <pc:sldMk cId="1696078225" sldId="1368"/>
        </pc:sldMkLst>
      </pc:sldChg>
      <pc:sldChg chg="modNotes">
        <pc:chgData name="Katherine Abel" userId="ad36195f-a885-40a2-90ce-d8fba5f36e78" providerId="ADAL" clId="{31B440E8-06E8-43C3-A318-6D16DDA9E8DB}" dt="2022-02-22T15:53:07.815" v="0"/>
        <pc:sldMkLst>
          <pc:docMk/>
          <pc:sldMk cId="830473117" sldId="1369"/>
        </pc:sldMkLst>
      </pc:sldChg>
    </pc:docChg>
  </pc:docChgLst>
  <pc:docChgLst>
    <pc:chgData name="Katherine Abel" userId="ad36195f-a885-40a2-90ce-d8fba5f36e78" providerId="ADAL" clId="{E6E86C19-47E4-4C52-929D-CC09B6F0B3E0}"/>
    <pc:docChg chg="custSel modSld">
      <pc:chgData name="Katherine Abel" userId="ad36195f-a885-40a2-90ce-d8fba5f36e78" providerId="ADAL" clId="{E6E86C19-47E4-4C52-929D-CC09B6F0B3E0}" dt="2022-02-22T16:01:54.671" v="3" actId="27636"/>
      <pc:docMkLst>
        <pc:docMk/>
      </pc:docMkLst>
      <pc:sldChg chg="modSp">
        <pc:chgData name="Katherine Abel" userId="ad36195f-a885-40a2-90ce-d8fba5f36e78" providerId="ADAL" clId="{E6E86C19-47E4-4C52-929D-CC09B6F0B3E0}" dt="2022-02-22T16:01:21.461" v="0"/>
        <pc:sldMkLst>
          <pc:docMk/>
          <pc:sldMk cId="0" sldId="642"/>
        </pc:sldMkLst>
        <pc:graphicFrameChg chg="mod">
          <ac:chgData name="Katherine Abel" userId="ad36195f-a885-40a2-90ce-d8fba5f36e78" providerId="ADAL" clId="{E6E86C19-47E4-4C52-929D-CC09B6F0B3E0}" dt="2022-02-22T16:01:21.461" v="0"/>
          <ac:graphicFrameMkLst>
            <pc:docMk/>
            <pc:sldMk cId="0" sldId="642"/>
            <ac:graphicFrameMk id="61443" creationId="{9DA18677-3EC1-406A-BB75-55C9E3B77C60}"/>
          </ac:graphicFrameMkLst>
        </pc:graphicFrameChg>
      </pc:sldChg>
      <pc:sldChg chg="modNotes">
        <pc:chgData name="Katherine Abel" userId="ad36195f-a885-40a2-90ce-d8fba5f36e78" providerId="ADAL" clId="{E6E86C19-47E4-4C52-929D-CC09B6F0B3E0}" dt="2022-02-22T16:01:54.589" v="1" actId="27636"/>
        <pc:sldMkLst>
          <pc:docMk/>
          <pc:sldMk cId="0" sldId="1352"/>
        </pc:sldMkLst>
      </pc:sldChg>
      <pc:sldChg chg="modNotes">
        <pc:chgData name="Katherine Abel" userId="ad36195f-a885-40a2-90ce-d8fba5f36e78" providerId="ADAL" clId="{E6E86C19-47E4-4C52-929D-CC09B6F0B3E0}" dt="2022-02-22T16:01:54.627" v="2" actId="27636"/>
        <pc:sldMkLst>
          <pc:docMk/>
          <pc:sldMk cId="0" sldId="1353"/>
        </pc:sldMkLst>
      </pc:sldChg>
      <pc:sldChg chg="modNotes">
        <pc:chgData name="Katherine Abel" userId="ad36195f-a885-40a2-90ce-d8fba5f36e78" providerId="ADAL" clId="{E6E86C19-47E4-4C52-929D-CC09B6F0B3E0}" dt="2022-02-22T16:01:54.671" v="3" actId="27636"/>
        <pc:sldMkLst>
          <pc:docMk/>
          <pc:sldMk cId="0" sldId="136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9-14T16:21:25.783" idx="4">
    <p:pos x="2123" y="1734"/>
    <p:text>Added trademark symbol</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1-09-15T13:19:39.545" idx="13">
    <p:pos x="5901" y="3047"/>
    <p:text>Need to verify page # once 2022 CPT book is printed - not available at time of review</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1-09-15T13:21:57.019" idx="14">
    <p:pos x="4802" y="2266"/>
    <p:text>Need to verify page # once 2022 CPT book is printed - not available at time of review</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1-09-15T14:03:36.982" idx="15">
    <p:pos x="3143" y="1734"/>
    <p:text>Added/changed last bullet</p:text>
    <p:extLst>
      <p:ext uri="{C676402C-5697-4E1C-873F-D02D1690AC5C}">
        <p15:threadingInfo xmlns:p15="http://schemas.microsoft.com/office/powerpoint/2012/main" timeZoneBias="240"/>
      </p:ext>
    </p:extLst>
  </p:cm>
  <p:cm authorId="2" dt="2021-09-15T14:05:37.731" idx="17">
    <p:pos x="3143" y="1830"/>
    <p:text>Should be more than 10-15 minutes to find seat, book check, and bathroom....</p:text>
    <p:extLst>
      <p:ext uri="{C676402C-5697-4E1C-873F-D02D1690AC5C}">
        <p15:threadingInfo xmlns:p15="http://schemas.microsoft.com/office/powerpoint/2012/main" timeZoneBias="240">
          <p15:parentCm authorId="2" idx="15"/>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21-09-15T14:04:47.419" idx="16">
    <p:pos x="1947" y="726"/>
    <p:text>Should be more than 10-15 minutes to find seat, book check, and bathroom....</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9-14T16:22:27.054" idx="5">
    <p:pos x="645" y="1916"/>
    <p:text>Corrected link to https (instead of http)</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9-14T16:23:22.924" idx="6">
    <p:pos x="714" y="1891"/>
    <p:text>Corrected link to https (instead of http)</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9-14T16:34:27.244" idx="7">
    <p:pos x="4464" y="1785"/>
    <p:text>Added this section below to slide - good to point out this helpful information for coding tips in the code book</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9-15T13:18:29.451" idx="12">
    <p:pos x="5892" y="3039"/>
    <p:text>Need to verify page # once 2022 CPT book is printed - not available at time of review</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1-09-15T08:36:15.569" idx="8">
    <p:pos x="2022" y="2160"/>
    <p:text>Added with diabetes to slide</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1-09-15T08:50:35.746" idx="9">
    <p:pos x="5034" y="1277"/>
    <p:text>Corrected based on CPT guidelines</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1-09-15T11:47:54.810" idx="10">
    <p:pos x="5541" y="1509"/>
    <p:text>Corrected link to https (instead of just http)</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1-09-15T13:16:35.891" idx="11">
    <p:pos x="5889" y="3078"/>
    <p:text>Need to verify page # once 2022 CPT book is printed - not available at time of review</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FAE56-9C66-4ACC-BB5C-5B22E282CD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2CE4B8D-FDE2-472C-B3D3-7173D47CA1DB}">
      <dgm:prSet phldrT="[Text]"/>
      <dgm:spPr/>
      <dgm:t>
        <a:bodyPr/>
        <a:lstStyle/>
        <a:p>
          <a:r>
            <a:rPr lang="en-US" dirty="0"/>
            <a:t>Part A</a:t>
          </a:r>
        </a:p>
      </dgm:t>
    </dgm:pt>
    <dgm:pt modelId="{ACD5A520-D326-4E4A-B14C-2A02948B19E4}" type="parTrans" cxnId="{9EB5BB2F-9859-4413-B9F0-6E871FBB8391}">
      <dgm:prSet/>
      <dgm:spPr/>
      <dgm:t>
        <a:bodyPr/>
        <a:lstStyle/>
        <a:p>
          <a:endParaRPr lang="en-US"/>
        </a:p>
      </dgm:t>
    </dgm:pt>
    <dgm:pt modelId="{1F636A87-5DEE-4FB9-89EB-2751B39CBB9C}" type="sibTrans" cxnId="{9EB5BB2F-9859-4413-B9F0-6E871FBB8391}">
      <dgm:prSet/>
      <dgm:spPr/>
      <dgm:t>
        <a:bodyPr/>
        <a:lstStyle/>
        <a:p>
          <a:endParaRPr lang="en-US"/>
        </a:p>
      </dgm:t>
    </dgm:pt>
    <dgm:pt modelId="{56FF93AC-CBD8-4BE9-8CCD-FBEDE8159E48}">
      <dgm:prSet phldrT="[Text]"/>
      <dgm:spPr/>
      <dgm:t>
        <a:bodyPr/>
        <a:lstStyle/>
        <a:p>
          <a:r>
            <a:rPr lang="en-US" dirty="0"/>
            <a:t>Part B</a:t>
          </a:r>
        </a:p>
      </dgm:t>
    </dgm:pt>
    <dgm:pt modelId="{050D57BD-94F5-4644-9C32-8A2BB4CAAAB0}" type="parTrans" cxnId="{0447C647-3A97-4998-A27A-5E7B6BA36C7F}">
      <dgm:prSet/>
      <dgm:spPr/>
      <dgm:t>
        <a:bodyPr/>
        <a:lstStyle/>
        <a:p>
          <a:endParaRPr lang="en-US"/>
        </a:p>
      </dgm:t>
    </dgm:pt>
    <dgm:pt modelId="{10A259A3-836F-4AC5-B415-F307D6F5C2DE}" type="sibTrans" cxnId="{0447C647-3A97-4998-A27A-5E7B6BA36C7F}">
      <dgm:prSet/>
      <dgm:spPr/>
      <dgm:t>
        <a:bodyPr/>
        <a:lstStyle/>
        <a:p>
          <a:endParaRPr lang="en-US"/>
        </a:p>
      </dgm:t>
    </dgm:pt>
    <dgm:pt modelId="{DED08C41-6A3C-4A26-B453-A4851E7E3D85}">
      <dgm:prSet phldrT="[Text]"/>
      <dgm:spPr/>
      <dgm:t>
        <a:bodyPr/>
        <a:lstStyle/>
        <a:p>
          <a:r>
            <a:rPr lang="en-US" dirty="0"/>
            <a:t>Part C</a:t>
          </a:r>
        </a:p>
      </dgm:t>
    </dgm:pt>
    <dgm:pt modelId="{C9F92352-C0F4-4FFE-9B86-7A3E86FD7401}" type="parTrans" cxnId="{11502376-ABE6-49B7-A17C-1DFE6292FBE6}">
      <dgm:prSet/>
      <dgm:spPr/>
      <dgm:t>
        <a:bodyPr/>
        <a:lstStyle/>
        <a:p>
          <a:endParaRPr lang="en-US"/>
        </a:p>
      </dgm:t>
    </dgm:pt>
    <dgm:pt modelId="{1E6E0B14-2A3B-430B-9692-25F187B84D83}" type="sibTrans" cxnId="{11502376-ABE6-49B7-A17C-1DFE6292FBE6}">
      <dgm:prSet/>
      <dgm:spPr/>
      <dgm:t>
        <a:bodyPr/>
        <a:lstStyle/>
        <a:p>
          <a:endParaRPr lang="en-US"/>
        </a:p>
      </dgm:t>
    </dgm:pt>
    <dgm:pt modelId="{978C50F7-2874-4767-A349-25354FEA79CC}">
      <dgm:prSet phldrT="[Text]"/>
      <dgm:spPr/>
      <dgm:t>
        <a:bodyPr/>
        <a:lstStyle/>
        <a:p>
          <a:r>
            <a:rPr lang="en-US" dirty="0"/>
            <a:t>Part D</a:t>
          </a:r>
        </a:p>
      </dgm:t>
    </dgm:pt>
    <dgm:pt modelId="{9DFD4034-51E2-4213-BBFF-2ADC35FC6A2E}" type="parTrans" cxnId="{E031ACFB-2DC6-4CE7-8F17-27BAC0D1FC52}">
      <dgm:prSet/>
      <dgm:spPr/>
      <dgm:t>
        <a:bodyPr/>
        <a:lstStyle/>
        <a:p>
          <a:endParaRPr lang="en-US"/>
        </a:p>
      </dgm:t>
    </dgm:pt>
    <dgm:pt modelId="{F271FA4B-AB4F-4710-BCD5-C402522ACDFA}" type="sibTrans" cxnId="{E031ACFB-2DC6-4CE7-8F17-27BAC0D1FC52}">
      <dgm:prSet/>
      <dgm:spPr/>
      <dgm:t>
        <a:bodyPr/>
        <a:lstStyle/>
        <a:p>
          <a:endParaRPr lang="en-US"/>
        </a:p>
      </dgm:t>
    </dgm:pt>
    <dgm:pt modelId="{8FD94BEB-6B54-428A-BE6E-8A135F5F1434}" type="pres">
      <dgm:prSet presAssocID="{833FAE56-9C66-4ACC-BB5C-5B22E282CD67}" presName="diagram" presStyleCnt="0">
        <dgm:presLayoutVars>
          <dgm:dir/>
          <dgm:resizeHandles val="exact"/>
        </dgm:presLayoutVars>
      </dgm:prSet>
      <dgm:spPr/>
    </dgm:pt>
    <dgm:pt modelId="{7E28F10F-0BDB-4846-A0B8-348D73EEE15D}" type="pres">
      <dgm:prSet presAssocID="{B2CE4B8D-FDE2-472C-B3D3-7173D47CA1DB}" presName="node" presStyleLbl="node1" presStyleIdx="0" presStyleCnt="4">
        <dgm:presLayoutVars>
          <dgm:bulletEnabled val="1"/>
        </dgm:presLayoutVars>
      </dgm:prSet>
      <dgm:spPr/>
    </dgm:pt>
    <dgm:pt modelId="{600DF21E-FA1A-41C3-A525-590C30E6379D}" type="pres">
      <dgm:prSet presAssocID="{1F636A87-5DEE-4FB9-89EB-2751B39CBB9C}" presName="sibTrans" presStyleCnt="0"/>
      <dgm:spPr/>
    </dgm:pt>
    <dgm:pt modelId="{D100FFE2-E5E3-4EE8-BB03-0CDE64342366}" type="pres">
      <dgm:prSet presAssocID="{56FF93AC-CBD8-4BE9-8CCD-FBEDE8159E48}" presName="node" presStyleLbl="node1" presStyleIdx="1" presStyleCnt="4">
        <dgm:presLayoutVars>
          <dgm:bulletEnabled val="1"/>
        </dgm:presLayoutVars>
      </dgm:prSet>
      <dgm:spPr/>
    </dgm:pt>
    <dgm:pt modelId="{89E42C9E-4997-4C8F-B8DD-1B6C776A80A3}" type="pres">
      <dgm:prSet presAssocID="{10A259A3-836F-4AC5-B415-F307D6F5C2DE}" presName="sibTrans" presStyleCnt="0"/>
      <dgm:spPr/>
    </dgm:pt>
    <dgm:pt modelId="{8997B872-C9EB-45BF-AED6-0926D4730984}" type="pres">
      <dgm:prSet presAssocID="{DED08C41-6A3C-4A26-B453-A4851E7E3D85}" presName="node" presStyleLbl="node1" presStyleIdx="2" presStyleCnt="4">
        <dgm:presLayoutVars>
          <dgm:bulletEnabled val="1"/>
        </dgm:presLayoutVars>
      </dgm:prSet>
      <dgm:spPr/>
    </dgm:pt>
    <dgm:pt modelId="{1266D413-4C65-4346-8585-3E1D39BBE5A4}" type="pres">
      <dgm:prSet presAssocID="{1E6E0B14-2A3B-430B-9692-25F187B84D83}" presName="sibTrans" presStyleCnt="0"/>
      <dgm:spPr/>
    </dgm:pt>
    <dgm:pt modelId="{0F74C067-948E-4546-9205-7D20AD38E948}" type="pres">
      <dgm:prSet presAssocID="{978C50F7-2874-4767-A349-25354FEA79CC}" presName="node" presStyleLbl="node1" presStyleIdx="3" presStyleCnt="4">
        <dgm:presLayoutVars>
          <dgm:bulletEnabled val="1"/>
        </dgm:presLayoutVars>
      </dgm:prSet>
      <dgm:spPr/>
    </dgm:pt>
  </dgm:ptLst>
  <dgm:cxnLst>
    <dgm:cxn modelId="{13893709-D35F-4B81-81B3-40617A95E8A8}" type="presOf" srcId="{833FAE56-9C66-4ACC-BB5C-5B22E282CD67}" destId="{8FD94BEB-6B54-428A-BE6E-8A135F5F1434}" srcOrd="0" destOrd="0" presId="urn:microsoft.com/office/officeart/2005/8/layout/default"/>
    <dgm:cxn modelId="{9EB5BB2F-9859-4413-B9F0-6E871FBB8391}" srcId="{833FAE56-9C66-4ACC-BB5C-5B22E282CD67}" destId="{B2CE4B8D-FDE2-472C-B3D3-7173D47CA1DB}" srcOrd="0" destOrd="0" parTransId="{ACD5A520-D326-4E4A-B14C-2A02948B19E4}" sibTransId="{1F636A87-5DEE-4FB9-89EB-2751B39CBB9C}"/>
    <dgm:cxn modelId="{6C3E3D45-2841-4595-8D52-003FDC19098B}" type="presOf" srcId="{56FF93AC-CBD8-4BE9-8CCD-FBEDE8159E48}" destId="{D100FFE2-E5E3-4EE8-BB03-0CDE64342366}" srcOrd="0" destOrd="0" presId="urn:microsoft.com/office/officeart/2005/8/layout/default"/>
    <dgm:cxn modelId="{0447C647-3A97-4998-A27A-5E7B6BA36C7F}" srcId="{833FAE56-9C66-4ACC-BB5C-5B22E282CD67}" destId="{56FF93AC-CBD8-4BE9-8CCD-FBEDE8159E48}" srcOrd="1" destOrd="0" parTransId="{050D57BD-94F5-4644-9C32-8A2BB4CAAAB0}" sibTransId="{10A259A3-836F-4AC5-B415-F307D6F5C2DE}"/>
    <dgm:cxn modelId="{11502376-ABE6-49B7-A17C-1DFE6292FBE6}" srcId="{833FAE56-9C66-4ACC-BB5C-5B22E282CD67}" destId="{DED08C41-6A3C-4A26-B453-A4851E7E3D85}" srcOrd="2" destOrd="0" parTransId="{C9F92352-C0F4-4FFE-9B86-7A3E86FD7401}" sibTransId="{1E6E0B14-2A3B-430B-9692-25F187B84D83}"/>
    <dgm:cxn modelId="{0CF07D83-6380-4291-9209-401B769A1CD2}" type="presOf" srcId="{DED08C41-6A3C-4A26-B453-A4851E7E3D85}" destId="{8997B872-C9EB-45BF-AED6-0926D4730984}" srcOrd="0" destOrd="0" presId="urn:microsoft.com/office/officeart/2005/8/layout/default"/>
    <dgm:cxn modelId="{D126309B-FAF4-4AB1-9C52-652453D504E1}" type="presOf" srcId="{B2CE4B8D-FDE2-472C-B3D3-7173D47CA1DB}" destId="{7E28F10F-0BDB-4846-A0B8-348D73EEE15D}" srcOrd="0" destOrd="0" presId="urn:microsoft.com/office/officeart/2005/8/layout/default"/>
    <dgm:cxn modelId="{AB2B0BA0-D7C7-4810-AC8F-EA63DD2B43E0}" type="presOf" srcId="{978C50F7-2874-4767-A349-25354FEA79CC}" destId="{0F74C067-948E-4546-9205-7D20AD38E948}" srcOrd="0" destOrd="0" presId="urn:microsoft.com/office/officeart/2005/8/layout/default"/>
    <dgm:cxn modelId="{E031ACFB-2DC6-4CE7-8F17-27BAC0D1FC52}" srcId="{833FAE56-9C66-4ACC-BB5C-5B22E282CD67}" destId="{978C50F7-2874-4767-A349-25354FEA79CC}" srcOrd="3" destOrd="0" parTransId="{9DFD4034-51E2-4213-BBFF-2ADC35FC6A2E}" sibTransId="{F271FA4B-AB4F-4710-BCD5-C402522ACDFA}"/>
    <dgm:cxn modelId="{88B73751-5B01-4988-BF68-2CFDA30463F6}" type="presParOf" srcId="{8FD94BEB-6B54-428A-BE6E-8A135F5F1434}" destId="{7E28F10F-0BDB-4846-A0B8-348D73EEE15D}" srcOrd="0" destOrd="0" presId="urn:microsoft.com/office/officeart/2005/8/layout/default"/>
    <dgm:cxn modelId="{A477D21E-3742-4607-803F-FF0303F7B38A}" type="presParOf" srcId="{8FD94BEB-6B54-428A-BE6E-8A135F5F1434}" destId="{600DF21E-FA1A-41C3-A525-590C30E6379D}" srcOrd="1" destOrd="0" presId="urn:microsoft.com/office/officeart/2005/8/layout/default"/>
    <dgm:cxn modelId="{3A28A0AF-F15D-4E39-B010-9C87C491BFA6}" type="presParOf" srcId="{8FD94BEB-6B54-428A-BE6E-8A135F5F1434}" destId="{D100FFE2-E5E3-4EE8-BB03-0CDE64342366}" srcOrd="2" destOrd="0" presId="urn:microsoft.com/office/officeart/2005/8/layout/default"/>
    <dgm:cxn modelId="{D895D789-91BA-4F19-9929-578B79EB0B7A}" type="presParOf" srcId="{8FD94BEB-6B54-428A-BE6E-8A135F5F1434}" destId="{89E42C9E-4997-4C8F-B8DD-1B6C776A80A3}" srcOrd="3" destOrd="0" presId="urn:microsoft.com/office/officeart/2005/8/layout/default"/>
    <dgm:cxn modelId="{FF524532-3924-49A4-870F-EF3F0EC65014}" type="presParOf" srcId="{8FD94BEB-6B54-428A-BE6E-8A135F5F1434}" destId="{8997B872-C9EB-45BF-AED6-0926D4730984}" srcOrd="4" destOrd="0" presId="urn:microsoft.com/office/officeart/2005/8/layout/default"/>
    <dgm:cxn modelId="{13B8C06F-1320-4009-9A09-DA5FF203F60C}" type="presParOf" srcId="{8FD94BEB-6B54-428A-BE6E-8A135F5F1434}" destId="{1266D413-4C65-4346-8585-3E1D39BBE5A4}" srcOrd="5" destOrd="0" presId="urn:microsoft.com/office/officeart/2005/8/layout/default"/>
    <dgm:cxn modelId="{77A5F474-D07F-41CB-ADBE-B3878E6DC9A0}" type="presParOf" srcId="{8FD94BEB-6B54-428A-BE6E-8A135F5F1434}" destId="{0F74C067-948E-4546-9205-7D20AD38E94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3D1BC8-93AE-411D-A0BC-D699D28A59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6D3C471-10F6-4359-900D-7C94854C58EB}">
      <dgm:prSet phldrT="[Text]"/>
      <dgm:spPr/>
      <dgm:t>
        <a:bodyPr/>
        <a:lstStyle/>
        <a:p>
          <a:r>
            <a:rPr lang="en-US" dirty="0"/>
            <a:t>Date and Time of the Procedure</a:t>
          </a:r>
        </a:p>
      </dgm:t>
    </dgm:pt>
    <dgm:pt modelId="{08F85FF1-0394-4CC3-87B4-C5444937DFA2}" type="parTrans" cxnId="{DB5754A6-D5E0-4300-9EC4-72CD8671A125}">
      <dgm:prSet/>
      <dgm:spPr/>
      <dgm:t>
        <a:bodyPr/>
        <a:lstStyle/>
        <a:p>
          <a:endParaRPr lang="en-US"/>
        </a:p>
      </dgm:t>
    </dgm:pt>
    <dgm:pt modelId="{A3872DA5-909B-407F-9475-7E09EB00321C}" type="sibTrans" cxnId="{DB5754A6-D5E0-4300-9EC4-72CD8671A125}">
      <dgm:prSet/>
      <dgm:spPr/>
      <dgm:t>
        <a:bodyPr/>
        <a:lstStyle/>
        <a:p>
          <a:endParaRPr lang="en-US"/>
        </a:p>
      </dgm:t>
    </dgm:pt>
    <dgm:pt modelId="{49D337C4-9535-4F48-BAC9-FBE6F196E792}">
      <dgm:prSet phldrT="[Text]"/>
      <dgm:spPr/>
      <dgm:t>
        <a:bodyPr/>
        <a:lstStyle/>
        <a:p>
          <a:r>
            <a:rPr lang="en-US" dirty="0"/>
            <a:t>Pre- and Post-operative Diagnosis</a:t>
          </a:r>
        </a:p>
      </dgm:t>
    </dgm:pt>
    <dgm:pt modelId="{DDBC17F0-5B78-4388-A499-40A87C5DC655}" type="parTrans" cxnId="{5BD3CF13-1F2F-4A49-9DDD-6B78553FAF0F}">
      <dgm:prSet/>
      <dgm:spPr/>
      <dgm:t>
        <a:bodyPr/>
        <a:lstStyle/>
        <a:p>
          <a:endParaRPr lang="en-US"/>
        </a:p>
      </dgm:t>
    </dgm:pt>
    <dgm:pt modelId="{668167F5-C65D-4E12-95EB-F5EC51DCAF99}" type="sibTrans" cxnId="{5BD3CF13-1F2F-4A49-9DDD-6B78553FAF0F}">
      <dgm:prSet/>
      <dgm:spPr/>
      <dgm:t>
        <a:bodyPr/>
        <a:lstStyle/>
        <a:p>
          <a:endParaRPr lang="en-US"/>
        </a:p>
      </dgm:t>
    </dgm:pt>
    <dgm:pt modelId="{B18A685A-801B-4A3E-8B1E-F8B2E3CC2F11}">
      <dgm:prSet phldrT="[Text]"/>
      <dgm:spPr/>
      <dgm:t>
        <a:bodyPr/>
        <a:lstStyle/>
        <a:p>
          <a:r>
            <a:rPr lang="en-US" dirty="0"/>
            <a:t>List of all Procedures Performed</a:t>
          </a:r>
        </a:p>
      </dgm:t>
    </dgm:pt>
    <dgm:pt modelId="{43CE4ADE-4644-495B-9C96-F4FF10A59165}" type="parTrans" cxnId="{CA27243C-3F0F-4049-AA52-1A6F66717305}">
      <dgm:prSet/>
      <dgm:spPr/>
      <dgm:t>
        <a:bodyPr/>
        <a:lstStyle/>
        <a:p>
          <a:endParaRPr lang="en-US"/>
        </a:p>
      </dgm:t>
    </dgm:pt>
    <dgm:pt modelId="{43BA6658-BC34-4CC4-95B2-03C71E3B56B1}" type="sibTrans" cxnId="{CA27243C-3F0F-4049-AA52-1A6F66717305}">
      <dgm:prSet/>
      <dgm:spPr/>
      <dgm:t>
        <a:bodyPr/>
        <a:lstStyle/>
        <a:p>
          <a:endParaRPr lang="en-US"/>
        </a:p>
      </dgm:t>
    </dgm:pt>
    <dgm:pt modelId="{9EE190FC-3E67-4D7C-9AB4-9429F1AF29FD}">
      <dgm:prSet phldrT="[Text]"/>
      <dgm:spPr/>
      <dgm:t>
        <a:bodyPr/>
        <a:lstStyle/>
        <a:p>
          <a:r>
            <a:rPr lang="en-US" dirty="0"/>
            <a:t>Type of Anesthesia</a:t>
          </a:r>
        </a:p>
      </dgm:t>
    </dgm:pt>
    <dgm:pt modelId="{DD863C9A-13F8-41A2-AFC9-ABCEDCDD7753}" type="parTrans" cxnId="{4A9E097D-C911-494A-A94F-411CFE963816}">
      <dgm:prSet/>
      <dgm:spPr/>
      <dgm:t>
        <a:bodyPr/>
        <a:lstStyle/>
        <a:p>
          <a:endParaRPr lang="en-US"/>
        </a:p>
      </dgm:t>
    </dgm:pt>
    <dgm:pt modelId="{F6FC6159-54F2-41D8-A53E-EF132BCA35E2}" type="sibTrans" cxnId="{4A9E097D-C911-494A-A94F-411CFE963816}">
      <dgm:prSet/>
      <dgm:spPr/>
      <dgm:t>
        <a:bodyPr/>
        <a:lstStyle/>
        <a:p>
          <a:endParaRPr lang="en-US"/>
        </a:p>
      </dgm:t>
    </dgm:pt>
    <dgm:pt modelId="{96EA53B9-E900-4765-9AE0-03FE0AB04D84}">
      <dgm:prSet phldrT="[Text]"/>
      <dgm:spPr/>
      <dgm:t>
        <a:bodyPr/>
        <a:lstStyle/>
        <a:p>
          <a:r>
            <a:rPr lang="en-US" dirty="0"/>
            <a:t>Estimated Blood Loss</a:t>
          </a:r>
        </a:p>
      </dgm:t>
    </dgm:pt>
    <dgm:pt modelId="{57BC4120-13D6-4C05-8D1D-C901F36AFADB}" type="parTrans" cxnId="{D685C368-7C6F-460C-BB48-E5D790B49ACE}">
      <dgm:prSet/>
      <dgm:spPr/>
      <dgm:t>
        <a:bodyPr/>
        <a:lstStyle/>
        <a:p>
          <a:endParaRPr lang="en-US"/>
        </a:p>
      </dgm:t>
    </dgm:pt>
    <dgm:pt modelId="{6A7D3E93-D84C-4636-B381-F22251B180EF}" type="sibTrans" cxnId="{D685C368-7C6F-460C-BB48-E5D790B49ACE}">
      <dgm:prSet/>
      <dgm:spPr/>
      <dgm:t>
        <a:bodyPr/>
        <a:lstStyle/>
        <a:p>
          <a:endParaRPr lang="en-US"/>
        </a:p>
      </dgm:t>
    </dgm:pt>
    <dgm:pt modelId="{03702436-EC85-4DF2-905E-01205744C994}">
      <dgm:prSet/>
      <dgm:spPr/>
      <dgm:t>
        <a:bodyPr/>
        <a:lstStyle/>
        <a:p>
          <a:r>
            <a:rPr lang="en-US" dirty="0"/>
            <a:t>Surgeons</a:t>
          </a:r>
        </a:p>
      </dgm:t>
    </dgm:pt>
    <dgm:pt modelId="{AAC6A34A-618D-4392-B600-67D3418413C5}" type="parTrans" cxnId="{BA284DC2-7513-4A04-85C1-D8E50C768396}">
      <dgm:prSet/>
      <dgm:spPr/>
      <dgm:t>
        <a:bodyPr/>
        <a:lstStyle/>
        <a:p>
          <a:endParaRPr lang="en-US"/>
        </a:p>
      </dgm:t>
    </dgm:pt>
    <dgm:pt modelId="{1C4255F4-0BA8-4618-992A-601148404729}" type="sibTrans" cxnId="{BA284DC2-7513-4A04-85C1-D8E50C768396}">
      <dgm:prSet/>
      <dgm:spPr/>
      <dgm:t>
        <a:bodyPr/>
        <a:lstStyle/>
        <a:p>
          <a:endParaRPr lang="en-US"/>
        </a:p>
      </dgm:t>
    </dgm:pt>
    <dgm:pt modelId="{C31A2B05-89EA-43EA-8B0D-6E500D198260}">
      <dgm:prSet/>
      <dgm:spPr/>
      <dgm:t>
        <a:bodyPr/>
        <a:lstStyle/>
        <a:p>
          <a:r>
            <a:rPr lang="en-US" dirty="0"/>
            <a:t>Indications of the Procedure</a:t>
          </a:r>
        </a:p>
      </dgm:t>
    </dgm:pt>
    <dgm:pt modelId="{FB833906-6FEA-4549-980D-941ADF30574B}" type="parTrans" cxnId="{BD438E23-E91E-4BBF-BC95-1FC942CDC3D8}">
      <dgm:prSet/>
      <dgm:spPr/>
      <dgm:t>
        <a:bodyPr/>
        <a:lstStyle/>
        <a:p>
          <a:endParaRPr lang="en-US"/>
        </a:p>
      </dgm:t>
    </dgm:pt>
    <dgm:pt modelId="{F4254555-5D0F-4BC3-9E5A-682AD35D5EBD}" type="sibTrans" cxnId="{BD438E23-E91E-4BBF-BC95-1FC942CDC3D8}">
      <dgm:prSet/>
      <dgm:spPr/>
      <dgm:t>
        <a:bodyPr/>
        <a:lstStyle/>
        <a:p>
          <a:endParaRPr lang="en-US"/>
        </a:p>
      </dgm:t>
    </dgm:pt>
    <dgm:pt modelId="{21CF63A9-0F21-4BAE-874F-5050AFAD9E73}">
      <dgm:prSet/>
      <dgm:spPr/>
      <dgm:t>
        <a:bodyPr/>
        <a:lstStyle/>
        <a:p>
          <a:r>
            <a:rPr lang="en-US" dirty="0"/>
            <a:t>Findings</a:t>
          </a:r>
        </a:p>
      </dgm:t>
    </dgm:pt>
    <dgm:pt modelId="{6E393D52-7318-43A8-B6F3-95B53B2BDAB1}" type="parTrans" cxnId="{0580D8F6-B9D3-4F12-9C6C-79A9955E6359}">
      <dgm:prSet/>
      <dgm:spPr/>
      <dgm:t>
        <a:bodyPr/>
        <a:lstStyle/>
        <a:p>
          <a:endParaRPr lang="en-US"/>
        </a:p>
      </dgm:t>
    </dgm:pt>
    <dgm:pt modelId="{1F42B65B-2822-4402-8CAA-1FF711E9012D}" type="sibTrans" cxnId="{0580D8F6-B9D3-4F12-9C6C-79A9955E6359}">
      <dgm:prSet/>
      <dgm:spPr/>
      <dgm:t>
        <a:bodyPr/>
        <a:lstStyle/>
        <a:p>
          <a:endParaRPr lang="en-US"/>
        </a:p>
      </dgm:t>
    </dgm:pt>
    <dgm:pt modelId="{BC22879D-79C8-4125-9227-ACB074DDAD94}">
      <dgm:prSet/>
      <dgm:spPr/>
      <dgm:t>
        <a:bodyPr/>
        <a:lstStyle/>
        <a:p>
          <a:r>
            <a:rPr lang="en-US" dirty="0"/>
            <a:t>Procedure Description</a:t>
          </a:r>
        </a:p>
      </dgm:t>
    </dgm:pt>
    <dgm:pt modelId="{B59BC658-C2E4-460D-8B2B-141CCEEBFE41}" type="parTrans" cxnId="{C676EB9B-D661-4F6A-ABCA-CA916C609792}">
      <dgm:prSet/>
      <dgm:spPr/>
      <dgm:t>
        <a:bodyPr/>
        <a:lstStyle/>
        <a:p>
          <a:endParaRPr lang="en-US"/>
        </a:p>
      </dgm:t>
    </dgm:pt>
    <dgm:pt modelId="{8FA8ECC8-8B53-41C6-862B-50109F2F3948}" type="sibTrans" cxnId="{C676EB9B-D661-4F6A-ABCA-CA916C609792}">
      <dgm:prSet/>
      <dgm:spPr/>
      <dgm:t>
        <a:bodyPr/>
        <a:lstStyle/>
        <a:p>
          <a:endParaRPr lang="en-US"/>
        </a:p>
      </dgm:t>
    </dgm:pt>
    <dgm:pt modelId="{FB6EB9B5-D5C5-4D8B-AE31-230F53D44185}">
      <dgm:prSet/>
      <dgm:spPr/>
      <dgm:t>
        <a:bodyPr/>
        <a:lstStyle/>
        <a:p>
          <a:r>
            <a:rPr lang="en-US" dirty="0"/>
            <a:t>Signatures</a:t>
          </a:r>
        </a:p>
      </dgm:t>
    </dgm:pt>
    <dgm:pt modelId="{7C4BCF12-6E10-4090-9705-89F3CAD39FB3}" type="parTrans" cxnId="{47B1F60B-86D0-4F9B-8677-38FCFABE449E}">
      <dgm:prSet/>
      <dgm:spPr/>
      <dgm:t>
        <a:bodyPr/>
        <a:lstStyle/>
        <a:p>
          <a:endParaRPr lang="en-US"/>
        </a:p>
      </dgm:t>
    </dgm:pt>
    <dgm:pt modelId="{29AA25C5-BAB6-42E5-B96F-4409833CB962}" type="sibTrans" cxnId="{47B1F60B-86D0-4F9B-8677-38FCFABE449E}">
      <dgm:prSet/>
      <dgm:spPr/>
      <dgm:t>
        <a:bodyPr/>
        <a:lstStyle/>
        <a:p>
          <a:endParaRPr lang="en-US"/>
        </a:p>
      </dgm:t>
    </dgm:pt>
    <dgm:pt modelId="{9C3884FA-2060-43C6-AF96-9DD6DE703DF5}" type="pres">
      <dgm:prSet presAssocID="{553D1BC8-93AE-411D-A0BC-D699D28A596E}" presName="diagram" presStyleCnt="0">
        <dgm:presLayoutVars>
          <dgm:dir/>
          <dgm:resizeHandles val="exact"/>
        </dgm:presLayoutVars>
      </dgm:prSet>
      <dgm:spPr/>
    </dgm:pt>
    <dgm:pt modelId="{0CBD9FDB-4BC8-43BA-9E65-4F1FD4FE64DF}" type="pres">
      <dgm:prSet presAssocID="{B6D3C471-10F6-4359-900D-7C94854C58EB}" presName="node" presStyleLbl="node1" presStyleIdx="0" presStyleCnt="10">
        <dgm:presLayoutVars>
          <dgm:bulletEnabled val="1"/>
        </dgm:presLayoutVars>
      </dgm:prSet>
      <dgm:spPr/>
    </dgm:pt>
    <dgm:pt modelId="{9888A5CE-B9D8-4397-AAC2-43F5DC183476}" type="pres">
      <dgm:prSet presAssocID="{A3872DA5-909B-407F-9475-7E09EB00321C}" presName="sibTrans" presStyleCnt="0"/>
      <dgm:spPr/>
    </dgm:pt>
    <dgm:pt modelId="{A5A41D0C-66A7-40AD-A345-2829C7878434}" type="pres">
      <dgm:prSet presAssocID="{49D337C4-9535-4F48-BAC9-FBE6F196E792}" presName="node" presStyleLbl="node1" presStyleIdx="1" presStyleCnt="10">
        <dgm:presLayoutVars>
          <dgm:bulletEnabled val="1"/>
        </dgm:presLayoutVars>
      </dgm:prSet>
      <dgm:spPr/>
    </dgm:pt>
    <dgm:pt modelId="{5844BD08-DBDD-48FB-821B-1AC43663BB9D}" type="pres">
      <dgm:prSet presAssocID="{668167F5-C65D-4E12-95EB-F5EC51DCAF99}" presName="sibTrans" presStyleCnt="0"/>
      <dgm:spPr/>
    </dgm:pt>
    <dgm:pt modelId="{EAD2D83C-F13B-43B3-ABA1-FA9A6459B02E}" type="pres">
      <dgm:prSet presAssocID="{B18A685A-801B-4A3E-8B1E-F8B2E3CC2F11}" presName="node" presStyleLbl="node1" presStyleIdx="2" presStyleCnt="10">
        <dgm:presLayoutVars>
          <dgm:bulletEnabled val="1"/>
        </dgm:presLayoutVars>
      </dgm:prSet>
      <dgm:spPr/>
    </dgm:pt>
    <dgm:pt modelId="{606C30BD-D438-46CB-8361-6407FA6656D4}" type="pres">
      <dgm:prSet presAssocID="{43BA6658-BC34-4CC4-95B2-03C71E3B56B1}" presName="sibTrans" presStyleCnt="0"/>
      <dgm:spPr/>
    </dgm:pt>
    <dgm:pt modelId="{0E282FF4-FC99-4949-9D7A-F4707D9154A5}" type="pres">
      <dgm:prSet presAssocID="{9EE190FC-3E67-4D7C-9AB4-9429F1AF29FD}" presName="node" presStyleLbl="node1" presStyleIdx="3" presStyleCnt="10">
        <dgm:presLayoutVars>
          <dgm:bulletEnabled val="1"/>
        </dgm:presLayoutVars>
      </dgm:prSet>
      <dgm:spPr/>
    </dgm:pt>
    <dgm:pt modelId="{789E25FE-1DCE-4037-9275-CD377FDF27E3}" type="pres">
      <dgm:prSet presAssocID="{F6FC6159-54F2-41D8-A53E-EF132BCA35E2}" presName="sibTrans" presStyleCnt="0"/>
      <dgm:spPr/>
    </dgm:pt>
    <dgm:pt modelId="{82A372AD-2F15-4B2D-95E4-3535219FFF83}" type="pres">
      <dgm:prSet presAssocID="{96EA53B9-E900-4765-9AE0-03FE0AB04D84}" presName="node" presStyleLbl="node1" presStyleIdx="4" presStyleCnt="10">
        <dgm:presLayoutVars>
          <dgm:bulletEnabled val="1"/>
        </dgm:presLayoutVars>
      </dgm:prSet>
      <dgm:spPr/>
    </dgm:pt>
    <dgm:pt modelId="{E7EBC26E-B2E2-4908-9698-CED35D7E97E8}" type="pres">
      <dgm:prSet presAssocID="{6A7D3E93-D84C-4636-B381-F22251B180EF}" presName="sibTrans" presStyleCnt="0"/>
      <dgm:spPr/>
    </dgm:pt>
    <dgm:pt modelId="{BA6B99D6-484E-4147-8616-09AD55FE23A6}" type="pres">
      <dgm:prSet presAssocID="{03702436-EC85-4DF2-905E-01205744C994}" presName="node" presStyleLbl="node1" presStyleIdx="5" presStyleCnt="10">
        <dgm:presLayoutVars>
          <dgm:bulletEnabled val="1"/>
        </dgm:presLayoutVars>
      </dgm:prSet>
      <dgm:spPr/>
    </dgm:pt>
    <dgm:pt modelId="{5A2497DA-D9B4-420A-8C68-7862F192DEE2}" type="pres">
      <dgm:prSet presAssocID="{1C4255F4-0BA8-4618-992A-601148404729}" presName="sibTrans" presStyleCnt="0"/>
      <dgm:spPr/>
    </dgm:pt>
    <dgm:pt modelId="{11E7B261-A116-486E-99C4-8773C73BE15F}" type="pres">
      <dgm:prSet presAssocID="{C31A2B05-89EA-43EA-8B0D-6E500D198260}" presName="node" presStyleLbl="node1" presStyleIdx="6" presStyleCnt="10">
        <dgm:presLayoutVars>
          <dgm:bulletEnabled val="1"/>
        </dgm:presLayoutVars>
      </dgm:prSet>
      <dgm:spPr/>
    </dgm:pt>
    <dgm:pt modelId="{7994CCAA-5EED-4B9B-8061-B1C5D7896AF7}" type="pres">
      <dgm:prSet presAssocID="{F4254555-5D0F-4BC3-9E5A-682AD35D5EBD}" presName="sibTrans" presStyleCnt="0"/>
      <dgm:spPr/>
    </dgm:pt>
    <dgm:pt modelId="{D671ACF4-A278-4642-9EC0-E11C60CF110D}" type="pres">
      <dgm:prSet presAssocID="{21CF63A9-0F21-4BAE-874F-5050AFAD9E73}" presName="node" presStyleLbl="node1" presStyleIdx="7" presStyleCnt="10">
        <dgm:presLayoutVars>
          <dgm:bulletEnabled val="1"/>
        </dgm:presLayoutVars>
      </dgm:prSet>
      <dgm:spPr/>
    </dgm:pt>
    <dgm:pt modelId="{64BB14E0-3CDB-441C-B398-BC9F2F721C11}" type="pres">
      <dgm:prSet presAssocID="{1F42B65B-2822-4402-8CAA-1FF711E9012D}" presName="sibTrans" presStyleCnt="0"/>
      <dgm:spPr/>
    </dgm:pt>
    <dgm:pt modelId="{3F32B2AA-A753-4A72-978D-129BA2B5FECE}" type="pres">
      <dgm:prSet presAssocID="{BC22879D-79C8-4125-9227-ACB074DDAD94}" presName="node" presStyleLbl="node1" presStyleIdx="8" presStyleCnt="10">
        <dgm:presLayoutVars>
          <dgm:bulletEnabled val="1"/>
        </dgm:presLayoutVars>
      </dgm:prSet>
      <dgm:spPr/>
    </dgm:pt>
    <dgm:pt modelId="{396E3316-9A83-43AC-9046-2CE86B8AD3A0}" type="pres">
      <dgm:prSet presAssocID="{8FA8ECC8-8B53-41C6-862B-50109F2F3948}" presName="sibTrans" presStyleCnt="0"/>
      <dgm:spPr/>
    </dgm:pt>
    <dgm:pt modelId="{5B72FCF6-093F-4209-8B64-99BCBF57C359}" type="pres">
      <dgm:prSet presAssocID="{FB6EB9B5-D5C5-4D8B-AE31-230F53D44185}" presName="node" presStyleLbl="node1" presStyleIdx="9" presStyleCnt="10">
        <dgm:presLayoutVars>
          <dgm:bulletEnabled val="1"/>
        </dgm:presLayoutVars>
      </dgm:prSet>
      <dgm:spPr/>
    </dgm:pt>
  </dgm:ptLst>
  <dgm:cxnLst>
    <dgm:cxn modelId="{47B1F60B-86D0-4F9B-8677-38FCFABE449E}" srcId="{553D1BC8-93AE-411D-A0BC-D699D28A596E}" destId="{FB6EB9B5-D5C5-4D8B-AE31-230F53D44185}" srcOrd="9" destOrd="0" parTransId="{7C4BCF12-6E10-4090-9705-89F3CAD39FB3}" sibTransId="{29AA25C5-BAB6-42E5-B96F-4409833CB962}"/>
    <dgm:cxn modelId="{BC640813-9FC1-47C4-9FCE-6911F1C63F83}" type="presOf" srcId="{96EA53B9-E900-4765-9AE0-03FE0AB04D84}" destId="{82A372AD-2F15-4B2D-95E4-3535219FFF83}" srcOrd="0" destOrd="0" presId="urn:microsoft.com/office/officeart/2005/8/layout/default"/>
    <dgm:cxn modelId="{5BD3CF13-1F2F-4A49-9DDD-6B78553FAF0F}" srcId="{553D1BC8-93AE-411D-A0BC-D699D28A596E}" destId="{49D337C4-9535-4F48-BAC9-FBE6F196E792}" srcOrd="1" destOrd="0" parTransId="{DDBC17F0-5B78-4388-A499-40A87C5DC655}" sibTransId="{668167F5-C65D-4E12-95EB-F5EC51DCAF99}"/>
    <dgm:cxn modelId="{BD438E23-E91E-4BBF-BC95-1FC942CDC3D8}" srcId="{553D1BC8-93AE-411D-A0BC-D699D28A596E}" destId="{C31A2B05-89EA-43EA-8B0D-6E500D198260}" srcOrd="6" destOrd="0" parTransId="{FB833906-6FEA-4549-980D-941ADF30574B}" sibTransId="{F4254555-5D0F-4BC3-9E5A-682AD35D5EBD}"/>
    <dgm:cxn modelId="{795A312B-206A-418C-94BE-0A64AC69163F}" type="presOf" srcId="{553D1BC8-93AE-411D-A0BC-D699D28A596E}" destId="{9C3884FA-2060-43C6-AF96-9DD6DE703DF5}" srcOrd="0" destOrd="0" presId="urn:microsoft.com/office/officeart/2005/8/layout/default"/>
    <dgm:cxn modelId="{F0652F2E-E19D-4221-8F6A-92FD37617D5D}" type="presOf" srcId="{B6D3C471-10F6-4359-900D-7C94854C58EB}" destId="{0CBD9FDB-4BC8-43BA-9E65-4F1FD4FE64DF}" srcOrd="0" destOrd="0" presId="urn:microsoft.com/office/officeart/2005/8/layout/default"/>
    <dgm:cxn modelId="{CA27243C-3F0F-4049-AA52-1A6F66717305}" srcId="{553D1BC8-93AE-411D-A0BC-D699D28A596E}" destId="{B18A685A-801B-4A3E-8B1E-F8B2E3CC2F11}" srcOrd="2" destOrd="0" parTransId="{43CE4ADE-4644-495B-9C96-F4FF10A59165}" sibTransId="{43BA6658-BC34-4CC4-95B2-03C71E3B56B1}"/>
    <dgm:cxn modelId="{D685C368-7C6F-460C-BB48-E5D790B49ACE}" srcId="{553D1BC8-93AE-411D-A0BC-D699D28A596E}" destId="{96EA53B9-E900-4765-9AE0-03FE0AB04D84}" srcOrd="4" destOrd="0" parTransId="{57BC4120-13D6-4C05-8D1D-C901F36AFADB}" sibTransId="{6A7D3E93-D84C-4636-B381-F22251B180EF}"/>
    <dgm:cxn modelId="{4A9E097D-C911-494A-A94F-411CFE963816}" srcId="{553D1BC8-93AE-411D-A0BC-D699D28A596E}" destId="{9EE190FC-3E67-4D7C-9AB4-9429F1AF29FD}" srcOrd="3" destOrd="0" parTransId="{DD863C9A-13F8-41A2-AFC9-ABCEDCDD7753}" sibTransId="{F6FC6159-54F2-41D8-A53E-EF132BCA35E2}"/>
    <dgm:cxn modelId="{C0B96281-6F1A-4C88-9D06-770B4177391C}" type="presOf" srcId="{C31A2B05-89EA-43EA-8B0D-6E500D198260}" destId="{11E7B261-A116-486E-99C4-8773C73BE15F}" srcOrd="0" destOrd="0" presId="urn:microsoft.com/office/officeart/2005/8/layout/default"/>
    <dgm:cxn modelId="{E70F8888-CC0A-4287-9883-4DA243DFBEE1}" type="presOf" srcId="{03702436-EC85-4DF2-905E-01205744C994}" destId="{BA6B99D6-484E-4147-8616-09AD55FE23A6}" srcOrd="0" destOrd="0" presId="urn:microsoft.com/office/officeart/2005/8/layout/default"/>
    <dgm:cxn modelId="{9C2FBE8F-0175-460D-AFE1-AA32F8BEACFE}" type="presOf" srcId="{B18A685A-801B-4A3E-8B1E-F8B2E3CC2F11}" destId="{EAD2D83C-F13B-43B3-ABA1-FA9A6459B02E}" srcOrd="0" destOrd="0" presId="urn:microsoft.com/office/officeart/2005/8/layout/default"/>
    <dgm:cxn modelId="{CA030997-3847-4A88-BAC2-835A5DE86209}" type="presOf" srcId="{FB6EB9B5-D5C5-4D8B-AE31-230F53D44185}" destId="{5B72FCF6-093F-4209-8B64-99BCBF57C359}" srcOrd="0" destOrd="0" presId="urn:microsoft.com/office/officeart/2005/8/layout/default"/>
    <dgm:cxn modelId="{C676EB9B-D661-4F6A-ABCA-CA916C609792}" srcId="{553D1BC8-93AE-411D-A0BC-D699D28A596E}" destId="{BC22879D-79C8-4125-9227-ACB074DDAD94}" srcOrd="8" destOrd="0" parTransId="{B59BC658-C2E4-460D-8B2B-141CCEEBFE41}" sibTransId="{8FA8ECC8-8B53-41C6-862B-50109F2F3948}"/>
    <dgm:cxn modelId="{DB5754A6-D5E0-4300-9EC4-72CD8671A125}" srcId="{553D1BC8-93AE-411D-A0BC-D699D28A596E}" destId="{B6D3C471-10F6-4359-900D-7C94854C58EB}" srcOrd="0" destOrd="0" parTransId="{08F85FF1-0394-4CC3-87B4-C5444937DFA2}" sibTransId="{A3872DA5-909B-407F-9475-7E09EB00321C}"/>
    <dgm:cxn modelId="{D1395CC1-A6C6-43FF-BFB3-666E682A76B1}" type="presOf" srcId="{21CF63A9-0F21-4BAE-874F-5050AFAD9E73}" destId="{D671ACF4-A278-4642-9EC0-E11C60CF110D}" srcOrd="0" destOrd="0" presId="urn:microsoft.com/office/officeart/2005/8/layout/default"/>
    <dgm:cxn modelId="{BA284DC2-7513-4A04-85C1-D8E50C768396}" srcId="{553D1BC8-93AE-411D-A0BC-D699D28A596E}" destId="{03702436-EC85-4DF2-905E-01205744C994}" srcOrd="5" destOrd="0" parTransId="{AAC6A34A-618D-4392-B600-67D3418413C5}" sibTransId="{1C4255F4-0BA8-4618-992A-601148404729}"/>
    <dgm:cxn modelId="{837817C7-3BFA-407D-A00D-914B92C9B0D8}" type="presOf" srcId="{9EE190FC-3E67-4D7C-9AB4-9429F1AF29FD}" destId="{0E282FF4-FC99-4949-9D7A-F4707D9154A5}" srcOrd="0" destOrd="0" presId="urn:microsoft.com/office/officeart/2005/8/layout/default"/>
    <dgm:cxn modelId="{E4EE5FC7-B674-41C5-92B7-EE7D49869521}" type="presOf" srcId="{BC22879D-79C8-4125-9227-ACB074DDAD94}" destId="{3F32B2AA-A753-4A72-978D-129BA2B5FECE}" srcOrd="0" destOrd="0" presId="urn:microsoft.com/office/officeart/2005/8/layout/default"/>
    <dgm:cxn modelId="{0D73DEDC-D54E-48BA-B1FF-E938DE0E02C2}" type="presOf" srcId="{49D337C4-9535-4F48-BAC9-FBE6F196E792}" destId="{A5A41D0C-66A7-40AD-A345-2829C7878434}" srcOrd="0" destOrd="0" presId="urn:microsoft.com/office/officeart/2005/8/layout/default"/>
    <dgm:cxn modelId="{0580D8F6-B9D3-4F12-9C6C-79A9955E6359}" srcId="{553D1BC8-93AE-411D-A0BC-D699D28A596E}" destId="{21CF63A9-0F21-4BAE-874F-5050AFAD9E73}" srcOrd="7" destOrd="0" parTransId="{6E393D52-7318-43A8-B6F3-95B53B2BDAB1}" sibTransId="{1F42B65B-2822-4402-8CAA-1FF711E9012D}"/>
    <dgm:cxn modelId="{B65D577D-101F-43AF-9A56-F4737A597D0A}" type="presParOf" srcId="{9C3884FA-2060-43C6-AF96-9DD6DE703DF5}" destId="{0CBD9FDB-4BC8-43BA-9E65-4F1FD4FE64DF}" srcOrd="0" destOrd="0" presId="urn:microsoft.com/office/officeart/2005/8/layout/default"/>
    <dgm:cxn modelId="{B9288F8A-0132-4DBA-90F2-FD3EFBCAB872}" type="presParOf" srcId="{9C3884FA-2060-43C6-AF96-9DD6DE703DF5}" destId="{9888A5CE-B9D8-4397-AAC2-43F5DC183476}" srcOrd="1" destOrd="0" presId="urn:microsoft.com/office/officeart/2005/8/layout/default"/>
    <dgm:cxn modelId="{DE249675-EC33-4206-9744-D0E2067F5974}" type="presParOf" srcId="{9C3884FA-2060-43C6-AF96-9DD6DE703DF5}" destId="{A5A41D0C-66A7-40AD-A345-2829C7878434}" srcOrd="2" destOrd="0" presId="urn:microsoft.com/office/officeart/2005/8/layout/default"/>
    <dgm:cxn modelId="{B0526524-DA75-44A7-869D-075432403D17}" type="presParOf" srcId="{9C3884FA-2060-43C6-AF96-9DD6DE703DF5}" destId="{5844BD08-DBDD-48FB-821B-1AC43663BB9D}" srcOrd="3" destOrd="0" presId="urn:microsoft.com/office/officeart/2005/8/layout/default"/>
    <dgm:cxn modelId="{11623E92-66C0-4F89-ADF9-289EBBBFE2F9}" type="presParOf" srcId="{9C3884FA-2060-43C6-AF96-9DD6DE703DF5}" destId="{EAD2D83C-F13B-43B3-ABA1-FA9A6459B02E}" srcOrd="4" destOrd="0" presId="urn:microsoft.com/office/officeart/2005/8/layout/default"/>
    <dgm:cxn modelId="{D553AF4E-C86C-4F1B-BB2D-AC47F4F077F0}" type="presParOf" srcId="{9C3884FA-2060-43C6-AF96-9DD6DE703DF5}" destId="{606C30BD-D438-46CB-8361-6407FA6656D4}" srcOrd="5" destOrd="0" presId="urn:microsoft.com/office/officeart/2005/8/layout/default"/>
    <dgm:cxn modelId="{BFA9AA7E-FFFB-48BB-9643-211521FDE0CE}" type="presParOf" srcId="{9C3884FA-2060-43C6-AF96-9DD6DE703DF5}" destId="{0E282FF4-FC99-4949-9D7A-F4707D9154A5}" srcOrd="6" destOrd="0" presId="urn:microsoft.com/office/officeart/2005/8/layout/default"/>
    <dgm:cxn modelId="{3D506536-138A-4D36-9BE0-5F0AE89C72FF}" type="presParOf" srcId="{9C3884FA-2060-43C6-AF96-9DD6DE703DF5}" destId="{789E25FE-1DCE-4037-9275-CD377FDF27E3}" srcOrd="7" destOrd="0" presId="urn:microsoft.com/office/officeart/2005/8/layout/default"/>
    <dgm:cxn modelId="{9232E17F-DE03-4CD4-8CA4-4B95118061F6}" type="presParOf" srcId="{9C3884FA-2060-43C6-AF96-9DD6DE703DF5}" destId="{82A372AD-2F15-4B2D-95E4-3535219FFF83}" srcOrd="8" destOrd="0" presId="urn:microsoft.com/office/officeart/2005/8/layout/default"/>
    <dgm:cxn modelId="{AB529153-A281-49DD-818E-B23005DF8A6E}" type="presParOf" srcId="{9C3884FA-2060-43C6-AF96-9DD6DE703DF5}" destId="{E7EBC26E-B2E2-4908-9698-CED35D7E97E8}" srcOrd="9" destOrd="0" presId="urn:microsoft.com/office/officeart/2005/8/layout/default"/>
    <dgm:cxn modelId="{CB687F8E-2E4E-4191-BE0F-6625A4923983}" type="presParOf" srcId="{9C3884FA-2060-43C6-AF96-9DD6DE703DF5}" destId="{BA6B99D6-484E-4147-8616-09AD55FE23A6}" srcOrd="10" destOrd="0" presId="urn:microsoft.com/office/officeart/2005/8/layout/default"/>
    <dgm:cxn modelId="{31437431-64D4-43F9-8373-93D9042FF807}" type="presParOf" srcId="{9C3884FA-2060-43C6-AF96-9DD6DE703DF5}" destId="{5A2497DA-D9B4-420A-8C68-7862F192DEE2}" srcOrd="11" destOrd="0" presId="urn:microsoft.com/office/officeart/2005/8/layout/default"/>
    <dgm:cxn modelId="{93A0C65E-D885-4E47-8FB2-37297DCCE5EB}" type="presParOf" srcId="{9C3884FA-2060-43C6-AF96-9DD6DE703DF5}" destId="{11E7B261-A116-486E-99C4-8773C73BE15F}" srcOrd="12" destOrd="0" presId="urn:microsoft.com/office/officeart/2005/8/layout/default"/>
    <dgm:cxn modelId="{30D7E226-C0EC-481E-8FCC-75DAD96786BE}" type="presParOf" srcId="{9C3884FA-2060-43C6-AF96-9DD6DE703DF5}" destId="{7994CCAA-5EED-4B9B-8061-B1C5D7896AF7}" srcOrd="13" destOrd="0" presId="urn:microsoft.com/office/officeart/2005/8/layout/default"/>
    <dgm:cxn modelId="{8A72552B-0328-4D17-8C8B-D2BBF5035292}" type="presParOf" srcId="{9C3884FA-2060-43C6-AF96-9DD6DE703DF5}" destId="{D671ACF4-A278-4642-9EC0-E11C60CF110D}" srcOrd="14" destOrd="0" presId="urn:microsoft.com/office/officeart/2005/8/layout/default"/>
    <dgm:cxn modelId="{B73A4D60-C004-49B5-A682-BA49CFC79150}" type="presParOf" srcId="{9C3884FA-2060-43C6-AF96-9DD6DE703DF5}" destId="{64BB14E0-3CDB-441C-B398-BC9F2F721C11}" srcOrd="15" destOrd="0" presId="urn:microsoft.com/office/officeart/2005/8/layout/default"/>
    <dgm:cxn modelId="{601C5730-E208-4E2B-A214-6A963F5CB823}" type="presParOf" srcId="{9C3884FA-2060-43C6-AF96-9DD6DE703DF5}" destId="{3F32B2AA-A753-4A72-978D-129BA2B5FECE}" srcOrd="16" destOrd="0" presId="urn:microsoft.com/office/officeart/2005/8/layout/default"/>
    <dgm:cxn modelId="{681EAEF3-D9DF-48E8-9FD4-EA1A90F4ACF6}" type="presParOf" srcId="{9C3884FA-2060-43C6-AF96-9DD6DE703DF5}" destId="{396E3316-9A83-43AC-9046-2CE86B8AD3A0}" srcOrd="17" destOrd="0" presId="urn:microsoft.com/office/officeart/2005/8/layout/default"/>
    <dgm:cxn modelId="{5EC520B8-66E1-4C7E-98F2-D96BF3C26E98}" type="presParOf" srcId="{9C3884FA-2060-43C6-AF96-9DD6DE703DF5}" destId="{5B72FCF6-093F-4209-8B64-99BCBF57C359}"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90CF5F-0AF5-4714-9250-4A70D57EDC60}"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US"/>
        </a:p>
      </dgm:t>
    </dgm:pt>
    <dgm:pt modelId="{8391081C-1845-43D5-9793-3CDFC66888E4}">
      <dgm:prSet phldrT="[Text]" custT="1"/>
      <dgm:spPr>
        <a:solidFill>
          <a:schemeClr val="accent1">
            <a:lumMod val="20000"/>
            <a:lumOff val="80000"/>
          </a:schemeClr>
        </a:solidFill>
      </dgm:spPr>
      <dgm:t>
        <a:bodyPr/>
        <a:lstStyle/>
        <a:p>
          <a:r>
            <a:rPr lang="en-US" sz="2400" dirty="0"/>
            <a:t>SF </a:t>
          </a:r>
        </a:p>
      </dgm:t>
    </dgm:pt>
    <dgm:pt modelId="{7904FBCB-23F8-487E-9C8B-3DBCFCDC81AF}" type="parTrans" cxnId="{1D9BCEF2-7871-4147-9907-F7DA8F2444D6}">
      <dgm:prSet/>
      <dgm:spPr/>
      <dgm:t>
        <a:bodyPr/>
        <a:lstStyle/>
        <a:p>
          <a:endParaRPr lang="en-US"/>
        </a:p>
      </dgm:t>
    </dgm:pt>
    <dgm:pt modelId="{96462257-D92A-4F37-ADAA-C087A087ECAF}" type="sibTrans" cxnId="{1D9BCEF2-7871-4147-9907-F7DA8F2444D6}">
      <dgm:prSet/>
      <dgm:spPr/>
      <dgm:t>
        <a:bodyPr/>
        <a:lstStyle/>
        <a:p>
          <a:endParaRPr lang="en-US"/>
        </a:p>
      </dgm:t>
    </dgm:pt>
    <dgm:pt modelId="{4FA55DF0-29E4-44B5-8C0D-2653F060FC1E}">
      <dgm:prSet phldrT="[Text]" custT="1"/>
      <dgm:spPr/>
      <dgm:t>
        <a:bodyPr/>
        <a:lstStyle/>
        <a:p>
          <a:r>
            <a:rPr lang="en-US" sz="2400"/>
            <a:t>99202</a:t>
          </a:r>
          <a:endParaRPr lang="en-US" sz="2400" dirty="0"/>
        </a:p>
      </dgm:t>
    </dgm:pt>
    <dgm:pt modelId="{3790618A-B519-4B03-83BE-2C3D9C18F0C9}" type="parTrans" cxnId="{C7FA5AF2-C14D-4A73-AEFB-2E7C8FCC0942}">
      <dgm:prSet/>
      <dgm:spPr/>
      <dgm:t>
        <a:bodyPr/>
        <a:lstStyle/>
        <a:p>
          <a:endParaRPr lang="en-US"/>
        </a:p>
      </dgm:t>
    </dgm:pt>
    <dgm:pt modelId="{E2091500-90AD-46BE-8A8B-E9E376BDC1DE}" type="sibTrans" cxnId="{C7FA5AF2-C14D-4A73-AEFB-2E7C8FCC0942}">
      <dgm:prSet/>
      <dgm:spPr/>
      <dgm:t>
        <a:bodyPr/>
        <a:lstStyle/>
        <a:p>
          <a:endParaRPr lang="en-US"/>
        </a:p>
      </dgm:t>
    </dgm:pt>
    <dgm:pt modelId="{7922ABED-53AE-43CB-ADBA-C29547ED5A35}">
      <dgm:prSet phldrT="[Text]" custT="1"/>
      <dgm:spPr>
        <a:solidFill>
          <a:schemeClr val="accent1">
            <a:lumMod val="20000"/>
            <a:lumOff val="80000"/>
          </a:schemeClr>
        </a:solidFill>
      </dgm:spPr>
      <dgm:t>
        <a:bodyPr/>
        <a:lstStyle/>
        <a:p>
          <a:r>
            <a:rPr lang="en-US" sz="2400" dirty="0"/>
            <a:t>Low </a:t>
          </a:r>
        </a:p>
      </dgm:t>
    </dgm:pt>
    <dgm:pt modelId="{5779EBA0-FEEB-439F-B9BF-F99274445C2A}" type="parTrans" cxnId="{74B6ADFA-0D29-4F16-9E26-26311F1902B3}">
      <dgm:prSet/>
      <dgm:spPr/>
      <dgm:t>
        <a:bodyPr/>
        <a:lstStyle/>
        <a:p>
          <a:endParaRPr lang="en-US"/>
        </a:p>
      </dgm:t>
    </dgm:pt>
    <dgm:pt modelId="{A436E732-58D0-483C-9D70-50193742217E}" type="sibTrans" cxnId="{74B6ADFA-0D29-4F16-9E26-26311F1902B3}">
      <dgm:prSet/>
      <dgm:spPr/>
      <dgm:t>
        <a:bodyPr/>
        <a:lstStyle/>
        <a:p>
          <a:endParaRPr lang="en-US"/>
        </a:p>
      </dgm:t>
    </dgm:pt>
    <dgm:pt modelId="{47A878FA-120D-4EDB-A3CC-3088BC8222F7}">
      <dgm:prSet phldrT="[Text]" custT="1"/>
      <dgm:spPr/>
      <dgm:t>
        <a:bodyPr/>
        <a:lstStyle/>
        <a:p>
          <a:r>
            <a:rPr lang="en-US" sz="2400" dirty="0"/>
            <a:t>99203</a:t>
          </a:r>
        </a:p>
      </dgm:t>
    </dgm:pt>
    <dgm:pt modelId="{057AE7DE-1C5D-4CC0-AAD5-F6DD545BAC23}" type="parTrans" cxnId="{DFE9C64A-4BED-433B-A7CD-8F0DD9A7E31A}">
      <dgm:prSet/>
      <dgm:spPr/>
      <dgm:t>
        <a:bodyPr/>
        <a:lstStyle/>
        <a:p>
          <a:endParaRPr lang="en-US"/>
        </a:p>
      </dgm:t>
    </dgm:pt>
    <dgm:pt modelId="{F18155DF-34E7-4795-914F-0EADFD4ADCDC}" type="sibTrans" cxnId="{DFE9C64A-4BED-433B-A7CD-8F0DD9A7E31A}">
      <dgm:prSet/>
      <dgm:spPr/>
      <dgm:t>
        <a:bodyPr/>
        <a:lstStyle/>
        <a:p>
          <a:endParaRPr lang="en-US"/>
        </a:p>
      </dgm:t>
    </dgm:pt>
    <dgm:pt modelId="{24044A22-6C2C-4325-AE48-BA97E3427053}">
      <dgm:prSet phldrT="[Text]" custT="1"/>
      <dgm:spPr>
        <a:solidFill>
          <a:schemeClr val="accent1">
            <a:lumMod val="20000"/>
            <a:lumOff val="80000"/>
          </a:schemeClr>
        </a:solidFill>
      </dgm:spPr>
      <dgm:t>
        <a:bodyPr/>
        <a:lstStyle/>
        <a:p>
          <a:r>
            <a:rPr lang="en-US" sz="2400" dirty="0"/>
            <a:t>Moderate </a:t>
          </a:r>
        </a:p>
      </dgm:t>
    </dgm:pt>
    <dgm:pt modelId="{6E50317A-6523-470C-8D8F-B8CD0EE9FE67}" type="parTrans" cxnId="{247E6007-24CE-4985-87A1-5EB859D95C35}">
      <dgm:prSet/>
      <dgm:spPr/>
      <dgm:t>
        <a:bodyPr/>
        <a:lstStyle/>
        <a:p>
          <a:endParaRPr lang="en-US"/>
        </a:p>
      </dgm:t>
    </dgm:pt>
    <dgm:pt modelId="{D7F6C4E2-6A8D-4E83-B524-A02368849F8D}" type="sibTrans" cxnId="{247E6007-24CE-4985-87A1-5EB859D95C35}">
      <dgm:prSet/>
      <dgm:spPr/>
      <dgm:t>
        <a:bodyPr/>
        <a:lstStyle/>
        <a:p>
          <a:endParaRPr lang="en-US"/>
        </a:p>
      </dgm:t>
    </dgm:pt>
    <dgm:pt modelId="{17230E2C-2B07-434B-8D04-1FBD0040ABED}">
      <dgm:prSet phldrT="[Text]" custT="1"/>
      <dgm:spPr/>
      <dgm:t>
        <a:bodyPr/>
        <a:lstStyle/>
        <a:p>
          <a:r>
            <a:rPr lang="en-US" sz="2400" dirty="0"/>
            <a:t>99205</a:t>
          </a:r>
        </a:p>
      </dgm:t>
    </dgm:pt>
    <dgm:pt modelId="{44C0316C-EC31-474E-A782-7E74FBFAA5FF}" type="parTrans" cxnId="{1AAC3D53-75CC-441C-A23E-CDA59FD521F4}">
      <dgm:prSet/>
      <dgm:spPr/>
      <dgm:t>
        <a:bodyPr/>
        <a:lstStyle/>
        <a:p>
          <a:endParaRPr lang="en-US"/>
        </a:p>
      </dgm:t>
    </dgm:pt>
    <dgm:pt modelId="{280F6982-605C-4029-B72A-12AB3BDCD00B}" type="sibTrans" cxnId="{1AAC3D53-75CC-441C-A23E-CDA59FD521F4}">
      <dgm:prSet/>
      <dgm:spPr/>
      <dgm:t>
        <a:bodyPr/>
        <a:lstStyle/>
        <a:p>
          <a:endParaRPr lang="en-US"/>
        </a:p>
      </dgm:t>
    </dgm:pt>
    <dgm:pt modelId="{151F53BF-8A1C-40CA-94E2-01F588477DE5}">
      <dgm:prSet phldrT="[Text]" custT="1"/>
      <dgm:spPr>
        <a:solidFill>
          <a:schemeClr val="accent1">
            <a:lumMod val="20000"/>
            <a:lumOff val="80000"/>
          </a:schemeClr>
        </a:solidFill>
      </dgm:spPr>
      <dgm:t>
        <a:bodyPr/>
        <a:lstStyle/>
        <a:p>
          <a:r>
            <a:rPr lang="en-US" sz="2400" dirty="0"/>
            <a:t>High </a:t>
          </a:r>
        </a:p>
      </dgm:t>
    </dgm:pt>
    <dgm:pt modelId="{8F2A808E-4860-48C8-94E5-745D7FC1E8AA}" type="parTrans" cxnId="{48264897-CB65-4B94-8317-7FB172403656}">
      <dgm:prSet/>
      <dgm:spPr/>
      <dgm:t>
        <a:bodyPr/>
        <a:lstStyle/>
        <a:p>
          <a:endParaRPr lang="en-US"/>
        </a:p>
      </dgm:t>
    </dgm:pt>
    <dgm:pt modelId="{181CFD92-D9A2-4F35-8B65-534D74490DC8}" type="sibTrans" cxnId="{48264897-CB65-4B94-8317-7FB172403656}">
      <dgm:prSet/>
      <dgm:spPr/>
      <dgm:t>
        <a:bodyPr/>
        <a:lstStyle/>
        <a:p>
          <a:endParaRPr lang="en-US"/>
        </a:p>
      </dgm:t>
    </dgm:pt>
    <dgm:pt modelId="{FF1EF732-4DB2-4928-91AD-C1E55585CC81}">
      <dgm:prSet phldrT="[Text]" custT="1"/>
      <dgm:spPr/>
      <dgm:t>
        <a:bodyPr/>
        <a:lstStyle/>
        <a:p>
          <a:r>
            <a:rPr lang="en-US" sz="2400" dirty="0"/>
            <a:t>99212</a:t>
          </a:r>
        </a:p>
      </dgm:t>
    </dgm:pt>
    <dgm:pt modelId="{5B22CB69-89E3-4A05-9D87-A39BFA5FCFFD}" type="parTrans" cxnId="{B6385A2A-15DF-4943-B95F-A7DB9D86684C}">
      <dgm:prSet/>
      <dgm:spPr/>
      <dgm:t>
        <a:bodyPr/>
        <a:lstStyle/>
        <a:p>
          <a:endParaRPr lang="en-US"/>
        </a:p>
      </dgm:t>
    </dgm:pt>
    <dgm:pt modelId="{9666EC3C-86B3-4C2F-AB3E-0C5AF665BF43}" type="sibTrans" cxnId="{B6385A2A-15DF-4943-B95F-A7DB9D86684C}">
      <dgm:prSet/>
      <dgm:spPr/>
      <dgm:t>
        <a:bodyPr/>
        <a:lstStyle/>
        <a:p>
          <a:endParaRPr lang="en-US"/>
        </a:p>
      </dgm:t>
    </dgm:pt>
    <dgm:pt modelId="{2F19E3B8-D8D0-47CA-B959-8CB59CA1AB39}">
      <dgm:prSet phldrT="[Text]" custT="1"/>
      <dgm:spPr/>
      <dgm:t>
        <a:bodyPr/>
        <a:lstStyle/>
        <a:p>
          <a:r>
            <a:rPr lang="en-US" sz="2400" dirty="0"/>
            <a:t>99213</a:t>
          </a:r>
        </a:p>
      </dgm:t>
    </dgm:pt>
    <dgm:pt modelId="{087F8066-5252-42F8-ABDC-93C4DF5F6F9C}" type="parTrans" cxnId="{836FA34F-8609-4350-8840-6CD25ECB7A79}">
      <dgm:prSet/>
      <dgm:spPr/>
      <dgm:t>
        <a:bodyPr/>
        <a:lstStyle/>
        <a:p>
          <a:endParaRPr lang="en-US"/>
        </a:p>
      </dgm:t>
    </dgm:pt>
    <dgm:pt modelId="{20087494-328F-4B45-8185-214DC8C7A969}" type="sibTrans" cxnId="{836FA34F-8609-4350-8840-6CD25ECB7A79}">
      <dgm:prSet/>
      <dgm:spPr/>
      <dgm:t>
        <a:bodyPr/>
        <a:lstStyle/>
        <a:p>
          <a:endParaRPr lang="en-US"/>
        </a:p>
      </dgm:t>
    </dgm:pt>
    <dgm:pt modelId="{16FFBED8-B25B-40D9-8F9B-2F148595EB3C}">
      <dgm:prSet phldrT="[Text]" custT="1"/>
      <dgm:spPr/>
      <dgm:t>
        <a:bodyPr/>
        <a:lstStyle/>
        <a:p>
          <a:r>
            <a:rPr lang="en-US" sz="2400" dirty="0"/>
            <a:t>99204</a:t>
          </a:r>
        </a:p>
      </dgm:t>
    </dgm:pt>
    <dgm:pt modelId="{A1712B8A-7041-4044-936D-35D48EE5D064}" type="parTrans" cxnId="{C4D84852-4786-440D-84C8-74AE06C3D8EC}">
      <dgm:prSet/>
      <dgm:spPr/>
      <dgm:t>
        <a:bodyPr/>
        <a:lstStyle/>
        <a:p>
          <a:endParaRPr lang="en-US"/>
        </a:p>
      </dgm:t>
    </dgm:pt>
    <dgm:pt modelId="{C8EAB09F-624F-489F-960B-AB4F07DB6840}" type="sibTrans" cxnId="{C4D84852-4786-440D-84C8-74AE06C3D8EC}">
      <dgm:prSet/>
      <dgm:spPr/>
      <dgm:t>
        <a:bodyPr/>
        <a:lstStyle/>
        <a:p>
          <a:endParaRPr lang="en-US"/>
        </a:p>
      </dgm:t>
    </dgm:pt>
    <dgm:pt modelId="{582A4519-9A8C-476F-B8C1-1050DE2A4558}">
      <dgm:prSet phldrT="[Text]" custT="1"/>
      <dgm:spPr/>
      <dgm:t>
        <a:bodyPr/>
        <a:lstStyle/>
        <a:p>
          <a:r>
            <a:rPr lang="en-US" sz="2400" dirty="0"/>
            <a:t>99214</a:t>
          </a:r>
        </a:p>
      </dgm:t>
    </dgm:pt>
    <dgm:pt modelId="{3AD07512-1A37-49CE-963A-53852D6896FC}" type="parTrans" cxnId="{1D00DD69-4F1B-46D1-9CAA-AAE2F51F4BAD}">
      <dgm:prSet/>
      <dgm:spPr/>
      <dgm:t>
        <a:bodyPr/>
        <a:lstStyle/>
        <a:p>
          <a:endParaRPr lang="en-US"/>
        </a:p>
      </dgm:t>
    </dgm:pt>
    <dgm:pt modelId="{39503E46-FDCE-429A-97F0-74917DAC7EC5}" type="sibTrans" cxnId="{1D00DD69-4F1B-46D1-9CAA-AAE2F51F4BAD}">
      <dgm:prSet/>
      <dgm:spPr/>
      <dgm:t>
        <a:bodyPr/>
        <a:lstStyle/>
        <a:p>
          <a:endParaRPr lang="en-US"/>
        </a:p>
      </dgm:t>
    </dgm:pt>
    <dgm:pt modelId="{FCEDD956-FC3A-4A59-9587-D0EEBD74AF7E}">
      <dgm:prSet phldrT="[Text]" custT="1"/>
      <dgm:spPr/>
      <dgm:t>
        <a:bodyPr/>
        <a:lstStyle/>
        <a:p>
          <a:r>
            <a:rPr lang="en-US" sz="2400" dirty="0"/>
            <a:t>99215</a:t>
          </a:r>
        </a:p>
      </dgm:t>
    </dgm:pt>
    <dgm:pt modelId="{46618A0D-0AE7-438E-B354-F98C46F331BB}" type="parTrans" cxnId="{B924873D-0CB4-4F91-BB4A-D4B4E419DF98}">
      <dgm:prSet/>
      <dgm:spPr/>
      <dgm:t>
        <a:bodyPr/>
        <a:lstStyle/>
        <a:p>
          <a:endParaRPr lang="en-US"/>
        </a:p>
      </dgm:t>
    </dgm:pt>
    <dgm:pt modelId="{7EBC39E3-0921-4202-8133-8A340B616CB4}" type="sibTrans" cxnId="{B924873D-0CB4-4F91-BB4A-D4B4E419DF98}">
      <dgm:prSet/>
      <dgm:spPr/>
      <dgm:t>
        <a:bodyPr/>
        <a:lstStyle/>
        <a:p>
          <a:endParaRPr lang="en-US"/>
        </a:p>
      </dgm:t>
    </dgm:pt>
    <dgm:pt modelId="{A2FA9639-ECAE-40ED-AC46-237E1E42BAEB}" type="pres">
      <dgm:prSet presAssocID="{9290CF5F-0AF5-4714-9250-4A70D57EDC60}" presName="Name0" presStyleCnt="0">
        <dgm:presLayoutVars>
          <dgm:dir/>
          <dgm:animLvl val="lvl"/>
          <dgm:resizeHandles val="exact"/>
        </dgm:presLayoutVars>
      </dgm:prSet>
      <dgm:spPr/>
    </dgm:pt>
    <dgm:pt modelId="{3212359B-9825-4ED5-B0DC-5A392FB6DEE6}" type="pres">
      <dgm:prSet presAssocID="{8391081C-1845-43D5-9793-3CDFC66888E4}" presName="composite" presStyleCnt="0"/>
      <dgm:spPr/>
    </dgm:pt>
    <dgm:pt modelId="{D5BAF33F-F0DE-4C85-A7FC-AE6CC6FA8600}" type="pres">
      <dgm:prSet presAssocID="{8391081C-1845-43D5-9793-3CDFC66888E4}" presName="parTx" presStyleLbl="alignNode1" presStyleIdx="0" presStyleCnt="4" custScaleY="120454">
        <dgm:presLayoutVars>
          <dgm:chMax val="0"/>
          <dgm:chPref val="0"/>
          <dgm:bulletEnabled val="1"/>
        </dgm:presLayoutVars>
      </dgm:prSet>
      <dgm:spPr/>
    </dgm:pt>
    <dgm:pt modelId="{2689F1A3-DF98-401F-BF62-506252ACCA60}" type="pres">
      <dgm:prSet presAssocID="{8391081C-1845-43D5-9793-3CDFC66888E4}" presName="desTx" presStyleLbl="alignAccFollowNode1" presStyleIdx="0" presStyleCnt="4">
        <dgm:presLayoutVars>
          <dgm:bulletEnabled val="1"/>
        </dgm:presLayoutVars>
      </dgm:prSet>
      <dgm:spPr/>
    </dgm:pt>
    <dgm:pt modelId="{4D84BCDB-F114-4B05-AC03-7AF4918EF93F}" type="pres">
      <dgm:prSet presAssocID="{96462257-D92A-4F37-ADAA-C087A087ECAF}" presName="space" presStyleCnt="0"/>
      <dgm:spPr/>
    </dgm:pt>
    <dgm:pt modelId="{57872CD8-9F10-4D24-884E-BC5314F25EBC}" type="pres">
      <dgm:prSet presAssocID="{7922ABED-53AE-43CB-ADBA-C29547ED5A35}" presName="composite" presStyleCnt="0"/>
      <dgm:spPr/>
    </dgm:pt>
    <dgm:pt modelId="{05F8D228-3121-4F02-931B-6B9898372D79}" type="pres">
      <dgm:prSet presAssocID="{7922ABED-53AE-43CB-ADBA-C29547ED5A35}" presName="parTx" presStyleLbl="alignNode1" presStyleIdx="1" presStyleCnt="4">
        <dgm:presLayoutVars>
          <dgm:chMax val="0"/>
          <dgm:chPref val="0"/>
          <dgm:bulletEnabled val="1"/>
        </dgm:presLayoutVars>
      </dgm:prSet>
      <dgm:spPr/>
    </dgm:pt>
    <dgm:pt modelId="{7180CCED-B8DF-4AB7-983E-5166B6DA6F40}" type="pres">
      <dgm:prSet presAssocID="{7922ABED-53AE-43CB-ADBA-C29547ED5A35}" presName="desTx" presStyleLbl="alignAccFollowNode1" presStyleIdx="1" presStyleCnt="4">
        <dgm:presLayoutVars>
          <dgm:bulletEnabled val="1"/>
        </dgm:presLayoutVars>
      </dgm:prSet>
      <dgm:spPr/>
    </dgm:pt>
    <dgm:pt modelId="{32710D7E-A394-4BAA-AC0C-7B279DD54E82}" type="pres">
      <dgm:prSet presAssocID="{A436E732-58D0-483C-9D70-50193742217E}" presName="space" presStyleCnt="0"/>
      <dgm:spPr/>
    </dgm:pt>
    <dgm:pt modelId="{4F90DA15-783B-4E75-B6D7-FD938941F02B}" type="pres">
      <dgm:prSet presAssocID="{24044A22-6C2C-4325-AE48-BA97E3427053}" presName="composite" presStyleCnt="0"/>
      <dgm:spPr/>
    </dgm:pt>
    <dgm:pt modelId="{5C79A526-8127-422F-B05B-1B3ED194E7FF}" type="pres">
      <dgm:prSet presAssocID="{24044A22-6C2C-4325-AE48-BA97E3427053}" presName="parTx" presStyleLbl="alignNode1" presStyleIdx="2" presStyleCnt="4">
        <dgm:presLayoutVars>
          <dgm:chMax val="0"/>
          <dgm:chPref val="0"/>
          <dgm:bulletEnabled val="1"/>
        </dgm:presLayoutVars>
      </dgm:prSet>
      <dgm:spPr/>
    </dgm:pt>
    <dgm:pt modelId="{8692266B-1F38-4A76-9934-5F5D17E1B641}" type="pres">
      <dgm:prSet presAssocID="{24044A22-6C2C-4325-AE48-BA97E3427053}" presName="desTx" presStyleLbl="alignAccFollowNode1" presStyleIdx="2" presStyleCnt="4">
        <dgm:presLayoutVars>
          <dgm:bulletEnabled val="1"/>
        </dgm:presLayoutVars>
      </dgm:prSet>
      <dgm:spPr/>
    </dgm:pt>
    <dgm:pt modelId="{94D6E39B-70F8-4E4A-9CA0-C04FC78DDD6E}" type="pres">
      <dgm:prSet presAssocID="{D7F6C4E2-6A8D-4E83-B524-A02368849F8D}" presName="space" presStyleCnt="0"/>
      <dgm:spPr/>
    </dgm:pt>
    <dgm:pt modelId="{FC846641-3E95-4B4B-A18B-2A21E45D295A}" type="pres">
      <dgm:prSet presAssocID="{151F53BF-8A1C-40CA-94E2-01F588477DE5}" presName="composite" presStyleCnt="0"/>
      <dgm:spPr/>
    </dgm:pt>
    <dgm:pt modelId="{0A5651CE-4FB5-40D1-BA76-4BC55FCA9EE0}" type="pres">
      <dgm:prSet presAssocID="{151F53BF-8A1C-40CA-94E2-01F588477DE5}" presName="parTx" presStyleLbl="alignNode1" presStyleIdx="3" presStyleCnt="4">
        <dgm:presLayoutVars>
          <dgm:chMax val="0"/>
          <dgm:chPref val="0"/>
          <dgm:bulletEnabled val="1"/>
        </dgm:presLayoutVars>
      </dgm:prSet>
      <dgm:spPr/>
    </dgm:pt>
    <dgm:pt modelId="{33E5F630-E2AE-47C6-8EC6-F04803EC2A76}" type="pres">
      <dgm:prSet presAssocID="{151F53BF-8A1C-40CA-94E2-01F588477DE5}" presName="desTx" presStyleLbl="alignAccFollowNode1" presStyleIdx="3" presStyleCnt="4">
        <dgm:presLayoutVars>
          <dgm:bulletEnabled val="1"/>
        </dgm:presLayoutVars>
      </dgm:prSet>
      <dgm:spPr/>
    </dgm:pt>
  </dgm:ptLst>
  <dgm:cxnLst>
    <dgm:cxn modelId="{247E6007-24CE-4985-87A1-5EB859D95C35}" srcId="{9290CF5F-0AF5-4714-9250-4A70D57EDC60}" destId="{24044A22-6C2C-4325-AE48-BA97E3427053}" srcOrd="2" destOrd="0" parTransId="{6E50317A-6523-470C-8D8F-B8CD0EE9FE67}" sibTransId="{D7F6C4E2-6A8D-4E83-B524-A02368849F8D}"/>
    <dgm:cxn modelId="{B6385A2A-15DF-4943-B95F-A7DB9D86684C}" srcId="{8391081C-1845-43D5-9793-3CDFC66888E4}" destId="{FF1EF732-4DB2-4928-91AD-C1E55585CC81}" srcOrd="1" destOrd="0" parTransId="{5B22CB69-89E3-4A05-9D87-A39BFA5FCFFD}" sibTransId="{9666EC3C-86B3-4C2F-AB3E-0C5AF665BF43}"/>
    <dgm:cxn modelId="{86E29C32-0C91-4990-A535-6457D2402E23}" type="presOf" srcId="{16FFBED8-B25B-40D9-8F9B-2F148595EB3C}" destId="{8692266B-1F38-4A76-9934-5F5D17E1B641}" srcOrd="0" destOrd="0" presId="urn:microsoft.com/office/officeart/2005/8/layout/hList1"/>
    <dgm:cxn modelId="{30330537-274C-428F-9F6F-4B6DA6B36035}" type="presOf" srcId="{9290CF5F-0AF5-4714-9250-4A70D57EDC60}" destId="{A2FA9639-ECAE-40ED-AC46-237E1E42BAEB}" srcOrd="0" destOrd="0" presId="urn:microsoft.com/office/officeart/2005/8/layout/hList1"/>
    <dgm:cxn modelId="{B924873D-0CB4-4F91-BB4A-D4B4E419DF98}" srcId="{151F53BF-8A1C-40CA-94E2-01F588477DE5}" destId="{FCEDD956-FC3A-4A59-9587-D0EEBD74AF7E}" srcOrd="1" destOrd="0" parTransId="{46618A0D-0AE7-438E-B354-F98C46F331BB}" sibTransId="{7EBC39E3-0921-4202-8133-8A340B616CB4}"/>
    <dgm:cxn modelId="{D41DF33E-41FE-404D-8180-BE756CD9C4A8}" type="presOf" srcId="{17230E2C-2B07-434B-8D04-1FBD0040ABED}" destId="{33E5F630-E2AE-47C6-8EC6-F04803EC2A76}" srcOrd="0" destOrd="0" presId="urn:microsoft.com/office/officeart/2005/8/layout/hList1"/>
    <dgm:cxn modelId="{412CF35F-43EE-45D0-B7E3-A029E481553A}" type="presOf" srcId="{582A4519-9A8C-476F-B8C1-1050DE2A4558}" destId="{8692266B-1F38-4A76-9934-5F5D17E1B641}" srcOrd="0" destOrd="1" presId="urn:microsoft.com/office/officeart/2005/8/layout/hList1"/>
    <dgm:cxn modelId="{D57A7B67-DAAE-49E4-93A5-EF8B913439AD}" type="presOf" srcId="{4FA55DF0-29E4-44B5-8C0D-2653F060FC1E}" destId="{2689F1A3-DF98-401F-BF62-506252ACCA60}" srcOrd="0" destOrd="0" presId="urn:microsoft.com/office/officeart/2005/8/layout/hList1"/>
    <dgm:cxn modelId="{1D00DD69-4F1B-46D1-9CAA-AAE2F51F4BAD}" srcId="{24044A22-6C2C-4325-AE48-BA97E3427053}" destId="{582A4519-9A8C-476F-B8C1-1050DE2A4558}" srcOrd="1" destOrd="0" parTransId="{3AD07512-1A37-49CE-963A-53852D6896FC}" sibTransId="{39503E46-FDCE-429A-97F0-74917DAC7EC5}"/>
    <dgm:cxn modelId="{DFE9C64A-4BED-433B-A7CD-8F0DD9A7E31A}" srcId="{7922ABED-53AE-43CB-ADBA-C29547ED5A35}" destId="{47A878FA-120D-4EDB-A3CC-3088BC8222F7}" srcOrd="0" destOrd="0" parTransId="{057AE7DE-1C5D-4CC0-AAD5-F6DD545BAC23}" sibTransId="{F18155DF-34E7-4795-914F-0EADFD4ADCDC}"/>
    <dgm:cxn modelId="{208C034C-BE76-4C88-92B3-7230FA88DDAB}" type="presOf" srcId="{FF1EF732-4DB2-4928-91AD-C1E55585CC81}" destId="{2689F1A3-DF98-401F-BF62-506252ACCA60}" srcOrd="0" destOrd="1" presId="urn:microsoft.com/office/officeart/2005/8/layout/hList1"/>
    <dgm:cxn modelId="{836FA34F-8609-4350-8840-6CD25ECB7A79}" srcId="{7922ABED-53AE-43CB-ADBA-C29547ED5A35}" destId="{2F19E3B8-D8D0-47CA-B959-8CB59CA1AB39}" srcOrd="1" destOrd="0" parTransId="{087F8066-5252-42F8-ABDC-93C4DF5F6F9C}" sibTransId="{20087494-328F-4B45-8185-214DC8C7A969}"/>
    <dgm:cxn modelId="{C4D84852-4786-440D-84C8-74AE06C3D8EC}" srcId="{24044A22-6C2C-4325-AE48-BA97E3427053}" destId="{16FFBED8-B25B-40D9-8F9B-2F148595EB3C}" srcOrd="0" destOrd="0" parTransId="{A1712B8A-7041-4044-936D-35D48EE5D064}" sibTransId="{C8EAB09F-624F-489F-960B-AB4F07DB6840}"/>
    <dgm:cxn modelId="{C1119D72-EF97-48FD-8577-A167B4881886}" type="presOf" srcId="{47A878FA-120D-4EDB-A3CC-3088BC8222F7}" destId="{7180CCED-B8DF-4AB7-983E-5166B6DA6F40}" srcOrd="0" destOrd="0" presId="urn:microsoft.com/office/officeart/2005/8/layout/hList1"/>
    <dgm:cxn modelId="{1AAC3D53-75CC-441C-A23E-CDA59FD521F4}" srcId="{151F53BF-8A1C-40CA-94E2-01F588477DE5}" destId="{17230E2C-2B07-434B-8D04-1FBD0040ABED}" srcOrd="0" destOrd="0" parTransId="{44C0316C-EC31-474E-A782-7E74FBFAA5FF}" sibTransId="{280F6982-605C-4029-B72A-12AB3BDCD00B}"/>
    <dgm:cxn modelId="{9D963757-07B6-43DC-B954-BF9D2AFF26D7}" type="presOf" srcId="{24044A22-6C2C-4325-AE48-BA97E3427053}" destId="{5C79A526-8127-422F-B05B-1B3ED194E7FF}" srcOrd="0" destOrd="0" presId="urn:microsoft.com/office/officeart/2005/8/layout/hList1"/>
    <dgm:cxn modelId="{47B8B879-C25F-4B1C-B251-A7B216869674}" type="presOf" srcId="{8391081C-1845-43D5-9793-3CDFC66888E4}" destId="{D5BAF33F-F0DE-4C85-A7FC-AE6CC6FA8600}" srcOrd="0" destOrd="0" presId="urn:microsoft.com/office/officeart/2005/8/layout/hList1"/>
    <dgm:cxn modelId="{48264897-CB65-4B94-8317-7FB172403656}" srcId="{9290CF5F-0AF5-4714-9250-4A70D57EDC60}" destId="{151F53BF-8A1C-40CA-94E2-01F588477DE5}" srcOrd="3" destOrd="0" parTransId="{8F2A808E-4860-48C8-94E5-745D7FC1E8AA}" sibTransId="{181CFD92-D9A2-4F35-8B65-534D74490DC8}"/>
    <dgm:cxn modelId="{CA119E9A-E288-4EDC-8BAF-8D16CE5365DD}" type="presOf" srcId="{2F19E3B8-D8D0-47CA-B959-8CB59CA1AB39}" destId="{7180CCED-B8DF-4AB7-983E-5166B6DA6F40}" srcOrd="0" destOrd="1" presId="urn:microsoft.com/office/officeart/2005/8/layout/hList1"/>
    <dgm:cxn modelId="{841BE5EB-301A-4FEE-87E0-D2165A838C46}" type="presOf" srcId="{151F53BF-8A1C-40CA-94E2-01F588477DE5}" destId="{0A5651CE-4FB5-40D1-BA76-4BC55FCA9EE0}" srcOrd="0" destOrd="0" presId="urn:microsoft.com/office/officeart/2005/8/layout/hList1"/>
    <dgm:cxn modelId="{2D82C7EF-54A0-49BF-BA33-F652E3D0AD1A}" type="presOf" srcId="{FCEDD956-FC3A-4A59-9587-D0EEBD74AF7E}" destId="{33E5F630-E2AE-47C6-8EC6-F04803EC2A76}" srcOrd="0" destOrd="1" presId="urn:microsoft.com/office/officeart/2005/8/layout/hList1"/>
    <dgm:cxn modelId="{C7FA5AF2-C14D-4A73-AEFB-2E7C8FCC0942}" srcId="{8391081C-1845-43D5-9793-3CDFC66888E4}" destId="{4FA55DF0-29E4-44B5-8C0D-2653F060FC1E}" srcOrd="0" destOrd="0" parTransId="{3790618A-B519-4B03-83BE-2C3D9C18F0C9}" sibTransId="{E2091500-90AD-46BE-8A8B-E9E376BDC1DE}"/>
    <dgm:cxn modelId="{1D9BCEF2-7871-4147-9907-F7DA8F2444D6}" srcId="{9290CF5F-0AF5-4714-9250-4A70D57EDC60}" destId="{8391081C-1845-43D5-9793-3CDFC66888E4}" srcOrd="0" destOrd="0" parTransId="{7904FBCB-23F8-487E-9C8B-3DBCFCDC81AF}" sibTransId="{96462257-D92A-4F37-ADAA-C087A087ECAF}"/>
    <dgm:cxn modelId="{AEF86FF6-164B-44A6-BFDA-78AF4A8093FB}" type="presOf" srcId="{7922ABED-53AE-43CB-ADBA-C29547ED5A35}" destId="{05F8D228-3121-4F02-931B-6B9898372D79}" srcOrd="0" destOrd="0" presId="urn:microsoft.com/office/officeart/2005/8/layout/hList1"/>
    <dgm:cxn modelId="{74B6ADFA-0D29-4F16-9E26-26311F1902B3}" srcId="{9290CF5F-0AF5-4714-9250-4A70D57EDC60}" destId="{7922ABED-53AE-43CB-ADBA-C29547ED5A35}" srcOrd="1" destOrd="0" parTransId="{5779EBA0-FEEB-439F-B9BF-F99274445C2A}" sibTransId="{A436E732-58D0-483C-9D70-50193742217E}"/>
    <dgm:cxn modelId="{AECB3140-F918-4D8E-A666-613CB9CFC97C}" type="presParOf" srcId="{A2FA9639-ECAE-40ED-AC46-237E1E42BAEB}" destId="{3212359B-9825-4ED5-B0DC-5A392FB6DEE6}" srcOrd="0" destOrd="0" presId="urn:microsoft.com/office/officeart/2005/8/layout/hList1"/>
    <dgm:cxn modelId="{647DEB0B-5584-4E1D-AE62-58BC5B774906}" type="presParOf" srcId="{3212359B-9825-4ED5-B0DC-5A392FB6DEE6}" destId="{D5BAF33F-F0DE-4C85-A7FC-AE6CC6FA8600}" srcOrd="0" destOrd="0" presId="urn:microsoft.com/office/officeart/2005/8/layout/hList1"/>
    <dgm:cxn modelId="{0FF3BB81-C586-491E-9DEE-D84CFF7FE994}" type="presParOf" srcId="{3212359B-9825-4ED5-B0DC-5A392FB6DEE6}" destId="{2689F1A3-DF98-401F-BF62-506252ACCA60}" srcOrd="1" destOrd="0" presId="urn:microsoft.com/office/officeart/2005/8/layout/hList1"/>
    <dgm:cxn modelId="{B59D00A1-257A-4F28-850D-3B917EC863B0}" type="presParOf" srcId="{A2FA9639-ECAE-40ED-AC46-237E1E42BAEB}" destId="{4D84BCDB-F114-4B05-AC03-7AF4918EF93F}" srcOrd="1" destOrd="0" presId="urn:microsoft.com/office/officeart/2005/8/layout/hList1"/>
    <dgm:cxn modelId="{3E44CAB5-CB47-4237-B377-64D35BCF7E25}" type="presParOf" srcId="{A2FA9639-ECAE-40ED-AC46-237E1E42BAEB}" destId="{57872CD8-9F10-4D24-884E-BC5314F25EBC}" srcOrd="2" destOrd="0" presId="urn:microsoft.com/office/officeart/2005/8/layout/hList1"/>
    <dgm:cxn modelId="{E29077D9-3AA6-420F-A179-A8D724F960DF}" type="presParOf" srcId="{57872CD8-9F10-4D24-884E-BC5314F25EBC}" destId="{05F8D228-3121-4F02-931B-6B9898372D79}" srcOrd="0" destOrd="0" presId="urn:microsoft.com/office/officeart/2005/8/layout/hList1"/>
    <dgm:cxn modelId="{AFF8B0AB-427A-4FAF-9A9C-A9FFD8A24244}" type="presParOf" srcId="{57872CD8-9F10-4D24-884E-BC5314F25EBC}" destId="{7180CCED-B8DF-4AB7-983E-5166B6DA6F40}" srcOrd="1" destOrd="0" presId="urn:microsoft.com/office/officeart/2005/8/layout/hList1"/>
    <dgm:cxn modelId="{E29918EC-DB02-427D-A9B2-81898CE33DD1}" type="presParOf" srcId="{A2FA9639-ECAE-40ED-AC46-237E1E42BAEB}" destId="{32710D7E-A394-4BAA-AC0C-7B279DD54E82}" srcOrd="3" destOrd="0" presId="urn:microsoft.com/office/officeart/2005/8/layout/hList1"/>
    <dgm:cxn modelId="{42E44782-F97B-47A1-9098-F260E0BF6CDB}" type="presParOf" srcId="{A2FA9639-ECAE-40ED-AC46-237E1E42BAEB}" destId="{4F90DA15-783B-4E75-B6D7-FD938941F02B}" srcOrd="4" destOrd="0" presId="urn:microsoft.com/office/officeart/2005/8/layout/hList1"/>
    <dgm:cxn modelId="{C7C7FFED-F37A-43EC-8C1E-8172BFDE5672}" type="presParOf" srcId="{4F90DA15-783B-4E75-B6D7-FD938941F02B}" destId="{5C79A526-8127-422F-B05B-1B3ED194E7FF}" srcOrd="0" destOrd="0" presId="urn:microsoft.com/office/officeart/2005/8/layout/hList1"/>
    <dgm:cxn modelId="{528F6A8F-9150-43A0-8031-D693EE58E685}" type="presParOf" srcId="{4F90DA15-783B-4E75-B6D7-FD938941F02B}" destId="{8692266B-1F38-4A76-9934-5F5D17E1B641}" srcOrd="1" destOrd="0" presId="urn:microsoft.com/office/officeart/2005/8/layout/hList1"/>
    <dgm:cxn modelId="{7FDB92FD-0AC2-4B68-9CB3-1E962D886661}" type="presParOf" srcId="{A2FA9639-ECAE-40ED-AC46-237E1E42BAEB}" destId="{94D6E39B-70F8-4E4A-9CA0-C04FC78DDD6E}" srcOrd="5" destOrd="0" presId="urn:microsoft.com/office/officeart/2005/8/layout/hList1"/>
    <dgm:cxn modelId="{E20DD5E1-6575-4263-AB28-B8E9F2BD82FB}" type="presParOf" srcId="{A2FA9639-ECAE-40ED-AC46-237E1E42BAEB}" destId="{FC846641-3E95-4B4B-A18B-2A21E45D295A}" srcOrd="6" destOrd="0" presId="urn:microsoft.com/office/officeart/2005/8/layout/hList1"/>
    <dgm:cxn modelId="{1E55AED2-43F6-42EF-9576-6B7D7386AD69}" type="presParOf" srcId="{FC846641-3E95-4B4B-A18B-2A21E45D295A}" destId="{0A5651CE-4FB5-40D1-BA76-4BC55FCA9EE0}" srcOrd="0" destOrd="0" presId="urn:microsoft.com/office/officeart/2005/8/layout/hList1"/>
    <dgm:cxn modelId="{69515013-D888-4A10-9047-EE4E5796BBAC}" type="presParOf" srcId="{FC846641-3E95-4B4B-A18B-2A21E45D295A}" destId="{33E5F630-E2AE-47C6-8EC6-F04803EC2A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8F10F-0BDB-4846-A0B8-348D73EEE15D}">
      <dsp:nvSpPr>
        <dsp:cNvPr id="0" name=""/>
        <dsp:cNvSpPr/>
      </dsp:nvSpPr>
      <dsp:spPr>
        <a:xfrm>
          <a:off x="651" y="87186"/>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Part A</a:t>
          </a:r>
        </a:p>
      </dsp:txBody>
      <dsp:txXfrm>
        <a:off x="651" y="87186"/>
        <a:ext cx="2539379" cy="1523627"/>
      </dsp:txXfrm>
    </dsp:sp>
    <dsp:sp modelId="{D100FFE2-E5E3-4EE8-BB03-0CDE64342366}">
      <dsp:nvSpPr>
        <dsp:cNvPr id="0" name=""/>
        <dsp:cNvSpPr/>
      </dsp:nvSpPr>
      <dsp:spPr>
        <a:xfrm>
          <a:off x="2793968" y="87186"/>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Part B</a:t>
          </a:r>
        </a:p>
      </dsp:txBody>
      <dsp:txXfrm>
        <a:off x="2793968" y="87186"/>
        <a:ext cx="2539379" cy="1523627"/>
      </dsp:txXfrm>
    </dsp:sp>
    <dsp:sp modelId="{8997B872-C9EB-45BF-AED6-0926D4730984}">
      <dsp:nvSpPr>
        <dsp:cNvPr id="0" name=""/>
        <dsp:cNvSpPr/>
      </dsp:nvSpPr>
      <dsp:spPr>
        <a:xfrm>
          <a:off x="651" y="1864752"/>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Part C</a:t>
          </a:r>
        </a:p>
      </dsp:txBody>
      <dsp:txXfrm>
        <a:off x="651" y="1864752"/>
        <a:ext cx="2539379" cy="1523627"/>
      </dsp:txXfrm>
    </dsp:sp>
    <dsp:sp modelId="{0F74C067-948E-4546-9205-7D20AD38E948}">
      <dsp:nvSpPr>
        <dsp:cNvPr id="0" name=""/>
        <dsp:cNvSpPr/>
      </dsp:nvSpPr>
      <dsp:spPr>
        <a:xfrm>
          <a:off x="2793968" y="1864752"/>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Part D</a:t>
          </a:r>
        </a:p>
      </dsp:txBody>
      <dsp:txXfrm>
        <a:off x="2793968" y="1864752"/>
        <a:ext cx="2539379" cy="1523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D9FDB-4BC8-43BA-9E65-4F1FD4FE64DF}">
      <dsp:nvSpPr>
        <dsp:cNvPr id="0" name=""/>
        <dsp:cNvSpPr/>
      </dsp:nvSpPr>
      <dsp:spPr>
        <a:xfrm>
          <a:off x="664627"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Date and Time of the Procedure</a:t>
          </a:r>
        </a:p>
      </dsp:txBody>
      <dsp:txXfrm>
        <a:off x="664627" y="1227"/>
        <a:ext cx="1427522" cy="856513"/>
      </dsp:txXfrm>
    </dsp:sp>
    <dsp:sp modelId="{A5A41D0C-66A7-40AD-A345-2829C7878434}">
      <dsp:nvSpPr>
        <dsp:cNvPr id="0" name=""/>
        <dsp:cNvSpPr/>
      </dsp:nvSpPr>
      <dsp:spPr>
        <a:xfrm>
          <a:off x="2234901"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Pre- and Post-operative Diagnosis</a:t>
          </a:r>
        </a:p>
      </dsp:txBody>
      <dsp:txXfrm>
        <a:off x="2234901" y="1227"/>
        <a:ext cx="1427522" cy="856513"/>
      </dsp:txXfrm>
    </dsp:sp>
    <dsp:sp modelId="{EAD2D83C-F13B-43B3-ABA1-FA9A6459B02E}">
      <dsp:nvSpPr>
        <dsp:cNvPr id="0" name=""/>
        <dsp:cNvSpPr/>
      </dsp:nvSpPr>
      <dsp:spPr>
        <a:xfrm>
          <a:off x="3805176"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List of all Procedures Performed</a:t>
          </a:r>
        </a:p>
      </dsp:txBody>
      <dsp:txXfrm>
        <a:off x="3805176" y="1227"/>
        <a:ext cx="1427522" cy="856513"/>
      </dsp:txXfrm>
    </dsp:sp>
    <dsp:sp modelId="{0E282FF4-FC99-4949-9D7A-F4707D9154A5}">
      <dsp:nvSpPr>
        <dsp:cNvPr id="0" name=""/>
        <dsp:cNvSpPr/>
      </dsp:nvSpPr>
      <dsp:spPr>
        <a:xfrm>
          <a:off x="5375450"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Type of Anesthesia</a:t>
          </a:r>
        </a:p>
      </dsp:txBody>
      <dsp:txXfrm>
        <a:off x="5375450" y="1227"/>
        <a:ext cx="1427522" cy="856513"/>
      </dsp:txXfrm>
    </dsp:sp>
    <dsp:sp modelId="{82A372AD-2F15-4B2D-95E4-3535219FFF83}">
      <dsp:nvSpPr>
        <dsp:cNvPr id="0" name=""/>
        <dsp:cNvSpPr/>
      </dsp:nvSpPr>
      <dsp:spPr>
        <a:xfrm>
          <a:off x="664627"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Estimated Blood Loss</a:t>
          </a:r>
        </a:p>
      </dsp:txBody>
      <dsp:txXfrm>
        <a:off x="664627" y="1000493"/>
        <a:ext cx="1427522" cy="856513"/>
      </dsp:txXfrm>
    </dsp:sp>
    <dsp:sp modelId="{BA6B99D6-484E-4147-8616-09AD55FE23A6}">
      <dsp:nvSpPr>
        <dsp:cNvPr id="0" name=""/>
        <dsp:cNvSpPr/>
      </dsp:nvSpPr>
      <dsp:spPr>
        <a:xfrm>
          <a:off x="2234901"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Surgeons</a:t>
          </a:r>
        </a:p>
      </dsp:txBody>
      <dsp:txXfrm>
        <a:off x="2234901" y="1000493"/>
        <a:ext cx="1427522" cy="856513"/>
      </dsp:txXfrm>
    </dsp:sp>
    <dsp:sp modelId="{11E7B261-A116-486E-99C4-8773C73BE15F}">
      <dsp:nvSpPr>
        <dsp:cNvPr id="0" name=""/>
        <dsp:cNvSpPr/>
      </dsp:nvSpPr>
      <dsp:spPr>
        <a:xfrm>
          <a:off x="3805176"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Indications of the Procedure</a:t>
          </a:r>
        </a:p>
      </dsp:txBody>
      <dsp:txXfrm>
        <a:off x="3805176" y="1000493"/>
        <a:ext cx="1427522" cy="856513"/>
      </dsp:txXfrm>
    </dsp:sp>
    <dsp:sp modelId="{D671ACF4-A278-4642-9EC0-E11C60CF110D}">
      <dsp:nvSpPr>
        <dsp:cNvPr id="0" name=""/>
        <dsp:cNvSpPr/>
      </dsp:nvSpPr>
      <dsp:spPr>
        <a:xfrm>
          <a:off x="5375450"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Findings</a:t>
          </a:r>
        </a:p>
      </dsp:txBody>
      <dsp:txXfrm>
        <a:off x="5375450" y="1000493"/>
        <a:ext cx="1427522" cy="856513"/>
      </dsp:txXfrm>
    </dsp:sp>
    <dsp:sp modelId="{3F32B2AA-A753-4A72-978D-129BA2B5FECE}">
      <dsp:nvSpPr>
        <dsp:cNvPr id="0" name=""/>
        <dsp:cNvSpPr/>
      </dsp:nvSpPr>
      <dsp:spPr>
        <a:xfrm>
          <a:off x="2234901" y="1999758"/>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Procedure Description</a:t>
          </a:r>
        </a:p>
      </dsp:txBody>
      <dsp:txXfrm>
        <a:off x="2234901" y="1999758"/>
        <a:ext cx="1427522" cy="856513"/>
      </dsp:txXfrm>
    </dsp:sp>
    <dsp:sp modelId="{5B72FCF6-093F-4209-8B64-99BCBF57C359}">
      <dsp:nvSpPr>
        <dsp:cNvPr id="0" name=""/>
        <dsp:cNvSpPr/>
      </dsp:nvSpPr>
      <dsp:spPr>
        <a:xfrm>
          <a:off x="3805176" y="1999758"/>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Signatures</a:t>
          </a:r>
        </a:p>
      </dsp:txBody>
      <dsp:txXfrm>
        <a:off x="3805176" y="1999758"/>
        <a:ext cx="1427522" cy="856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AF33F-F0DE-4C85-A7FC-AE6CC6FA8600}">
      <dsp:nvSpPr>
        <dsp:cNvPr id="0" name=""/>
        <dsp:cNvSpPr/>
      </dsp:nvSpPr>
      <dsp:spPr>
        <a:xfrm>
          <a:off x="2447" y="18260"/>
          <a:ext cx="1471460" cy="708973"/>
        </a:xfrm>
        <a:prstGeom prst="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SF </a:t>
          </a:r>
        </a:p>
      </dsp:txBody>
      <dsp:txXfrm>
        <a:off x="2447" y="18260"/>
        <a:ext cx="1471460" cy="708973"/>
      </dsp:txXfrm>
    </dsp:sp>
    <dsp:sp modelId="{2689F1A3-DF98-401F-BF62-506252ACCA60}">
      <dsp:nvSpPr>
        <dsp:cNvPr id="0" name=""/>
        <dsp:cNvSpPr/>
      </dsp:nvSpPr>
      <dsp:spPr>
        <a:xfrm>
          <a:off x="2447" y="667038"/>
          <a:ext cx="1471460"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99202</a:t>
          </a:r>
          <a:endParaRPr lang="en-US" sz="2400" kern="1200" dirty="0"/>
        </a:p>
        <a:p>
          <a:pPr marL="228600" lvl="1" indent="-228600" algn="l" defTabSz="1066800">
            <a:lnSpc>
              <a:spcPct val="90000"/>
            </a:lnSpc>
            <a:spcBef>
              <a:spcPct val="0"/>
            </a:spcBef>
            <a:spcAft>
              <a:spcPct val="15000"/>
            </a:spcAft>
            <a:buChar char="•"/>
          </a:pPr>
          <a:r>
            <a:rPr lang="en-US" sz="2400" kern="1200" dirty="0"/>
            <a:t>99212</a:t>
          </a:r>
        </a:p>
      </dsp:txBody>
      <dsp:txXfrm>
        <a:off x="2447" y="667038"/>
        <a:ext cx="1471460" cy="1537199"/>
      </dsp:txXfrm>
    </dsp:sp>
    <dsp:sp modelId="{05F8D228-3121-4F02-931B-6B9898372D79}">
      <dsp:nvSpPr>
        <dsp:cNvPr id="0" name=""/>
        <dsp:cNvSpPr/>
      </dsp:nvSpPr>
      <dsp:spPr>
        <a:xfrm>
          <a:off x="1679912" y="48357"/>
          <a:ext cx="1471460" cy="588584"/>
        </a:xfrm>
        <a:prstGeom prst="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Low </a:t>
          </a:r>
        </a:p>
      </dsp:txBody>
      <dsp:txXfrm>
        <a:off x="1679912" y="48357"/>
        <a:ext cx="1471460" cy="588584"/>
      </dsp:txXfrm>
    </dsp:sp>
    <dsp:sp modelId="{7180CCED-B8DF-4AB7-983E-5166B6DA6F40}">
      <dsp:nvSpPr>
        <dsp:cNvPr id="0" name=""/>
        <dsp:cNvSpPr/>
      </dsp:nvSpPr>
      <dsp:spPr>
        <a:xfrm>
          <a:off x="1679912" y="636941"/>
          <a:ext cx="1471460"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99203</a:t>
          </a:r>
        </a:p>
        <a:p>
          <a:pPr marL="228600" lvl="1" indent="-228600" algn="l" defTabSz="1066800">
            <a:lnSpc>
              <a:spcPct val="90000"/>
            </a:lnSpc>
            <a:spcBef>
              <a:spcPct val="0"/>
            </a:spcBef>
            <a:spcAft>
              <a:spcPct val="15000"/>
            </a:spcAft>
            <a:buChar char="•"/>
          </a:pPr>
          <a:r>
            <a:rPr lang="en-US" sz="2400" kern="1200" dirty="0"/>
            <a:t>99213</a:t>
          </a:r>
        </a:p>
      </dsp:txBody>
      <dsp:txXfrm>
        <a:off x="1679912" y="636941"/>
        <a:ext cx="1471460" cy="1537199"/>
      </dsp:txXfrm>
    </dsp:sp>
    <dsp:sp modelId="{5C79A526-8127-422F-B05B-1B3ED194E7FF}">
      <dsp:nvSpPr>
        <dsp:cNvPr id="0" name=""/>
        <dsp:cNvSpPr/>
      </dsp:nvSpPr>
      <dsp:spPr>
        <a:xfrm>
          <a:off x="3357377" y="48357"/>
          <a:ext cx="1471460" cy="588584"/>
        </a:xfrm>
        <a:prstGeom prst="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Moderate </a:t>
          </a:r>
        </a:p>
      </dsp:txBody>
      <dsp:txXfrm>
        <a:off x="3357377" y="48357"/>
        <a:ext cx="1471460" cy="588584"/>
      </dsp:txXfrm>
    </dsp:sp>
    <dsp:sp modelId="{8692266B-1F38-4A76-9934-5F5D17E1B641}">
      <dsp:nvSpPr>
        <dsp:cNvPr id="0" name=""/>
        <dsp:cNvSpPr/>
      </dsp:nvSpPr>
      <dsp:spPr>
        <a:xfrm>
          <a:off x="3357377" y="636941"/>
          <a:ext cx="1471460"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99204</a:t>
          </a:r>
        </a:p>
        <a:p>
          <a:pPr marL="228600" lvl="1" indent="-228600" algn="l" defTabSz="1066800">
            <a:lnSpc>
              <a:spcPct val="90000"/>
            </a:lnSpc>
            <a:spcBef>
              <a:spcPct val="0"/>
            </a:spcBef>
            <a:spcAft>
              <a:spcPct val="15000"/>
            </a:spcAft>
            <a:buChar char="•"/>
          </a:pPr>
          <a:r>
            <a:rPr lang="en-US" sz="2400" kern="1200" dirty="0"/>
            <a:t>99214</a:t>
          </a:r>
        </a:p>
      </dsp:txBody>
      <dsp:txXfrm>
        <a:off x="3357377" y="636941"/>
        <a:ext cx="1471460" cy="1537199"/>
      </dsp:txXfrm>
    </dsp:sp>
    <dsp:sp modelId="{0A5651CE-4FB5-40D1-BA76-4BC55FCA9EE0}">
      <dsp:nvSpPr>
        <dsp:cNvPr id="0" name=""/>
        <dsp:cNvSpPr/>
      </dsp:nvSpPr>
      <dsp:spPr>
        <a:xfrm>
          <a:off x="5034842" y="48357"/>
          <a:ext cx="1471460" cy="588584"/>
        </a:xfrm>
        <a:prstGeom prst="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High </a:t>
          </a:r>
        </a:p>
      </dsp:txBody>
      <dsp:txXfrm>
        <a:off x="5034842" y="48357"/>
        <a:ext cx="1471460" cy="588584"/>
      </dsp:txXfrm>
    </dsp:sp>
    <dsp:sp modelId="{33E5F630-E2AE-47C6-8EC6-F04803EC2A76}">
      <dsp:nvSpPr>
        <dsp:cNvPr id="0" name=""/>
        <dsp:cNvSpPr/>
      </dsp:nvSpPr>
      <dsp:spPr>
        <a:xfrm>
          <a:off x="5034842" y="636941"/>
          <a:ext cx="1471460"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99205</a:t>
          </a:r>
        </a:p>
        <a:p>
          <a:pPr marL="228600" lvl="1" indent="-228600" algn="l" defTabSz="1066800">
            <a:lnSpc>
              <a:spcPct val="90000"/>
            </a:lnSpc>
            <a:spcBef>
              <a:spcPct val="0"/>
            </a:spcBef>
            <a:spcAft>
              <a:spcPct val="15000"/>
            </a:spcAft>
            <a:buChar char="•"/>
          </a:pPr>
          <a:r>
            <a:rPr lang="en-US" sz="2400" kern="1200" dirty="0"/>
            <a:t>99215</a:t>
          </a:r>
        </a:p>
      </dsp:txBody>
      <dsp:txXfrm>
        <a:off x="5034842" y="636941"/>
        <a:ext cx="1471460" cy="15371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820C1B6-45B4-4850-AC10-55F4D93A7DB3}" type="slidenum">
              <a:rPr lang="en-US" smtClean="0"/>
              <a:pPr/>
              <a:t>‹#›</a:t>
            </a:fld>
            <a:endParaRPr lang="en-US"/>
          </a:p>
        </p:txBody>
      </p:sp>
    </p:spTree>
    <p:extLst>
      <p:ext uri="{BB962C8B-B14F-4D97-AF65-F5344CB8AC3E}">
        <p14:creationId xmlns:p14="http://schemas.microsoft.com/office/powerpoint/2010/main" val="14604756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BDE74D07-7BC7-4A1C-8935-8111E3E967E8}" type="slidenum">
              <a:rPr lang="en-US" smtClean="0"/>
              <a:pPr/>
              <a:t>‹#›</a:t>
            </a:fld>
            <a:endParaRPr lang="en-US"/>
          </a:p>
        </p:txBody>
      </p:sp>
    </p:spTree>
    <p:extLst>
      <p:ext uri="{BB962C8B-B14F-4D97-AF65-F5344CB8AC3E}">
        <p14:creationId xmlns:p14="http://schemas.microsoft.com/office/powerpoint/2010/main" val="3037500059"/>
      </p:ext>
    </p:extLst>
  </p:cSld>
  <p:clrMap bg1="lt1" tx1="dk1" bg2="lt2" tx2="dk2" accent1="accent1" accent2="accent2" accent3="accent3" accent4="accent4" accent5="accent5" accent6="accent6" hlink="hlink" folHlink="folHlink"/>
  <p:hf hdr="0" ftr="0"/>
  <p:notesStyle>
    <a:lvl1pPr marL="0" algn="l" defTabSz="762244" rtl="0" eaLnBrk="1" latinLnBrk="0" hangingPunct="1">
      <a:defRPr sz="1000" kern="1200">
        <a:solidFill>
          <a:schemeClr val="tx1"/>
        </a:solidFill>
        <a:latin typeface="+mn-lt"/>
        <a:ea typeface="+mn-ea"/>
        <a:cs typeface="+mn-cs"/>
      </a:defRPr>
    </a:lvl1pPr>
    <a:lvl2pPr marL="381122" algn="l" defTabSz="762244" rtl="0" eaLnBrk="1" latinLnBrk="0" hangingPunct="1">
      <a:defRPr sz="1000" kern="1200">
        <a:solidFill>
          <a:schemeClr val="tx1"/>
        </a:solidFill>
        <a:latin typeface="+mn-lt"/>
        <a:ea typeface="+mn-ea"/>
        <a:cs typeface="+mn-cs"/>
      </a:defRPr>
    </a:lvl2pPr>
    <a:lvl3pPr marL="762244" algn="l" defTabSz="762244" rtl="0" eaLnBrk="1" latinLnBrk="0" hangingPunct="1">
      <a:defRPr sz="1000" kern="1200">
        <a:solidFill>
          <a:schemeClr val="tx1"/>
        </a:solidFill>
        <a:latin typeface="+mn-lt"/>
        <a:ea typeface="+mn-ea"/>
        <a:cs typeface="+mn-cs"/>
      </a:defRPr>
    </a:lvl3pPr>
    <a:lvl4pPr marL="1143366" algn="l" defTabSz="762244" rtl="0" eaLnBrk="1" latinLnBrk="0" hangingPunct="1">
      <a:defRPr sz="1000" kern="1200">
        <a:solidFill>
          <a:schemeClr val="tx1"/>
        </a:solidFill>
        <a:latin typeface="+mn-lt"/>
        <a:ea typeface="+mn-ea"/>
        <a:cs typeface="+mn-cs"/>
      </a:defRPr>
    </a:lvl4pPr>
    <a:lvl5pPr marL="1524488" algn="l" defTabSz="762244" rtl="0" eaLnBrk="1" latinLnBrk="0" hangingPunct="1">
      <a:defRPr sz="1000" kern="1200">
        <a:solidFill>
          <a:schemeClr val="tx1"/>
        </a:solidFill>
        <a:latin typeface="+mn-lt"/>
        <a:ea typeface="+mn-ea"/>
        <a:cs typeface="+mn-cs"/>
      </a:defRPr>
    </a:lvl5pPr>
    <a:lvl6pPr marL="1905610" algn="l" defTabSz="762244" rtl="0" eaLnBrk="1" latinLnBrk="0" hangingPunct="1">
      <a:defRPr sz="1000" kern="1200">
        <a:solidFill>
          <a:schemeClr val="tx1"/>
        </a:solidFill>
        <a:latin typeface="+mn-lt"/>
        <a:ea typeface="+mn-ea"/>
        <a:cs typeface="+mn-cs"/>
      </a:defRPr>
    </a:lvl6pPr>
    <a:lvl7pPr marL="2286732" algn="l" defTabSz="762244" rtl="0" eaLnBrk="1" latinLnBrk="0" hangingPunct="1">
      <a:defRPr sz="1000" kern="1200">
        <a:solidFill>
          <a:schemeClr val="tx1"/>
        </a:solidFill>
        <a:latin typeface="+mn-lt"/>
        <a:ea typeface="+mn-ea"/>
        <a:cs typeface="+mn-cs"/>
      </a:defRPr>
    </a:lvl7pPr>
    <a:lvl8pPr marL="2667853" algn="l" defTabSz="762244" rtl="0" eaLnBrk="1" latinLnBrk="0" hangingPunct="1">
      <a:defRPr sz="1000" kern="1200">
        <a:solidFill>
          <a:schemeClr val="tx1"/>
        </a:solidFill>
        <a:latin typeface="+mn-lt"/>
        <a:ea typeface="+mn-ea"/>
        <a:cs typeface="+mn-cs"/>
      </a:defRPr>
    </a:lvl8pPr>
    <a:lvl9pPr marL="3048975" algn="l" defTabSz="76224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41B431-372C-453A-8096-825189A38945}"/>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8058565-09E0-4832-A0B7-596AF18FD5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Services provided must be medically necessary to be covered by insurance.  </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FNA is coded by type of imaging guidance and number of lesions biopsied.</a:t>
            </a:r>
            <a:endParaRPr lang="en-US" i="1" dirty="0"/>
          </a:p>
          <a:p>
            <a:endParaRPr lang="en-US" dirty="0"/>
          </a:p>
          <a:p>
            <a:r>
              <a:rPr lang="en-US" dirty="0"/>
              <a:t>Suggest underlining the different types of guidance.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100</a:t>
            </a:fld>
            <a:endParaRPr lang="en-US" dirty="0"/>
          </a:p>
        </p:txBody>
      </p:sp>
    </p:spTree>
    <p:extLst>
      <p:ext uri="{BB962C8B-B14F-4D97-AF65-F5344CB8AC3E}">
        <p14:creationId xmlns:p14="http://schemas.microsoft.com/office/powerpoint/2010/main" val="41385224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919AE5CC-32A0-4E97-8FB1-08195C048854}"/>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D69AF2B0-138C-4D73-ADF2-5BD36F2E2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next section is for Skin, Subcutaneous and Accessory Structures.  Under the section Incision and Drainage, most of the codes are separated by the type of I/D being done.  They are differentiated by simple and complicated procedures.  Complicated procedures can be identified in the operative not by placement of a drain, presence of infection, hemorrhage requiring ligation and/or extensive time.  </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65D1304C-1427-452E-AEEB-F9515BE2B5B1}"/>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02A95F4F-DA6C-4842-BCDE-B8A57DCC3A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Debridement is a method for removing dead tissue, dirt or debris from infected skin, burns or wounds.  Debridement codes are billed based on percentage of body surface area involved or debrided.   In many of these codes, the size is listed by “up to XX% of body surface area” with add-on codes that state “each additional XX% of body surface, </a:t>
            </a:r>
            <a:r>
              <a:rPr lang="en-US" altLang="en-US" b="1" dirty="0">
                <a:latin typeface="Arial" panose="020B0604020202020204" pitchFamily="34" charset="0"/>
              </a:rPr>
              <a:t>or part thereof</a:t>
            </a:r>
            <a:r>
              <a:rPr lang="en-US" altLang="en-US" b="0" dirty="0">
                <a:latin typeface="Arial" panose="020B0604020202020204" pitchFamily="34" charset="0"/>
              </a:rPr>
              <a:t>”.   The guidelines state that debridement of a single wound should be reported to the deepest level of tissue removed (subcutaneous, muscle/fascia, bone).  In multiple wounds, the surface area of wounds debrided at the same level should be added together.  Do not combine or add the surface area of wounds from different levels. Note that the debridement codes start at the subcutaneous level.  Tissue debrided only at the epidermis or dermis level are reported using the Active Wound Care management codes from the Medicine section.</a:t>
            </a:r>
            <a:endParaRPr lang="en-US" altLang="en-US" dirty="0">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3C72FC62-5CD0-4790-9905-7749F9A5CE69}"/>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18B73D0E-ED48-4397-9DDC-93554B7EC9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are three different techniques used for obtaining skin biopsies: tangential biopsy, punch biopsy and incisional biopsy.  If the biopsy is obtained during the course of another procedure, it is not considered separate.  These biopsies are either epidermal (partial thickness) or dermal (full thickness).  Simple, single layer closure is included in the codes and not separately reportable.  Further review of the guidelines indicates that only one primary biopsy code can be reported, even when biopsies are done via different methods.  There is an illustrative table in the guidelines that helps to direct coders how to report multiple biopsies of the same or different types.</a:t>
            </a:r>
          </a:p>
          <a:p>
            <a:endParaRPr lang="en-US" altLang="en-US" dirty="0">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Biopsies can be performed by various methods including tangential, punch, and incisional. </a:t>
            </a:r>
          </a:p>
          <a:p>
            <a:r>
              <a:rPr lang="en-US" dirty="0"/>
              <a:t>The method used and the number of lesions biopsied is the concept that drives code selection. One lesion is reported with the base code. Each additional lesion is reported with the add on code.</a:t>
            </a:r>
          </a:p>
          <a:p>
            <a:endParaRPr lang="en-US" b="1" dirty="0"/>
          </a:p>
          <a:p>
            <a:r>
              <a:rPr lang="en-US" i="1" dirty="0"/>
              <a:t>Tip: A biopsy code is not reported if the lesion biopsied is excised or destroyed. Instead report the appropriate code for the excision or destruction.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104</a:t>
            </a:fld>
            <a:endParaRPr lang="en-US" dirty="0"/>
          </a:p>
        </p:txBody>
      </p:sp>
    </p:spTree>
    <p:extLst>
      <p:ext uri="{BB962C8B-B14F-4D97-AF65-F5344CB8AC3E}">
        <p14:creationId xmlns:p14="http://schemas.microsoft.com/office/powerpoint/2010/main" val="17782846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A7DD3683-9141-4E32-BF91-BE11F7F265A7}"/>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5E0410AA-26C4-4AE8-9866-577D78811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A skin tag is a small, flesh-colored benign skin growth, that normally begin to appear on adults.  They tend to be on the eyelids, neck, and armpits.  Removal may be done by any sharp method, ligature, strangulation, electrosurgical destruction or any combination thereof.</a:t>
            </a:r>
          </a:p>
          <a:p>
            <a:endParaRPr lang="en-US" altLang="en-US" b="0" dirty="0">
              <a:latin typeface="Arial" panose="020B0604020202020204" pitchFamily="34" charset="0"/>
            </a:endParaRPr>
          </a:p>
          <a:p>
            <a:r>
              <a:rPr lang="en-US" altLang="en-US" b="0" dirty="0">
                <a:latin typeface="Arial" panose="020B0604020202020204" pitchFamily="34" charset="0"/>
              </a:rPr>
              <a:t>Epidermal lesions may be removed by shaving or horizontal slice.  These wounds do not require suture closure and are billed based on anatomic location and size.</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Excision of lesions involves full-thickness removal of lesions from various anatomical areas. There are extensive guidelines for both removals of benign and malignant lesions.  For both types of lesions, </a:t>
            </a:r>
            <a:r>
              <a:rPr lang="en-US" i="0" u="sng" dirty="0"/>
              <a:t>simple</a:t>
            </a:r>
            <a:r>
              <a:rPr lang="en-US" i="0" u="none" dirty="0"/>
              <a:t> single layered closure is included and not separately reportable.  If intermediate or complex repairs are required, the repair codes ARE separately reportable in addition to the lesion removal.</a:t>
            </a:r>
          </a:p>
          <a:p>
            <a:endParaRPr lang="en-US" i="0" u="none" dirty="0"/>
          </a:p>
          <a:p>
            <a:r>
              <a:rPr lang="en-US" i="0" u="none" dirty="0"/>
              <a:t>Codes are selected based on the anatomic location and the size of the lesion.  Size is calculated, prior to excision, by measuring the size of the lesion and adding in the size of the margins as well.  See the guidelines for examples of size calculations.  Each lesion removed is separately reportable.</a:t>
            </a:r>
          </a:p>
          <a:p>
            <a:endParaRPr lang="en-US" i="0" u="none" dirty="0"/>
          </a:p>
          <a:p>
            <a:r>
              <a:rPr lang="en-US" i="0" u="none" dirty="0"/>
              <a:t>Malignant lesions have one additional instruction related to additional, required excisions on a different day during the post-operative period.  Additional lesion removal is billed with modifier 58 appended to indicate that it occurred during the post-operative period.</a:t>
            </a:r>
            <a:endParaRPr lang="en-US" i="0" u="sng"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106</a:t>
            </a:fld>
            <a:endParaRPr lang="en-US" dirty="0"/>
          </a:p>
        </p:txBody>
      </p:sp>
    </p:spTree>
    <p:extLst>
      <p:ext uri="{BB962C8B-B14F-4D97-AF65-F5344CB8AC3E}">
        <p14:creationId xmlns:p14="http://schemas.microsoft.com/office/powerpoint/2010/main" val="49729283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solidFill>
                <a:schemeClr val="accent6"/>
              </a:solidFill>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107</a:t>
            </a:fld>
            <a:endParaRPr lang="en-US" dirty="0"/>
          </a:p>
        </p:txBody>
      </p:sp>
    </p:spTree>
    <p:extLst>
      <p:ext uri="{BB962C8B-B14F-4D97-AF65-F5344CB8AC3E}">
        <p14:creationId xmlns:p14="http://schemas.microsoft.com/office/powerpoint/2010/main" val="1684901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FD0513EC-95BE-4274-A905-CB5F0554A336}"/>
              </a:ext>
            </a:extLst>
          </p:cNvPr>
          <p:cNvSpPr>
            <a:spLocks noGrp="1" noRot="1" noChangeAspect="1" noChangeArrowheads="1" noTextEdit="1"/>
          </p:cNvSpPr>
          <p:nvPr>
            <p:ph type="sldImg"/>
          </p:nvPr>
        </p:nvSpPr>
        <p:spPr>
          <a:ln/>
        </p:spPr>
      </p:sp>
      <p:sp>
        <p:nvSpPr>
          <p:cNvPr id="220163" name="Rectangle 3">
            <a:extLst>
              <a:ext uri="{FF2B5EF4-FFF2-40B4-BE49-F238E27FC236}">
                <a16:creationId xmlns:a16="http://schemas.microsoft.com/office/drawing/2014/main" id="{C411A7AD-EB33-4EDE-8AD0-8383866D0E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next subheading is for Nails and represents procedure codes for the fingernails and/or toenails. These are codes used primarily by Podiatrists.</a:t>
            </a:r>
          </a:p>
          <a:p>
            <a:endParaRPr lang="en-US" altLang="en-US" dirty="0"/>
          </a:p>
          <a:p>
            <a:r>
              <a:rPr lang="en-US" altLang="en-US" dirty="0" err="1"/>
              <a:t>Nondystrophic</a:t>
            </a:r>
            <a:r>
              <a:rPr lang="en-US" altLang="en-US" dirty="0"/>
              <a:t> nails are normal, non-defective nails.  Debridement of nails is more extensive using tools and files.  Patients with diabetes or peripheral neuropathy frequently present to the podiatrist to have their toenails cut to ensure that skin is not accidentally cut or torn which can cause infection and subsequent complications.  Note, if the patients have Medicare, there are G codes that describe the trimming/debridement of toenails.  </a:t>
            </a:r>
          </a:p>
          <a:p>
            <a:r>
              <a:rPr lang="en-US" altLang="en-US" dirty="0"/>
              <a:t> </a:t>
            </a:r>
          </a:p>
          <a:p>
            <a:r>
              <a:rPr lang="en-US" altLang="en-US" dirty="0"/>
              <a:t>Note, routine foot care, in the absence of a chronic disease, is generally not reimbursed.</a:t>
            </a:r>
          </a:p>
          <a:p>
            <a:endParaRPr lang="en-US" altLang="en-US" dirty="0">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E1928763-9332-42AA-A677-6C0D54ACCC1D}"/>
              </a:ext>
            </a:extLst>
          </p:cNvPr>
          <p:cNvSpPr>
            <a:spLocks noGrp="1" noRot="1" noChangeAspect="1" noChangeArrowheads="1" noTextEdit="1"/>
          </p:cNvSpPr>
          <p:nvPr>
            <p:ph type="sldImg"/>
          </p:nvPr>
        </p:nvSpPr>
        <p:spPr>
          <a:ln/>
        </p:spPr>
      </p:sp>
      <p:sp>
        <p:nvSpPr>
          <p:cNvPr id="222211" name="Rectangle 3">
            <a:extLst>
              <a:ext uri="{FF2B5EF4-FFF2-40B4-BE49-F238E27FC236}">
                <a16:creationId xmlns:a16="http://schemas.microsoft.com/office/drawing/2014/main" id="{742A4473-74A7-4396-B74C-9C47F6E82B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pilonidal cyst is a sac under the skin at the base of the spine that can become infected. When this happens, the physician will use a scalpel to excise all of the adjacent tissue.  Services are reported according to the complexity of the excision.</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84C888B-C89D-4948-8CB0-39BE401F1516}"/>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81E55EDB-D7DE-4F03-A397-63B2C21E50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There are currently 12 MACs across the US that interpret the Medicare NCDs into Local Coverage Determinations.  Billers and coders must know the policies of their local MAC.</a:t>
            </a:r>
          </a:p>
        </p:txBody>
      </p:sp>
      <p:sp>
        <p:nvSpPr>
          <p:cNvPr id="44036" name="Slide Number Placeholder 3">
            <a:extLst>
              <a:ext uri="{FF2B5EF4-FFF2-40B4-BE49-F238E27FC236}">
                <a16:creationId xmlns:a16="http://schemas.microsoft.com/office/drawing/2014/main" id="{DA5957E5-CADB-42F4-BAED-7B23011F8C9F}"/>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ED73133-6000-4169-BC0D-C24F7131194A}" type="slidenum">
              <a:rPr lang="en-US" altLang="en-US">
                <a:latin typeface="Calibri" panose="020F0502020204030204" pitchFamily="34" charset="0"/>
                <a:ea typeface="ＭＳ Ｐゴシック" panose="020B0600070205080204" pitchFamily="34" charset="-128"/>
              </a:rPr>
              <a:pPr algn="r" eaLnBrk="1" hangingPunct="1">
                <a:spcBef>
                  <a:spcPct val="0"/>
                </a:spcBef>
              </a:pPr>
              <a:t>11</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i="1" baseline="0"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110</a:t>
            </a:fld>
            <a:endParaRPr lang="en-US" dirty="0"/>
          </a:p>
        </p:txBody>
      </p:sp>
    </p:spTree>
    <p:extLst>
      <p:ext uri="{BB962C8B-B14F-4D97-AF65-F5344CB8AC3E}">
        <p14:creationId xmlns:p14="http://schemas.microsoft.com/office/powerpoint/2010/main" val="221559969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i="1" baseline="0"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111</a:t>
            </a:fld>
            <a:endParaRPr lang="en-US" dirty="0"/>
          </a:p>
        </p:txBody>
      </p:sp>
    </p:spTree>
    <p:extLst>
      <p:ext uri="{BB962C8B-B14F-4D97-AF65-F5344CB8AC3E}">
        <p14:creationId xmlns:p14="http://schemas.microsoft.com/office/powerpoint/2010/main" val="33125424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0" baseline="0" dirty="0">
                <a:latin typeface="Arial" panose="020B0604020202020204" pitchFamily="34" charset="0"/>
              </a:rPr>
              <a:t>It is helpful to add notes to the wound repair section of codes as reminders of the guidelines, such as “Add together wounds by repair type and anatomical group”</a:t>
            </a:r>
          </a:p>
          <a:p>
            <a:r>
              <a:rPr lang="en-US" altLang="en-US" b="0" i="0" baseline="0" dirty="0">
                <a:latin typeface="Arial" panose="020B0604020202020204" pitchFamily="34" charset="0"/>
              </a:rPr>
              <a:t> </a:t>
            </a:r>
          </a:p>
          <a:p>
            <a:r>
              <a:rPr lang="en-US" altLang="en-US" b="0" i="0" baseline="0" dirty="0">
                <a:latin typeface="Arial" panose="020B0604020202020204" pitchFamily="34" charset="0"/>
              </a:rPr>
              <a:t>It is also helpful to underline or highlight the different anatomical groups.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112</a:t>
            </a:fld>
            <a:endParaRPr lang="en-US" dirty="0"/>
          </a:p>
        </p:txBody>
      </p:sp>
    </p:spTree>
    <p:extLst>
      <p:ext uri="{BB962C8B-B14F-4D97-AF65-F5344CB8AC3E}">
        <p14:creationId xmlns:p14="http://schemas.microsoft.com/office/powerpoint/2010/main" val="17364771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coding</a:t>
            </a:r>
            <a:r>
              <a:rPr lang="en-US" altLang="en-US" baseline="0" dirty="0">
                <a:latin typeface="Arial" panose="020B0604020202020204" pitchFamily="34" charset="0"/>
              </a:rPr>
              <a:t> concepts for adjacent tissue transfer include anatomical location and size. Adjacent tissue transfers are performed when </a:t>
            </a:r>
            <a:r>
              <a:rPr lang="en-US" altLang="en-US" dirty="0">
                <a:latin typeface="Arial" panose="020B0604020202020204" pitchFamily="34" charset="0"/>
              </a:rPr>
              <a:t>wounds require more than just a simple, intermediate, or complex closure. Examples of adjacent</a:t>
            </a:r>
            <a:r>
              <a:rPr lang="en-US" altLang="en-US" baseline="0" dirty="0">
                <a:latin typeface="Arial" panose="020B0604020202020204" pitchFamily="34" charset="0"/>
              </a:rPr>
              <a:t> tissue include </a:t>
            </a:r>
            <a:r>
              <a:rPr lang="en-US" altLang="en-US" dirty="0">
                <a:latin typeface="Arial" panose="020B0604020202020204" pitchFamily="34" charset="0"/>
              </a:rPr>
              <a:t>Y-</a:t>
            </a:r>
            <a:r>
              <a:rPr lang="en-US" altLang="en-US" dirty="0" err="1">
                <a:latin typeface="Arial" panose="020B0604020202020204" pitchFamily="34" charset="0"/>
              </a:rPr>
              <a:t>plasty</a:t>
            </a:r>
            <a:r>
              <a:rPr lang="en-US" altLang="en-US" dirty="0">
                <a:latin typeface="Arial" panose="020B0604020202020204" pitchFamily="34" charset="0"/>
              </a:rPr>
              <a:t>, Z-</a:t>
            </a:r>
            <a:r>
              <a:rPr lang="en-US" altLang="en-US" dirty="0" err="1">
                <a:latin typeface="Arial" panose="020B0604020202020204" pitchFamily="34" charset="0"/>
              </a:rPr>
              <a:t>plasty</a:t>
            </a:r>
            <a:r>
              <a:rPr lang="en-US" altLang="en-US" dirty="0">
                <a:latin typeface="Arial" panose="020B0604020202020204" pitchFamily="34" charset="0"/>
              </a:rPr>
              <a:t>, advancement flap, or rotation flap. , taking a full thickness portion of the skin and rotating or advancing the skin into the defect. If a lesion is excised and the defect is closed with a flap, the excision is included in the flap reconstruction.</a:t>
            </a:r>
          </a:p>
          <a:p>
            <a:endParaRPr lang="en-US" altLang="en-US" dirty="0">
              <a:latin typeface="Arial" panose="020B0604020202020204" pitchFamily="34" charset="0"/>
            </a:endParaRPr>
          </a:p>
          <a:p>
            <a:pPr defTabSz="790676">
              <a:defRPr/>
            </a:pPr>
            <a:r>
              <a:rPr lang="en-US" altLang="en-US" dirty="0">
                <a:latin typeface="Arial" panose="020B0604020202020204" pitchFamily="34" charset="0"/>
              </a:rPr>
              <a:t>Tip: Tissue transferred from an area adjacent to the defect is known as a local flap. It may be described based on its shape such as V-Y flap, or as an advancement or pivotal flap. Tissue transferred from a noncontiguous anatomic site—a different part of the body—is referred to as a distant flap. Code selection</a:t>
            </a:r>
            <a:r>
              <a:rPr lang="en-US" altLang="en-US" baseline="0" dirty="0">
                <a:latin typeface="Arial" panose="020B0604020202020204" pitchFamily="34" charset="0"/>
              </a:rPr>
              <a:t> is based on body area and size of the defect. </a:t>
            </a:r>
            <a:r>
              <a:rPr lang="en-US" altLang="en-US" b="0" baseline="0" dirty="0">
                <a:latin typeface="Arial" panose="020B0604020202020204" pitchFamily="34" charset="0"/>
              </a:rPr>
              <a:t>T</a:t>
            </a:r>
            <a:r>
              <a:rPr lang="en-US" altLang="en-US" b="0" dirty="0">
                <a:latin typeface="Arial" panose="020B0604020202020204" pitchFamily="34" charset="0"/>
              </a:rPr>
              <a:t>he codes used here are divided into body areas and square centimeters. Refer to the figures in the </a:t>
            </a:r>
            <a:r>
              <a:rPr lang="en-US" altLang="en-US" b="0" i="1" dirty="0">
                <a:latin typeface="Arial" panose="020B0604020202020204" pitchFamily="34" charset="0"/>
              </a:rPr>
              <a:t>CPT® Professional Edition</a:t>
            </a:r>
            <a:r>
              <a:rPr lang="en-US" altLang="en-US" b="0" dirty="0">
                <a:latin typeface="Arial" panose="020B0604020202020204" pitchFamily="34" charset="0"/>
              </a:rPr>
              <a:t> </a:t>
            </a:r>
            <a:r>
              <a:rPr lang="en-US" altLang="en-US" b="1" u="sng" dirty="0">
                <a:latin typeface="Arial" panose="020B0604020202020204" pitchFamily="34" charset="0"/>
              </a:rPr>
              <a:t>page 82 </a:t>
            </a:r>
            <a:r>
              <a:rPr lang="en-US" altLang="en-US" b="0" dirty="0">
                <a:latin typeface="Arial" panose="020B0604020202020204" pitchFamily="34" charset="0"/>
              </a:rPr>
              <a:t>for Adjacent Tissue Repairs. This is a good page to highlight or tab in your coding manual.</a:t>
            </a:r>
          </a:p>
          <a:p>
            <a:endParaRPr lang="en-US" altLang="en-US" b="1" i="1" baseline="0"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113</a:t>
            </a:fld>
            <a:endParaRPr lang="en-US" dirty="0"/>
          </a:p>
        </p:txBody>
      </p:sp>
    </p:spTree>
    <p:extLst>
      <p:ext uri="{BB962C8B-B14F-4D97-AF65-F5344CB8AC3E}">
        <p14:creationId xmlns:p14="http://schemas.microsoft.com/office/powerpoint/2010/main" val="61471696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083B2703-5732-46CA-90D0-A027A36868C8}"/>
              </a:ext>
            </a:extLst>
          </p:cNvPr>
          <p:cNvSpPr>
            <a:spLocks noGrp="1" noRot="1" noChangeAspect="1" noChangeArrowheads="1" noTextEdit="1"/>
          </p:cNvSpPr>
          <p:nvPr>
            <p:ph type="sldImg"/>
          </p:nvPr>
        </p:nvSpPr>
        <p:spPr>
          <a:ln/>
        </p:spPr>
      </p:sp>
      <p:sp>
        <p:nvSpPr>
          <p:cNvPr id="228355" name="Rectangle 3">
            <a:extLst>
              <a:ext uri="{FF2B5EF4-FFF2-40B4-BE49-F238E27FC236}">
                <a16:creationId xmlns:a16="http://schemas.microsoft.com/office/drawing/2014/main" id="{A53CB3EE-B6EA-464D-A85A-E1C032062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coding concepts for skin grafts include size and anatomical location of the defect, the recipient site, and the type of graft or skin substitute used. </a:t>
            </a:r>
            <a:r>
              <a:rPr lang="en-US" altLang="en-US" baseline="0" dirty="0">
                <a:latin typeface="Arial" panose="020B0604020202020204" pitchFamily="34" charset="0"/>
              </a:rPr>
              <a:t>Skin graft procedures often require the surgical preparation of the recipient site. The harvest and placement of the skin graft is reported based on the type of graft, anatomic location of the </a:t>
            </a:r>
            <a:r>
              <a:rPr lang="en-US" altLang="en-US" dirty="0">
                <a:latin typeface="Arial" panose="020B0604020202020204" pitchFamily="34" charset="0"/>
              </a:rPr>
              <a:t>recipient site</a:t>
            </a:r>
            <a:r>
              <a:rPr lang="en-US" altLang="en-US" baseline="0" dirty="0">
                <a:latin typeface="Arial" panose="020B0604020202020204" pitchFamily="34" charset="0"/>
              </a:rPr>
              <a:t> which is </a:t>
            </a:r>
            <a:r>
              <a:rPr lang="en-US" altLang="en-US" dirty="0">
                <a:latin typeface="Arial" panose="020B0604020202020204" pitchFamily="34" charset="0"/>
              </a:rPr>
              <a:t>where the graft is going, not from where the graft is taken.</a:t>
            </a:r>
            <a:r>
              <a:rPr lang="en-US" altLang="en-US" baseline="0" dirty="0">
                <a:latin typeface="Arial" panose="020B0604020202020204" pitchFamily="34" charset="0"/>
              </a:rPr>
              <a:t> Measurement  of the graft is by square centimeters for adults and children ten years and older. Patients less than ten years of age is measured by percentage.  </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Tip: </a:t>
            </a:r>
            <a:r>
              <a:rPr lang="en-US" altLang="en-US" dirty="0">
                <a:latin typeface="Arial" panose="020B0604020202020204" pitchFamily="34" charset="0"/>
              </a:rPr>
              <a:t>An autograft is a graft obtained from the patient, such as a split-thickness or full thickness graft. An allograft is a graft obtained from another human donor, such as a cadaver. A </a:t>
            </a:r>
            <a:r>
              <a:rPr lang="en-US" altLang="en-US" dirty="0" err="1">
                <a:latin typeface="Arial" panose="020B0604020202020204" pitchFamily="34" charset="0"/>
              </a:rPr>
              <a:t>xenograft</a:t>
            </a:r>
            <a:r>
              <a:rPr lang="en-US" altLang="en-US" dirty="0">
                <a:latin typeface="Arial" panose="020B0604020202020204" pitchFamily="34" charset="0"/>
              </a:rPr>
              <a:t> is obtained from an animal, such as a pig. Cultured tissue is man-made skin substitutes created in a laboratory, for example, Alloderm®, Apligraft®, and Integra®. </a:t>
            </a:r>
            <a:r>
              <a:rPr lang="en-US" altLang="en-US" b="0" dirty="0">
                <a:latin typeface="Arial" panose="020B0604020202020204" pitchFamily="34" charset="0"/>
              </a:rPr>
              <a:t>	</a:t>
            </a:r>
            <a:endParaRPr lang="en-US" altLang="en-US" dirty="0">
              <a:latin typeface="Arial" panose="020B0604020202020204" pitchFamily="34" charset="0"/>
            </a:endParaRPr>
          </a:p>
          <a:p>
            <a:endParaRPr lang="en-US" altLang="en-US" dirty="0">
              <a:latin typeface="Arial" panose="020B0604020202020204" pitchFamily="34" charset="0"/>
            </a:endParaRPr>
          </a:p>
          <a:p>
            <a:pPr defTabSz="790676">
              <a:defRPr/>
            </a:pPr>
            <a:r>
              <a:rPr lang="en-US" altLang="en-US" dirty="0">
                <a:latin typeface="Arial" panose="020B0604020202020204" pitchFamily="34" charset="0"/>
              </a:rPr>
              <a:t>A split-thickness skin graft includes a full layer of the epidermis and part of the dermis. A full thickness skin graft includes a full layer of the epidermis and dermis. Split-thickness and full thickness skin grafts are reported by square centimeters for adults or 1 percent of the body area of infants and children.</a:t>
            </a:r>
          </a:p>
          <a:p>
            <a:pPr defTabSz="790676">
              <a:defRPr/>
            </a:pPr>
            <a:r>
              <a:rPr lang="en-US" altLang="en-US" dirty="0">
                <a:latin typeface="Arial" panose="020B0604020202020204" pitchFamily="34" charset="0"/>
              </a:rPr>
              <a:t>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115</a:t>
            </a:fld>
            <a:endParaRPr lang="en-US" dirty="0"/>
          </a:p>
        </p:txBody>
      </p:sp>
    </p:spTree>
    <p:extLst>
      <p:ext uri="{BB962C8B-B14F-4D97-AF65-F5344CB8AC3E}">
        <p14:creationId xmlns:p14="http://schemas.microsoft.com/office/powerpoint/2010/main" val="161028477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CE3A455A-43D5-4D29-B710-05C5E23E7EE6}"/>
              </a:ext>
            </a:extLst>
          </p:cNvPr>
          <p:cNvSpPr>
            <a:spLocks noGrp="1" noRot="1" noChangeAspect="1" noChangeArrowheads="1" noTextEdit="1"/>
          </p:cNvSpPr>
          <p:nvPr>
            <p:ph type="sldImg"/>
          </p:nvPr>
        </p:nvSpPr>
        <p:spPr>
          <a:ln/>
        </p:spPr>
      </p:sp>
      <p:sp>
        <p:nvSpPr>
          <p:cNvPr id="232451" name="Rectangle 3">
            <a:extLst>
              <a:ext uri="{FF2B5EF4-FFF2-40B4-BE49-F238E27FC236}">
                <a16:creationId xmlns:a16="http://schemas.microsoft.com/office/drawing/2014/main" id="{53EEC0E6-44F1-4E6F-A8DB-D212EBDDB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altLang="en-US" dirty="0">
                <a:latin typeface="Arial" panose="020B0604020202020204" pitchFamily="34" charset="0"/>
              </a:rPr>
              <a:t>Coding</a:t>
            </a:r>
            <a:r>
              <a:rPr lang="en-US" altLang="en-US" baseline="0" dirty="0">
                <a:latin typeface="Arial" panose="020B0604020202020204" pitchFamily="34" charset="0"/>
              </a:rPr>
              <a:t> concepts for destruction of lesion codes include the type of lesion (benign, malignant or premalignant), anatomical location and size of the lesion diameter. D</a:t>
            </a:r>
            <a:r>
              <a:rPr lang="en-US" altLang="en-US" dirty="0">
                <a:latin typeface="Arial" panose="020B0604020202020204" pitchFamily="34" charset="0"/>
              </a:rPr>
              <a:t>estruction of lesions</a:t>
            </a:r>
            <a:r>
              <a:rPr lang="en-US" altLang="en-US" baseline="0" dirty="0">
                <a:latin typeface="Arial" panose="020B0604020202020204" pitchFamily="34" charset="0"/>
              </a:rPr>
              <a:t> can be  performed by ablation, </a:t>
            </a:r>
            <a:r>
              <a:rPr lang="en-US" altLang="en-US" dirty="0" err="1">
                <a:latin typeface="Arial" panose="020B0604020202020204" pitchFamily="34" charset="0"/>
              </a:rPr>
              <a:t>electrosurgery</a:t>
            </a:r>
            <a:r>
              <a:rPr lang="en-US" altLang="en-US" dirty="0">
                <a:latin typeface="Arial" panose="020B0604020202020204" pitchFamily="34" charset="0"/>
              </a:rPr>
              <a:t>, cryosurgery, laser, chemical treatment,</a:t>
            </a:r>
            <a:r>
              <a:rPr lang="en-US" altLang="en-US" baseline="0" dirty="0">
                <a:latin typeface="Arial" panose="020B0604020202020204" pitchFamily="34" charset="0"/>
              </a:rPr>
              <a:t> and surgical currettement</a:t>
            </a:r>
            <a:r>
              <a:rPr lang="en-US" altLang="en-US" dirty="0">
                <a:latin typeface="Arial" panose="020B0604020202020204" pitchFamily="34" charset="0"/>
              </a:rPr>
              <a:t>  There are occasions where the physician and patient will choose to have a skin cancer destroyed, as opposed to excised. In this situation, it is important first to have the pathology report that indicates the lesion is malignant, and also the location and size of the lesion prior to destruction.</a:t>
            </a:r>
          </a:p>
          <a:p>
            <a:endParaRPr lang="en-US" altLang="en-US" dirty="0">
              <a:latin typeface="Arial" panose="020B0604020202020204" pitchFamily="34" charset="0"/>
            </a:endParaRPr>
          </a:p>
          <a:p>
            <a:endParaRPr lang="en-US" altLang="en-US" b="0" baseline="0" dirty="0">
              <a:latin typeface="+mn-lt"/>
            </a:endParaRPr>
          </a:p>
          <a:p>
            <a:r>
              <a:rPr lang="en-US" altLang="en-US" b="0" baseline="0" dirty="0">
                <a:latin typeface="+mn-lt"/>
              </a:rPr>
              <a:t>Tip: When multiple lesions are destroyed, select a separate code for each lesion. </a:t>
            </a:r>
            <a:endParaRPr lang="en-US" altLang="en-US" b="0" baseline="0" dirty="0">
              <a:latin typeface="Arial" panose="020B0604020202020204" pitchFamily="34" charset="0"/>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117</a:t>
            </a:fld>
            <a:endParaRPr lang="en-US" dirty="0"/>
          </a:p>
        </p:txBody>
      </p:sp>
    </p:spTree>
    <p:extLst>
      <p:ext uri="{BB962C8B-B14F-4D97-AF65-F5344CB8AC3E}">
        <p14:creationId xmlns:p14="http://schemas.microsoft.com/office/powerpoint/2010/main" val="91491639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0B9BDC76-E18C-42D4-B21C-07DB5E0C48FD}"/>
              </a:ext>
            </a:extLst>
          </p:cNvPr>
          <p:cNvSpPr>
            <a:spLocks noGrp="1" noRot="1" noChangeAspect="1" noChangeArrowheads="1" noTextEdit="1"/>
          </p:cNvSpPr>
          <p:nvPr>
            <p:ph type="sldImg"/>
          </p:nvPr>
        </p:nvSpPr>
        <p:spPr>
          <a:ln/>
        </p:spPr>
      </p:sp>
      <p:sp>
        <p:nvSpPr>
          <p:cNvPr id="234499" name="Rectangle 3">
            <a:extLst>
              <a:ext uri="{FF2B5EF4-FFF2-40B4-BE49-F238E27FC236}">
                <a16:creationId xmlns:a16="http://schemas.microsoft.com/office/drawing/2014/main" id="{6454FABF-C92B-4C4C-BE7D-9267D5E07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Mohs Micrographic Surgery, the physician acts as both the surgeon </a:t>
            </a:r>
            <a:r>
              <a:rPr lang="en-US" altLang="en-US" b="1" dirty="0">
                <a:latin typeface="Arial" panose="020B0604020202020204" pitchFamily="34" charset="0"/>
              </a:rPr>
              <a:t>and</a:t>
            </a:r>
            <a:r>
              <a:rPr lang="en-US" altLang="en-US" b="0" dirty="0">
                <a:latin typeface="Arial" panose="020B0604020202020204" pitchFamily="34" charset="0"/>
              </a:rPr>
              <a:t> pathologist.  The Mohs surgeon treats complex or ill-defined skin cancers.  In Mohs surgery, there are two concepts to know: stages and blocks.  A stage represents each deeper layer of tissue removed.  A block represents the smaller sections of each stage that will be prepared for examination under a microscopic looking for cancer.</a:t>
            </a:r>
            <a:endParaRPr lang="en-US" altLang="en-US" dirty="0">
              <a:latin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baseline="0" dirty="0">
                <a:latin typeface="Arial" panose="020B0604020202020204" pitchFamily="34" charset="0"/>
              </a:rPr>
              <a:t>The key concepts in Mohs surgery are anatomic location, the number of stages or layers of tissue removed and the number of blocks per stage or how many microscope ready specimens were made from each stage of tissue removed.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119</a:t>
            </a:fld>
            <a:endParaRPr lang="en-US" dirty="0"/>
          </a:p>
        </p:txBody>
      </p:sp>
    </p:spTree>
    <p:extLst>
      <p:ext uri="{BB962C8B-B14F-4D97-AF65-F5344CB8AC3E}">
        <p14:creationId xmlns:p14="http://schemas.microsoft.com/office/powerpoint/2010/main" val="57013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E20E179-DA3C-492E-A48B-B8A86963E532}"/>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46DB90B-0C93-4514-9D57-E1008F3E56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FC9B9ABF-966D-4FC9-9C40-BD1F3C2BF365}"/>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54E9C3F-08F2-4D34-B25A-2D5AEAC84FC6}" type="slidenum">
              <a:rPr lang="en-US" altLang="en-US">
                <a:latin typeface="Calibri" panose="020F0502020204030204" pitchFamily="34" charset="0"/>
                <a:ea typeface="ＭＳ Ｐゴシック" panose="020B0600070205080204" pitchFamily="34" charset="-128"/>
              </a:rPr>
              <a:pPr algn="r" eaLnBrk="1" hangingPunct="1">
                <a:spcBef>
                  <a:spcPct val="0"/>
                </a:spcBef>
              </a:pPr>
              <a:t>12</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altLang="en-US" dirty="0">
                <a:latin typeface="Arial" panose="020B0604020202020204" pitchFamily="34" charset="0"/>
              </a:rPr>
              <a:t>Coding concepts for breast</a:t>
            </a:r>
            <a:r>
              <a:rPr lang="en-US" altLang="en-US" baseline="0" dirty="0">
                <a:latin typeface="Arial" panose="020B0604020202020204" pitchFamily="34" charset="0"/>
              </a:rPr>
              <a:t> biopsy procedures include approach and with or without.</a:t>
            </a:r>
            <a:r>
              <a:rPr lang="en-US" altLang="en-US" dirty="0">
                <a:latin typeface="Arial" panose="020B0604020202020204" pitchFamily="34" charset="0"/>
              </a:rPr>
              <a:t> Breast biopsies can be performed as percutaneous or open. For the codes that include imaging</a:t>
            </a:r>
            <a:r>
              <a:rPr lang="en-US" altLang="en-US" baseline="0" dirty="0">
                <a:latin typeface="Arial" panose="020B0604020202020204" pitchFamily="34" charset="0"/>
              </a:rPr>
              <a:t> guidance the options are stereotactic, ultrasound, or magnetic resonance. Do not report imaging guidance separately because it is included in the code description. A code is reported for each lesion biopsied. </a:t>
            </a:r>
            <a:r>
              <a:rPr lang="en-US" altLang="en-US" dirty="0">
                <a:latin typeface="Arial" panose="020B0604020202020204" pitchFamily="34" charset="0"/>
              </a:rPr>
              <a:t>Pay attention to the parenthetical instructions.  </a:t>
            </a:r>
          </a:p>
          <a:p>
            <a:pPr defTabSz="790676">
              <a:defRPr/>
            </a:pPr>
            <a:endParaRPr lang="en-US" altLang="en-US" dirty="0">
              <a:latin typeface="Arial" panose="020B0604020202020204" pitchFamily="34" charset="0"/>
            </a:endParaRPr>
          </a:p>
          <a:p>
            <a:pPr defTabSz="790676">
              <a:defRPr/>
            </a:pPr>
            <a:r>
              <a:rPr lang="en-US" altLang="en-US" dirty="0">
                <a:latin typeface="Arial" panose="020B0604020202020204" pitchFamily="34" charset="0"/>
              </a:rPr>
              <a:t>Tip</a:t>
            </a:r>
            <a:r>
              <a:rPr lang="en-US" altLang="en-US" baseline="0" dirty="0">
                <a:latin typeface="Arial" panose="020B0604020202020204" pitchFamily="34" charset="0"/>
              </a:rPr>
              <a:t>: When a localization device is  placed during a breast biopsy, report a code from 19081-19086. If imaging guidance is not performed, report 19100. </a:t>
            </a:r>
            <a:endParaRPr lang="en-US" altLang="en-US" dirty="0">
              <a:latin typeface="Arial" panose="020B0604020202020204" pitchFamily="34" charset="0"/>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120</a:t>
            </a:fld>
            <a:endParaRPr lang="en-US" dirty="0"/>
          </a:p>
        </p:txBody>
      </p:sp>
    </p:spTree>
    <p:extLst>
      <p:ext uri="{BB962C8B-B14F-4D97-AF65-F5344CB8AC3E}">
        <p14:creationId xmlns:p14="http://schemas.microsoft.com/office/powerpoint/2010/main" val="142017090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altLang="en-US" dirty="0">
                <a:latin typeface="Arial" panose="020B0604020202020204" pitchFamily="34" charset="0"/>
              </a:rPr>
              <a:t>Coding</a:t>
            </a:r>
            <a:r>
              <a:rPr lang="en-US" altLang="en-US" baseline="0" dirty="0">
                <a:latin typeface="Arial" panose="020B0604020202020204" pitchFamily="34" charset="0"/>
              </a:rPr>
              <a:t> concepts for mastectomy includes complexity and with or without muscle removal. </a:t>
            </a:r>
            <a:r>
              <a:rPr lang="en-US" altLang="en-US" dirty="0">
                <a:latin typeface="Arial" panose="020B0604020202020204" pitchFamily="34" charset="0"/>
              </a:rPr>
              <a:t>A partial mastectomy is described as a lumpectomy, tylectomy, quadrantectomy, or segmentectomy. If the surgeon also removes axillary lymph nodes, both portions of the surgery are reported with a single code.</a:t>
            </a:r>
            <a:r>
              <a:rPr lang="en-US" altLang="en-US" baseline="0" dirty="0">
                <a:latin typeface="Arial" panose="020B0604020202020204" pitchFamily="34" charset="0"/>
              </a:rPr>
              <a:t> </a:t>
            </a:r>
            <a:r>
              <a:rPr lang="en-US" altLang="en-US" dirty="0">
                <a:latin typeface="Arial" panose="020B0604020202020204" pitchFamily="34" charset="0"/>
              </a:rPr>
              <a:t>The remaining mastectomy codes describe the extent of the surgery. Simple complete is the removal of just the breast; radical includes the pectoral muscles and axillary lymph nodes. Radical mastectomy includes the breast, pectoralis muscles, and axillary and internal mammary lymph nodes or Urban type. A modified radical mastectomy includes axillary lymph nodes, with or without pectoralis minor muscle, but excludes pectoralis major muscle.</a:t>
            </a:r>
          </a:p>
          <a:p>
            <a:endParaRPr lang="en-US" altLang="en-US"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121</a:t>
            </a:fld>
            <a:endParaRPr lang="en-US" dirty="0"/>
          </a:p>
        </p:txBody>
      </p:sp>
    </p:spTree>
    <p:extLst>
      <p:ext uri="{BB962C8B-B14F-4D97-AF65-F5344CB8AC3E}">
        <p14:creationId xmlns:p14="http://schemas.microsoft.com/office/powerpoint/2010/main" val="164024836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122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15A909A1-650C-46DA-BA64-1C8B802CC59C}"/>
              </a:ext>
            </a:extLst>
          </p:cNvPr>
          <p:cNvSpPr>
            <a:spLocks noGrp="1" noRot="1" noChangeAspect="1" noChangeArrowheads="1" noTextEdit="1"/>
          </p:cNvSpPr>
          <p:nvPr>
            <p:ph type="sldImg"/>
          </p:nvPr>
        </p:nvSpPr>
        <p:spPr>
          <a:ln/>
        </p:spPr>
      </p:sp>
      <p:sp>
        <p:nvSpPr>
          <p:cNvPr id="242691" name="Notes Placeholder 2">
            <a:extLst>
              <a:ext uri="{FF2B5EF4-FFF2-40B4-BE49-F238E27FC236}">
                <a16:creationId xmlns:a16="http://schemas.microsoft.com/office/drawing/2014/main" id="{7D26B8B7-059A-45BB-83A1-46D13B66D4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skeletal system provides the framework of the body. It consists of 206 bones, joints, and cartilage providing protection and support to body organs.  </a:t>
            </a:r>
          </a:p>
          <a:p>
            <a:r>
              <a:rPr lang="en-US" altLang="en-US" dirty="0"/>
              <a:t>The two main parts of the skeleton are the axial and appendicular skeletons. The axial skeleton is comprised of the bones of the head (cranium or skull), neck (cervical vertebrae), and trunk (ribs, sternum, vertebrae and sacrum). The appendicular skeleton consists of the bones of the limbs, including those forming the pectoral (shoulder) and pelvic girdles. </a:t>
            </a:r>
          </a:p>
          <a:p>
            <a:endParaRPr lang="en-US" altLang="en-US" dirty="0">
              <a:latin typeface="Arial" panose="020B0604020202020204" pitchFamily="34" charset="0"/>
            </a:endParaRPr>
          </a:p>
        </p:txBody>
      </p:sp>
      <p:sp>
        <p:nvSpPr>
          <p:cNvPr id="242692" name="Slide Number Placeholder 3">
            <a:extLst>
              <a:ext uri="{FF2B5EF4-FFF2-40B4-BE49-F238E27FC236}">
                <a16:creationId xmlns:a16="http://schemas.microsoft.com/office/drawing/2014/main" id="{8CE25F2E-6AD6-494D-ACC2-343C259176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F3C01C-3202-438F-9D73-7990D7B985B6}" type="slidenum">
              <a:rPr lang="en-US" altLang="en-US" sz="1300">
                <a:ea typeface="ＭＳ Ｐゴシック" panose="020B0600070205080204" pitchFamily="34" charset="-128"/>
              </a:rPr>
              <a:pPr>
                <a:spcBef>
                  <a:spcPct val="0"/>
                </a:spcBef>
              </a:pPr>
              <a:t>123</a:t>
            </a:fld>
            <a:endParaRPr lang="en-US" altLang="en-US" sz="1300">
              <a:ea typeface="ＭＳ Ｐゴシック" panose="020B0600070205080204" pitchFamily="34"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FA92AB8D-EFD6-48A0-A672-02FF148A7A66}"/>
              </a:ext>
            </a:extLst>
          </p:cNvPr>
          <p:cNvSpPr>
            <a:spLocks noGrp="1" noRot="1" noChangeAspect="1" noChangeArrowheads="1" noTextEdit="1"/>
          </p:cNvSpPr>
          <p:nvPr>
            <p:ph type="sldImg"/>
          </p:nvPr>
        </p:nvSpPr>
        <p:spPr>
          <a:ln/>
        </p:spPr>
      </p:sp>
      <p:sp>
        <p:nvSpPr>
          <p:cNvPr id="244739" name="Notes Placeholder 2">
            <a:extLst>
              <a:ext uri="{FF2B5EF4-FFF2-40B4-BE49-F238E27FC236}">
                <a16:creationId xmlns:a16="http://schemas.microsoft.com/office/drawing/2014/main" id="{5392035C-DA1D-4C12-8E2E-42DD6A323E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Laterality is an important concept in ICD-10-CM and is particularly prevalent in the musculoskeletal system.  Typically, you will find that the right side is identified in the diagnosis code with the number 1.  The left is identified with the number 2 and bilateral conditions are identified with number 3. </a:t>
            </a:r>
          </a:p>
          <a:p>
            <a:endParaRPr lang="en-US" altLang="en-US" dirty="0">
              <a:latin typeface="Arial" panose="020B0604020202020204" pitchFamily="34" charset="0"/>
            </a:endParaRPr>
          </a:p>
          <a:p>
            <a:r>
              <a:rPr lang="en-US" altLang="en-US" dirty="0">
                <a:latin typeface="Arial" panose="020B0604020202020204" pitchFamily="34" charset="0"/>
              </a:rPr>
              <a:t>When laterality is not documented, the code is billed as unspecified. Per the ICD-10</a:t>
            </a:r>
            <a:r>
              <a:rPr lang="en-US" altLang="en-US" b="1" dirty="0">
                <a:latin typeface="Arial" panose="020B0604020202020204" pitchFamily="34" charset="0"/>
              </a:rPr>
              <a:t>-CM</a:t>
            </a:r>
            <a:r>
              <a:rPr lang="en-US" altLang="en-US" dirty="0">
                <a:latin typeface="Arial" panose="020B0604020202020204" pitchFamily="34" charset="0"/>
              </a:rPr>
              <a:t> guidelines, if a bilateral option is not available for the diagnosis code, 2 codes will be reported – one for the right side and one for the left.  Also from the ICD-10</a:t>
            </a:r>
            <a:r>
              <a:rPr lang="en-US" altLang="en-US" b="1" dirty="0">
                <a:latin typeface="Arial" panose="020B0604020202020204" pitchFamily="34" charset="0"/>
              </a:rPr>
              <a:t>-CM</a:t>
            </a:r>
            <a:r>
              <a:rPr lang="en-US" altLang="en-US" dirty="0">
                <a:latin typeface="Arial" panose="020B0604020202020204" pitchFamily="34" charset="0"/>
              </a:rPr>
              <a:t> guidelines, when the patient has a bilateral condition, the diagnosis is coded as bilateral even if only one side is being treated at that specific encounter.</a:t>
            </a:r>
          </a:p>
        </p:txBody>
      </p:sp>
      <p:sp>
        <p:nvSpPr>
          <p:cNvPr id="244740" name="Slide Number Placeholder 3">
            <a:extLst>
              <a:ext uri="{FF2B5EF4-FFF2-40B4-BE49-F238E27FC236}">
                <a16:creationId xmlns:a16="http://schemas.microsoft.com/office/drawing/2014/main" id="{E9F0819C-67EC-408D-B38F-F044A360BA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01B51D-3CDD-4234-8D4D-5686A0AF8C24}" type="slidenum">
              <a:rPr lang="en-US" altLang="en-US" sz="1300">
                <a:ea typeface="ＭＳ Ｐゴシック" panose="020B0600070205080204" pitchFamily="34" charset="-128"/>
              </a:rPr>
              <a:pPr>
                <a:spcBef>
                  <a:spcPct val="0"/>
                </a:spcBef>
              </a:pPr>
              <a:t>124</a:t>
            </a:fld>
            <a:endParaRPr lang="en-US" altLang="en-US" sz="1300">
              <a:ea typeface="ＭＳ Ｐゴシック" panose="020B0600070205080204" pitchFamily="34"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A93D0682-A38A-4596-AEB1-47F32C15CFD0}"/>
              </a:ext>
            </a:extLst>
          </p:cNvPr>
          <p:cNvSpPr>
            <a:spLocks noGrp="1" noRot="1" noChangeAspect="1" noChangeArrowheads="1" noTextEdit="1"/>
          </p:cNvSpPr>
          <p:nvPr>
            <p:ph type="sldImg"/>
          </p:nvPr>
        </p:nvSpPr>
        <p:spPr>
          <a:ln/>
        </p:spPr>
      </p:sp>
      <p:sp>
        <p:nvSpPr>
          <p:cNvPr id="246787" name="Notes Placeholder 2">
            <a:extLst>
              <a:ext uri="{FF2B5EF4-FFF2-40B4-BE49-F238E27FC236}">
                <a16:creationId xmlns:a16="http://schemas.microsoft.com/office/drawing/2014/main" id="{793C4D20-063F-4B26-B90F-B56605AB62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Other diagnosis codes commonly used in the diagnosis and treatment of musculoskeletal conditions include those listed here.</a:t>
            </a:r>
          </a:p>
        </p:txBody>
      </p:sp>
      <p:sp>
        <p:nvSpPr>
          <p:cNvPr id="246788" name="Slide Number Placeholder 3">
            <a:extLst>
              <a:ext uri="{FF2B5EF4-FFF2-40B4-BE49-F238E27FC236}">
                <a16:creationId xmlns:a16="http://schemas.microsoft.com/office/drawing/2014/main" id="{E0142864-C2E0-4DD1-8154-2E739CC988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3D572D-70CD-47CA-A1D8-B3E0E9DAF63D}" type="slidenum">
              <a:rPr lang="en-US" altLang="en-US" sz="1300">
                <a:ea typeface="ＭＳ Ｐゴシック" panose="020B0600070205080204" pitchFamily="34" charset="-128"/>
              </a:rPr>
              <a:pPr>
                <a:spcBef>
                  <a:spcPct val="0"/>
                </a:spcBef>
              </a:pPr>
              <a:t>125</a:t>
            </a:fld>
            <a:endParaRPr lang="en-US" altLang="en-US" sz="1300">
              <a:ea typeface="ＭＳ Ｐゴシック" panose="020B0600070205080204" pitchFamily="34"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482B6C65-DFD4-445E-9BDC-27274189B9F4}"/>
              </a:ext>
            </a:extLst>
          </p:cNvPr>
          <p:cNvSpPr>
            <a:spLocks noGrp="1" noRot="1" noChangeAspect="1" noChangeArrowheads="1" noTextEdit="1"/>
          </p:cNvSpPr>
          <p:nvPr>
            <p:ph type="sldImg"/>
          </p:nvPr>
        </p:nvSpPr>
        <p:spPr>
          <a:ln/>
        </p:spPr>
      </p:sp>
      <p:sp>
        <p:nvSpPr>
          <p:cNvPr id="248835" name="Notes Placeholder 2">
            <a:extLst>
              <a:ext uri="{FF2B5EF4-FFF2-40B4-BE49-F238E27FC236}">
                <a16:creationId xmlns:a16="http://schemas.microsoft.com/office/drawing/2014/main" id="{F8B7617B-9049-4B83-BF2E-E8009958E4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Additional codes that are common in musculoskeletal coding are found in chapter 19 – injuries and poisonings. </a:t>
            </a:r>
            <a:r>
              <a:rPr lang="en-US" altLang="en-US" dirty="0"/>
              <a:t>A sprain is an injury to a ligament when the joint is carried through a range of motion greater than normal, but there is no dislocation or fracture.  The difference between a sprain and a strain is that a ligament is injured in a sprain while a muscle is injured and/or spasming in a strain. </a:t>
            </a:r>
          </a:p>
          <a:p>
            <a:pPr defTabSz="790676">
              <a:defRPr/>
            </a:pPr>
            <a:endParaRPr lang="en-US" altLang="en-US" dirty="0"/>
          </a:p>
          <a:p>
            <a:pPr defTabSz="790676">
              <a:defRPr/>
            </a:pPr>
            <a:r>
              <a:rPr lang="en-US" altLang="en-US" dirty="0"/>
              <a:t>There are also various types of fractures that impact code selection:</a:t>
            </a:r>
          </a:p>
          <a:p>
            <a:pPr marL="177845" indent="-177845" defTabSz="790676">
              <a:buFont typeface="Arial" panose="020B0604020202020204" pitchFamily="34" charset="0"/>
              <a:buChar char="•"/>
              <a:defRPr/>
            </a:pPr>
            <a:r>
              <a:rPr lang="en-US" altLang="en-US" dirty="0"/>
              <a:t>Comminuted – bone is shattered into small pieces</a:t>
            </a:r>
          </a:p>
          <a:p>
            <a:pPr marL="177845" indent="-177845" defTabSz="790676">
              <a:buFont typeface="Arial" panose="020B0604020202020204" pitchFamily="34" charset="0"/>
              <a:buChar char="•"/>
              <a:defRPr/>
            </a:pPr>
            <a:r>
              <a:rPr lang="en-US" altLang="en-US" dirty="0"/>
              <a:t>Impacted – bone is fractured with one bone pressing into another</a:t>
            </a:r>
          </a:p>
          <a:p>
            <a:pPr marL="177845" indent="-177845" defTabSz="790676">
              <a:buFont typeface="Arial" panose="020B0604020202020204" pitchFamily="34" charset="0"/>
              <a:buChar char="•"/>
              <a:defRPr/>
            </a:pPr>
            <a:r>
              <a:rPr lang="en-US" altLang="en-US" dirty="0"/>
              <a:t>Simple</a:t>
            </a:r>
          </a:p>
          <a:p>
            <a:pPr marL="177845" indent="-177845" defTabSz="790676">
              <a:buFont typeface="Arial" panose="020B0604020202020204" pitchFamily="34" charset="0"/>
              <a:buChar char="•"/>
              <a:defRPr/>
            </a:pPr>
            <a:r>
              <a:rPr lang="en-US" altLang="en-US" dirty="0"/>
              <a:t>Greenstick – bone fractures on one side but does not fully fracture.  Common in children because of the softness of children’s bones.</a:t>
            </a:r>
          </a:p>
          <a:p>
            <a:pPr marL="177845" indent="-177845" defTabSz="790676">
              <a:buFont typeface="Arial" panose="020B0604020202020204" pitchFamily="34" charset="0"/>
              <a:buChar char="•"/>
              <a:defRPr/>
            </a:pPr>
            <a:r>
              <a:rPr lang="en-US" altLang="en-US" dirty="0"/>
              <a:t>Pathologic – fractures are a result of underlying disease process</a:t>
            </a:r>
          </a:p>
          <a:p>
            <a:pPr marL="177845" indent="-177845" defTabSz="790676">
              <a:buFont typeface="Arial" panose="020B0604020202020204" pitchFamily="34" charset="0"/>
              <a:buChar char="•"/>
              <a:defRPr/>
            </a:pPr>
            <a:r>
              <a:rPr lang="en-US" altLang="en-US" dirty="0"/>
              <a:t>Compression</a:t>
            </a:r>
          </a:p>
          <a:p>
            <a:pPr marL="177845" indent="-177845" defTabSz="790676">
              <a:buFont typeface="Arial" panose="020B0604020202020204" pitchFamily="34" charset="0"/>
              <a:buChar char="•"/>
              <a:defRPr/>
            </a:pPr>
            <a:r>
              <a:rPr lang="en-US" altLang="en-US" dirty="0"/>
              <a:t>Torus or incomplete – bone bends but does not crack. Common in children.</a:t>
            </a:r>
          </a:p>
          <a:p>
            <a:endParaRPr lang="en-US" altLang="en-US" dirty="0">
              <a:latin typeface="Arial" panose="020B0604020202020204" pitchFamily="34" charset="0"/>
            </a:endParaRPr>
          </a:p>
        </p:txBody>
      </p:sp>
      <p:sp>
        <p:nvSpPr>
          <p:cNvPr id="248836" name="Slide Number Placeholder 3">
            <a:extLst>
              <a:ext uri="{FF2B5EF4-FFF2-40B4-BE49-F238E27FC236}">
                <a16:creationId xmlns:a16="http://schemas.microsoft.com/office/drawing/2014/main" id="{81B843EE-A9BF-4F07-901F-837D26D0A0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5EBB02-5DB6-4E32-A5C7-FA479D055DE2}" type="slidenum">
              <a:rPr lang="en-US" altLang="en-US" sz="1300">
                <a:ea typeface="ＭＳ Ｐゴシック" panose="020B0600070205080204" pitchFamily="34" charset="-128"/>
              </a:rPr>
              <a:pPr>
                <a:spcBef>
                  <a:spcPct val="0"/>
                </a:spcBef>
              </a:pPr>
              <a:t>126</a:t>
            </a:fld>
            <a:endParaRPr lang="en-US" altLang="en-US" sz="1300">
              <a:ea typeface="ＭＳ Ｐゴシック" panose="020B0600070205080204" pitchFamily="34" charset="-128"/>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type of fracture discussed on the previous slide differs from the type of fracture </a:t>
            </a:r>
            <a:r>
              <a:rPr lang="en-US" altLang="en-US" b="1" dirty="0">
                <a:latin typeface="Arial" panose="020B0604020202020204" pitchFamily="34" charset="0"/>
              </a:rPr>
              <a:t>treatment</a:t>
            </a:r>
            <a:r>
              <a:rPr lang="en-US" altLang="en-US" b="0" dirty="0">
                <a:latin typeface="Arial" panose="020B0604020202020204" pitchFamily="34" charset="0"/>
              </a:rPr>
              <a:t>.</a:t>
            </a:r>
          </a:p>
          <a:p>
            <a:r>
              <a:rPr lang="en-US" altLang="en-US" b="0" dirty="0">
                <a:latin typeface="Arial" panose="020B0604020202020204" pitchFamily="34" charset="0"/>
              </a:rPr>
              <a:t>Fracture treatment can be closed, open or percutaneous.  Closed treatment does not surgically expose the fracture site for treatment.  Fractures are treatment by manipulation and/or casting.  Open treatment involves surgically opening the fracture site and visually examining the bone to repair the fracture.  Percutaneous fixation involves placing pins through the skin into the bone to stabilize the fracture site.  This type of treatment is neither open or closed.</a:t>
            </a:r>
            <a:endParaRPr lang="en-US" altLang="en-US" dirty="0">
              <a:latin typeface="Arial" panose="020B0604020202020204" pitchFamily="34" charset="0"/>
            </a:endParaRPr>
          </a:p>
          <a:p>
            <a:pPr defTabSz="790676">
              <a:defRPr/>
            </a:pPr>
            <a:endParaRPr lang="en-US" dirty="0"/>
          </a:p>
          <a:p>
            <a:pPr defTabSz="790676">
              <a:defRPr/>
            </a:pPr>
            <a:r>
              <a:rPr lang="en-US" dirty="0"/>
              <a:t>The other important guideline for fracture treatment is found in the guidelines at the beginning of the musculoskeletal section.  Fracture treatment </a:t>
            </a:r>
            <a:r>
              <a:rPr lang="en-US" b="1" dirty="0"/>
              <a:t>includes application and removal of the first cast or traction device only.  </a:t>
            </a:r>
            <a:r>
              <a:rPr lang="en-US" b="0" dirty="0"/>
              <a:t>Subsequent casts or traction devices may be separately billable.</a:t>
            </a:r>
            <a:endParaRPr lang="en-US" b="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127</a:t>
            </a:fld>
            <a:endParaRPr lang="en-US" dirty="0"/>
          </a:p>
        </p:txBody>
      </p:sp>
    </p:spTree>
    <p:extLst>
      <p:ext uri="{BB962C8B-B14F-4D97-AF65-F5344CB8AC3E}">
        <p14:creationId xmlns:p14="http://schemas.microsoft.com/office/powerpoint/2010/main" val="99612132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Suggestion – circle or highlight the treatment type under every Fracture and/or Dislocation section.  Underline the specific bones.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128</a:t>
            </a:fld>
            <a:endParaRPr lang="en-US" dirty="0"/>
          </a:p>
        </p:txBody>
      </p:sp>
    </p:spTree>
    <p:extLst>
      <p:ext uri="{BB962C8B-B14F-4D97-AF65-F5344CB8AC3E}">
        <p14:creationId xmlns:p14="http://schemas.microsoft.com/office/powerpoint/2010/main" val="117296656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42E7884B-C708-46DF-A7D0-E66FFB2CA284}"/>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D2BE16B6-88F9-4EAE-AD17-BBD9E8162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musculoskeletal CPT</a:t>
            </a:r>
            <a:r>
              <a:rPr lang="en-US" altLang="en-US" b="1" baseline="30000" dirty="0"/>
              <a:t>®</a:t>
            </a:r>
            <a:r>
              <a:rPr lang="en-US" altLang="en-US" dirty="0">
                <a:latin typeface="Arial" panose="020B0604020202020204" pitchFamily="34" charset="0"/>
              </a:rPr>
              <a:t> section is organized by anatomical site from the head down to the toes.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70F1B33-11FD-411D-8FF1-E6D9B307FF1C}"/>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0FD43A41-10B1-4871-B186-3887F90F36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HIPAA is the Health Insurance Portability and Accountability Act of 1996. It was enacted on August 21, 1996. HIPAA is a five part Act, but the part most concerning to the position of a medical coder is Title II, also known as Administration Simplification. Administration Simplification addresses national standards for electronic transactions and code sets; establishes unique identifiers for providers, health plans, and employers to be used nationally; and provides federal protection for the privacy of personal health information.</a:t>
            </a:r>
          </a:p>
          <a:p>
            <a:endParaRPr lang="en-US" dirty="0"/>
          </a:p>
          <a:p>
            <a:r>
              <a:rPr lang="en-US" dirty="0"/>
              <a:t>The Privacy Rule is to define and limit the circumstances in which an individual’s protected heath information may be used or disclosed by covered entities. A covered entity may not use or disclose protected health information, except either: as the Privacy Rule permits or requires; or as the individual who is the subject of the information or the individual’s personal representative authorizes in writing.</a:t>
            </a:r>
          </a:p>
          <a:p>
            <a:endParaRPr lang="en-US" dirty="0"/>
          </a:p>
          <a:p>
            <a:pPr defTabSz="790676">
              <a:defRPr/>
            </a:pPr>
            <a:r>
              <a:rPr lang="en-US" dirty="0"/>
              <a:t>Tip: HIPPA’s privacy regulation breaches continue to rise, always keep in mind the minimum necessary rule, if you don</a:t>
            </a:r>
            <a:r>
              <a:rPr lang="uk-UA" dirty="0"/>
              <a:t>’</a:t>
            </a:r>
            <a:r>
              <a:rPr lang="en-US" dirty="0"/>
              <a:t>t need the information to complete your job then don’t look at the records.</a:t>
            </a:r>
            <a:endParaRPr lang="en-US" u="none" dirty="0"/>
          </a:p>
          <a:p>
            <a:endParaRPr lang="en-US" altLang="en-US" dirty="0">
              <a:latin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7EACEE4D-0DA8-44E8-AC0C-2CF2E1B0AC73}"/>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E734911F-5B47-49FD-9D82-8D008F2D3F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Within each anatomic site, the codes are divided based on the type of procedure being performed, such as incision, excision, fractures, etc.  Care should be taken to read all notes, guidelines and parenthetical statements carefully as they will help to guide code selection.</a:t>
            </a:r>
          </a:p>
          <a:p>
            <a:endParaRPr lang="en-US" altLang="en-US" dirty="0">
              <a:latin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Wound exploration codes relate to wounds</a:t>
            </a:r>
            <a:r>
              <a:rPr lang="en-US" baseline="0" dirty="0"/>
              <a:t> resulting from penetrating trauma. These codes describe surgical exploration and enlargement of the wound, extension of dissection, debridement, removal of foreign body, ligation or coagulation of minor subcutaneous and/or muscular blood vessel, of the subcutaneous tissue, muscle fascia, and/or muscle, </a:t>
            </a:r>
            <a:r>
              <a:rPr lang="en-US" u="sng" baseline="0" dirty="0"/>
              <a:t>not requiring </a:t>
            </a:r>
            <a:r>
              <a:rPr lang="en-US" baseline="0" dirty="0"/>
              <a:t>thoracotomy or laparotomy.</a:t>
            </a:r>
          </a:p>
          <a:p>
            <a:pPr defTabSz="790676">
              <a:defRPr/>
            </a:pPr>
            <a:endParaRPr lang="en-US" baseline="0" dirty="0"/>
          </a:p>
          <a:p>
            <a:pPr defTabSz="790676">
              <a:defRPr/>
            </a:pPr>
            <a:r>
              <a:rPr lang="en-US" baseline="0" dirty="0"/>
              <a:t>Tip: If repair is done to major structures or major blood vessels requiring thoracotomy or laparotomy, then those specific codes would supersede the use of codes wound exploration codes. Also to report the repair of the wounds, simple, intermediate, or complex repair use codes in the integumentary system section.</a:t>
            </a:r>
            <a:endParaRPr lang="en-US" dirty="0"/>
          </a:p>
          <a:p>
            <a:pPr defTabSz="790676">
              <a:defRPr/>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131</a:t>
            </a:fld>
            <a:endParaRPr lang="en-US" dirty="0"/>
          </a:p>
        </p:txBody>
      </p:sp>
    </p:spTree>
    <p:extLst>
      <p:ext uri="{BB962C8B-B14F-4D97-AF65-F5344CB8AC3E}">
        <p14:creationId xmlns:p14="http://schemas.microsoft.com/office/powerpoint/2010/main" val="30501630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50FC163A-B700-42C9-83D1-02434C68B0A3}"/>
              </a:ext>
            </a:extLst>
          </p:cNvPr>
          <p:cNvSpPr>
            <a:spLocks noGrp="1" noRot="1" noChangeAspect="1" noChangeArrowheads="1" noTextEdit="1"/>
          </p:cNvSpPr>
          <p:nvPr>
            <p:ph type="sldImg"/>
          </p:nvPr>
        </p:nvSpPr>
        <p:spPr>
          <a:ln/>
        </p:spPr>
      </p:sp>
      <p:sp>
        <p:nvSpPr>
          <p:cNvPr id="259075" name="Rectangle 3">
            <a:extLst>
              <a:ext uri="{FF2B5EF4-FFF2-40B4-BE49-F238E27FC236}">
                <a16:creationId xmlns:a16="http://schemas.microsoft.com/office/drawing/2014/main" id="{3C9BB02D-26B5-45E5-81DB-3FB8803B6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Take care when reviewing the excision and biopsy codes.  Codes are selected based on the depth of tissue biopsied (muscle or bone) and how the biopsy is completed (open, needle, trocar, etc.)</a:t>
            </a:r>
          </a:p>
          <a:p>
            <a:endParaRPr lang="en-US" altLang="en-US" dirty="0">
              <a:latin typeface="Arial" panose="020B0604020202020204" pitchFamily="34" charset="0"/>
            </a:endParaRPr>
          </a:p>
          <a:p>
            <a:r>
              <a:rPr lang="en-US" altLang="en-US" dirty="0">
                <a:latin typeface="Arial" panose="020B0604020202020204" pitchFamily="34" charset="0"/>
              </a:rPr>
              <a:t>Under the Introduction or Removal section, codes include injections and removals of foreign bodies.  Parenthetical statements underneath the codes provide information regarding use of radiology, contrast injections and materials to be injected.</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Trigger points are painful knots of muscle that are tight and do not relax.  Codes are available for injections into the muscles with medication (20552-20553) and without medication (20560-20561). Codes are billed based on the </a:t>
            </a:r>
            <a:r>
              <a:rPr lang="en-US" b="1" dirty="0"/>
              <a:t>number of muscles treated</a:t>
            </a:r>
            <a:r>
              <a:rPr lang="en-US" b="0" dirty="0"/>
              <a:t> not based on the number of injections given.  For example, if three injections are done into one muscle, we only bill for treatment of 1 trigger point.</a:t>
            </a:r>
            <a:r>
              <a:rPr lang="en-US" dirty="0"/>
              <a:t>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133</a:t>
            </a:fld>
            <a:endParaRPr lang="en-US" dirty="0"/>
          </a:p>
        </p:txBody>
      </p:sp>
    </p:spTree>
    <p:extLst>
      <p:ext uri="{BB962C8B-B14F-4D97-AF65-F5344CB8AC3E}">
        <p14:creationId xmlns:p14="http://schemas.microsoft.com/office/powerpoint/2010/main" val="126807439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2F65989E-8874-4A1E-8C2E-BF7BBEB5B286}"/>
              </a:ext>
            </a:extLst>
          </p:cNvPr>
          <p:cNvSpPr>
            <a:spLocks noGrp="1" noRot="1" noChangeAspect="1" noChangeArrowheads="1" noTextEdit="1"/>
          </p:cNvSpPr>
          <p:nvPr>
            <p:ph type="sldImg"/>
          </p:nvPr>
        </p:nvSpPr>
        <p:spPr>
          <a:ln/>
        </p:spPr>
      </p:sp>
      <p:sp>
        <p:nvSpPr>
          <p:cNvPr id="263171" name="Rectangle 3">
            <a:extLst>
              <a:ext uri="{FF2B5EF4-FFF2-40B4-BE49-F238E27FC236}">
                <a16:creationId xmlns:a16="http://schemas.microsoft.com/office/drawing/2014/main" id="{26CD8829-6510-463A-A90E-11ACC112CF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The spine is divided into three sections: cervical, thoracic and lumbar. The cervical area includes seven vertebra.  The first 2 cervical vertebra are C1 (also knows as atlas) and C2 (also known as axis).  The cervical vertebra collectively are referred to as C1-C7.</a:t>
            </a:r>
          </a:p>
          <a:p>
            <a:r>
              <a:rPr lang="en-US" altLang="en-US" dirty="0"/>
              <a:t> </a:t>
            </a:r>
          </a:p>
          <a:p>
            <a:r>
              <a:rPr lang="en-US" altLang="en-US" dirty="0"/>
              <a:t>The thoracic vertebra come next and there are 12 thoracic vertebra. They are referred to as T1-T12 proceeding down the spine. </a:t>
            </a:r>
          </a:p>
          <a:p>
            <a:r>
              <a:rPr lang="en-US" altLang="en-US" dirty="0"/>
              <a:t> </a:t>
            </a:r>
          </a:p>
          <a:p>
            <a:r>
              <a:rPr lang="en-US" altLang="en-US" dirty="0"/>
              <a:t>The lumbar vertebra come next and there are 5 of them also known as L1-L5. </a:t>
            </a:r>
          </a:p>
          <a:p>
            <a:endParaRPr lang="en-US" altLang="en-US" dirty="0"/>
          </a:p>
          <a:p>
            <a:r>
              <a:rPr lang="en-US" altLang="en-US" dirty="0"/>
              <a:t>At times operative reports can specify areas involving portions of more than one group of vertebra. For example, if a procedure was performed on “C6-T3,” vertebra involved includes C6, C7, T1, T2, and T3 or five vertebra.  The vertebra are also referred to as </a:t>
            </a:r>
            <a:r>
              <a:rPr lang="en-US" altLang="en-US" b="1" dirty="0"/>
              <a:t>segments </a:t>
            </a:r>
            <a:r>
              <a:rPr lang="en-US" altLang="en-US" b="0" dirty="0"/>
              <a:t>in many of the CPT codes.  The</a:t>
            </a:r>
            <a:r>
              <a:rPr lang="en-US" altLang="en-US" dirty="0"/>
              <a:t> space between vertebra contains an intervertebral disc (also known as the interspace), the nucleus pulposus, annulus fibrosus and two cartilaginous endplates.</a:t>
            </a:r>
          </a:p>
          <a:p>
            <a:endParaRPr lang="en-US" altLang="en-US" dirty="0">
              <a:latin typeface="Arial" panose="020B0604020202020204" pitchFamily="34" charset="0"/>
            </a:endParaRPr>
          </a:p>
          <a:p>
            <a:r>
              <a:rPr lang="en-US" altLang="en-US" dirty="0">
                <a:latin typeface="Arial" panose="020B0604020202020204" pitchFamily="34" charset="0"/>
              </a:rPr>
              <a:t>Looking at spinal instrumentation, there are two basic types on instrumentation seen: segmental and non-segmental.   Segmental instrumentation attached to the vertebra by individual segments while non-segmental indicates a single rod that is attached at the top and bottom only without attachment to individual vertebra in-between.</a:t>
            </a:r>
          </a:p>
          <a:p>
            <a:r>
              <a:rPr lang="en-US" altLang="en-US" dirty="0"/>
              <a:t> </a:t>
            </a:r>
            <a:endParaRPr lang="en-US" altLang="en-US" dirty="0">
              <a:latin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bone excision is the removal of a portion or growth of bone. This is called an osteotomy. The key concepts for bone excisions include anatomic site and complexity. Complexity in this context can include whether the method is complete or partial. Osteotomy services are include the concept of columns.  There are 3 columns to a vertebra or spinal segment.  The columns are the anterior, middle and posterior column.</a:t>
            </a:r>
          </a:p>
          <a:p>
            <a:endParaRPr lang="en-US" dirty="0"/>
          </a:p>
          <a:p>
            <a:r>
              <a:rPr lang="en-US" dirty="0"/>
              <a:t>When coding for spinal osteotomy procedures a portion of the vertebral segment is cut and removed in preparation for re-aligning the spine as part of a spinal deformity correction and are coded from code range 22206-22226. Coding from these codes require documentation of the site, approach, number of vertebral segments.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135</a:t>
            </a:fld>
            <a:endParaRPr lang="en-US" dirty="0"/>
          </a:p>
        </p:txBody>
      </p:sp>
    </p:spTree>
    <p:extLst>
      <p:ext uri="{BB962C8B-B14F-4D97-AF65-F5344CB8AC3E}">
        <p14:creationId xmlns:p14="http://schemas.microsoft.com/office/powerpoint/2010/main" val="177828467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for obtaining bone, fascia, bone marrow and other tissue grafts are separately reportable as is the use of instrumentation. Instrumentation associated with vertebral column services is separately reportable according to guidelines.  Arthrodesis, or spinal fusion, is also separately reportable in additional to the primary procedure.  Arthrodesis services are billed with modifier 51 to indicate multiple or additional surgical services.  Finally, these services are commonly performed by two surgeons both acting as primary on different parts of the surgical procedure.  Each surgeon will report his specific procedure and append modifier 62 (to indicate two surgeons) to his work.</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136</a:t>
            </a:fld>
            <a:endParaRPr lang="en-US" dirty="0"/>
          </a:p>
        </p:txBody>
      </p:sp>
    </p:spTree>
    <p:extLst>
      <p:ext uri="{BB962C8B-B14F-4D97-AF65-F5344CB8AC3E}">
        <p14:creationId xmlns:p14="http://schemas.microsoft.com/office/powerpoint/2010/main" val="241124369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Vertebroplasty is the repair of a vertebra or the rounded portion of the segment which has been fractured.  A bone cement is injected into the vertebra under imaging guidance to reinforce the structure.  Similarly, vertebral augmentation injects bone cement into vertebra that have suffered from a compression fracture.  However, prior to the injection of cement, the vertebra are lifted and separated to create a cavity between the bones and place them back into normal anatomical position.</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137</a:t>
            </a:fld>
            <a:endParaRPr lang="en-US" dirty="0"/>
          </a:p>
        </p:txBody>
      </p:sp>
    </p:spTree>
    <p:extLst>
      <p:ext uri="{BB962C8B-B14F-4D97-AF65-F5344CB8AC3E}">
        <p14:creationId xmlns:p14="http://schemas.microsoft.com/office/powerpoint/2010/main" val="220323584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important keys to note when billing for vertebroplasty include the number of levels or segments being repaired and the specific portion of the spine (cervical, thoracic or lumbar).  Per the guidelines, imaging guidance is not separately billable.  And per the codes, the codes are all defined as unilateral </a:t>
            </a:r>
            <a:r>
              <a:rPr lang="en-US" b="1" dirty="0"/>
              <a:t>or</a:t>
            </a:r>
            <a:r>
              <a:rPr lang="en-US" dirty="0"/>
              <a:t> bilateral making modifier 50 not billable with these codes,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138</a:t>
            </a:fld>
            <a:endParaRPr lang="en-US" dirty="0"/>
          </a:p>
        </p:txBody>
      </p:sp>
    </p:spTree>
    <p:extLst>
      <p:ext uri="{BB962C8B-B14F-4D97-AF65-F5344CB8AC3E}">
        <p14:creationId xmlns:p14="http://schemas.microsoft.com/office/powerpoint/2010/main" val="103633649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According to fracture guidelines, the first cast or traction device placed is included in the surgical service.  Replacement casts during follow-up or after care are separately billable as is the casting material which can be found in the HCPCS code book.  Casting or strapping may also be billed without the fracture treatment service if done to stabilize or protect the fracture and/or to provide temporary relief to the patient.</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139</a:t>
            </a:fld>
            <a:endParaRPr lang="en-US" dirty="0"/>
          </a:p>
        </p:txBody>
      </p:sp>
    </p:spTree>
    <p:extLst>
      <p:ext uri="{BB962C8B-B14F-4D97-AF65-F5344CB8AC3E}">
        <p14:creationId xmlns:p14="http://schemas.microsoft.com/office/powerpoint/2010/main" val="139400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FF8B921-5079-49C3-BDB6-0460E701A43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D7A76CA4-6E3D-4686-8FE8-62505C71F0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code sets mandated by HIPAA include HCPCS, CPT, CDT, ICD-10-CM, and NDC. It is important to remember that although HIPAA mandates the use of the specified code sets, it does not mandate the use of its conventions or guidelines, except for the ICD-10-CM.</a:t>
            </a:r>
          </a:p>
        </p:txBody>
      </p:sp>
      <p:sp>
        <p:nvSpPr>
          <p:cNvPr id="101380" name="Date Placeholder 3">
            <a:extLst>
              <a:ext uri="{FF2B5EF4-FFF2-40B4-BE49-F238E27FC236}">
                <a16:creationId xmlns:a16="http://schemas.microsoft.com/office/drawing/2014/main" id="{D35663A8-CA4F-4E49-A7E6-5AEE7F3F4AC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0662" indent="-296408">
              <a:spcBef>
                <a:spcPct val="30000"/>
              </a:spcBef>
              <a:defRPr sz="1200">
                <a:solidFill>
                  <a:schemeClr val="tx1"/>
                </a:solidFill>
                <a:latin typeface="Arial" panose="020B0604020202020204" pitchFamily="34" charset="0"/>
              </a:defRPr>
            </a:lvl2pPr>
            <a:lvl3pPr marL="1185634" indent="-237127">
              <a:spcBef>
                <a:spcPct val="30000"/>
              </a:spcBef>
              <a:defRPr sz="1200">
                <a:solidFill>
                  <a:schemeClr val="tx1"/>
                </a:solidFill>
                <a:latin typeface="Arial" panose="020B0604020202020204" pitchFamily="34" charset="0"/>
              </a:defRPr>
            </a:lvl3pPr>
            <a:lvl4pPr marL="1659887" indent="-237127">
              <a:spcBef>
                <a:spcPct val="30000"/>
              </a:spcBef>
              <a:defRPr sz="1200">
                <a:solidFill>
                  <a:schemeClr val="tx1"/>
                </a:solidFill>
                <a:latin typeface="Arial" panose="020B0604020202020204" pitchFamily="34" charset="0"/>
              </a:defRPr>
            </a:lvl4pPr>
            <a:lvl5pPr marL="2134141" indent="-237127">
              <a:spcBef>
                <a:spcPct val="30000"/>
              </a:spcBef>
              <a:defRPr sz="1200">
                <a:solidFill>
                  <a:schemeClr val="tx1"/>
                </a:solidFill>
                <a:latin typeface="Arial" panose="020B0604020202020204" pitchFamily="34" charset="0"/>
              </a:defRPr>
            </a:lvl5pPr>
            <a:lvl6pPr marL="2608395" indent="-237127" eaLnBrk="0" fontAlgn="base" hangingPunct="0">
              <a:spcBef>
                <a:spcPct val="30000"/>
              </a:spcBef>
              <a:spcAft>
                <a:spcPct val="0"/>
              </a:spcAft>
              <a:defRPr sz="1200">
                <a:solidFill>
                  <a:schemeClr val="tx1"/>
                </a:solidFill>
                <a:latin typeface="Arial" panose="020B0604020202020204" pitchFamily="34" charset="0"/>
              </a:defRPr>
            </a:lvl6pPr>
            <a:lvl7pPr marL="3082648" indent="-237127" eaLnBrk="0" fontAlgn="base" hangingPunct="0">
              <a:spcBef>
                <a:spcPct val="30000"/>
              </a:spcBef>
              <a:spcAft>
                <a:spcPct val="0"/>
              </a:spcAft>
              <a:defRPr sz="1200">
                <a:solidFill>
                  <a:schemeClr val="tx1"/>
                </a:solidFill>
                <a:latin typeface="Arial" panose="020B0604020202020204" pitchFamily="34" charset="0"/>
              </a:defRPr>
            </a:lvl7pPr>
            <a:lvl8pPr marL="3556902" indent="-237127" eaLnBrk="0" fontAlgn="base" hangingPunct="0">
              <a:spcBef>
                <a:spcPct val="30000"/>
              </a:spcBef>
              <a:spcAft>
                <a:spcPct val="0"/>
              </a:spcAft>
              <a:defRPr sz="1200">
                <a:solidFill>
                  <a:schemeClr val="tx1"/>
                </a:solidFill>
                <a:latin typeface="Arial" panose="020B0604020202020204" pitchFamily="34" charset="0"/>
              </a:defRPr>
            </a:lvl8pPr>
            <a:lvl9pPr marL="4031155" indent="-23712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27428843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48066580-EF55-4878-9001-018AE53A0B6F}"/>
              </a:ext>
            </a:extLst>
          </p:cNvPr>
          <p:cNvSpPr>
            <a:spLocks noGrp="1" noRot="1" noChangeAspect="1" noChangeArrowheads="1" noTextEdit="1"/>
          </p:cNvSpPr>
          <p:nvPr>
            <p:ph type="sldImg"/>
          </p:nvPr>
        </p:nvSpPr>
        <p:spPr>
          <a:ln/>
        </p:spPr>
      </p:sp>
      <p:sp>
        <p:nvSpPr>
          <p:cNvPr id="265219" name="Rectangle 3">
            <a:extLst>
              <a:ext uri="{FF2B5EF4-FFF2-40B4-BE49-F238E27FC236}">
                <a16:creationId xmlns:a16="http://schemas.microsoft.com/office/drawing/2014/main" id="{4266C123-9A76-4362-AA4C-4198BCC671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final section of the musculoskeletal code section relates to Endoscopy/Arthroscopy. Endoscopy is </a:t>
            </a:r>
            <a:r>
              <a:rPr lang="en-US" dirty="0"/>
              <a:t>a minimally invasive surgical procedure in which a small camera is placed to a body area or cavity for examination and sometimes treatment of damaged body areas.  Arthroscopy is an endoscopy procedure specifically into a joint (</a:t>
            </a:r>
            <a:r>
              <a:rPr lang="en-US" dirty="0" err="1"/>
              <a:t>arthr</a:t>
            </a:r>
            <a:r>
              <a:rPr lang="en-US" dirty="0"/>
              <a:t>/o) using an arthroscope.</a:t>
            </a:r>
          </a:p>
          <a:p>
            <a:endParaRPr lang="en-US" altLang="en-US" dirty="0">
              <a:latin typeface="Arial" panose="020B0604020202020204" pitchFamily="34" charset="0"/>
            </a:endParaRPr>
          </a:p>
          <a:p>
            <a:r>
              <a:rPr lang="en-US" altLang="en-US" dirty="0">
                <a:latin typeface="Arial" panose="020B0604020202020204" pitchFamily="34" charset="0"/>
              </a:rPr>
              <a:t>As with any endoscopy services, all surgical (also known as therapeutic) services include diagnostic services.  Diagnostic services are those in which the physician only looks at the joint.  If the physician finds something that he opts to treat, the service is no longer diagnostic and becomes surgical or therapeutic.  The diagnostic service is no longer billable.</a:t>
            </a:r>
          </a:p>
          <a:p>
            <a:endParaRPr lang="en-US" altLang="en-US" dirty="0">
              <a:latin typeface="Arial" panose="020B060402020202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Many of these joint repair service can be billed as either open incisional services or as arthroscopic services.  Key words in the operative report, such as scope or port placed, will alert the coder to an arthroscopic service.  Further, watch the parenthetical statements below the codes that indicate when services are included in others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141</a:t>
            </a:fld>
            <a:endParaRPr lang="en-US" dirty="0"/>
          </a:p>
        </p:txBody>
      </p:sp>
    </p:spTree>
    <p:extLst>
      <p:ext uri="{BB962C8B-B14F-4D97-AF65-F5344CB8AC3E}">
        <p14:creationId xmlns:p14="http://schemas.microsoft.com/office/powerpoint/2010/main" val="49729283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565D828E-83DE-4ECA-8212-A8E5A90973DF}"/>
              </a:ext>
            </a:extLst>
          </p:cNvPr>
          <p:cNvSpPr>
            <a:spLocks noGrp="1" noRot="1" noChangeAspect="1" noChangeArrowheads="1" noTextEdit="1"/>
          </p:cNvSpPr>
          <p:nvPr>
            <p:ph type="sldImg"/>
          </p:nvPr>
        </p:nvSpPr>
        <p:spPr>
          <a:ln/>
        </p:spPr>
      </p:sp>
      <p:sp>
        <p:nvSpPr>
          <p:cNvPr id="267267" name="Notes Placeholder 2">
            <a:extLst>
              <a:ext uri="{FF2B5EF4-FFF2-40B4-BE49-F238E27FC236}">
                <a16:creationId xmlns:a16="http://schemas.microsoft.com/office/drawing/2014/main" id="{FFD2B752-7454-4D70-97AC-8EA74D9F57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7268" name="Slide Number Placeholder 3">
            <a:extLst>
              <a:ext uri="{FF2B5EF4-FFF2-40B4-BE49-F238E27FC236}">
                <a16:creationId xmlns:a16="http://schemas.microsoft.com/office/drawing/2014/main" id="{8622E067-7C2F-45C9-A66D-2744B36516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3B250-F566-471C-BDEF-F9EF6942DA09}" type="slidenum">
              <a:rPr lang="en-US" altLang="en-US" sz="1300">
                <a:ea typeface="ＭＳ Ｐゴシック" panose="020B0600070205080204" pitchFamily="34" charset="-128"/>
              </a:rPr>
              <a:pPr>
                <a:spcBef>
                  <a:spcPct val="0"/>
                </a:spcBef>
              </a:pPr>
              <a:t>142</a:t>
            </a:fld>
            <a:endParaRPr lang="en-US" altLang="en-US" sz="1300">
              <a:ea typeface="ＭＳ Ｐゴシック" panose="020B0600070205080204" pitchFamily="34" charset="-128"/>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143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33E960D9-5D89-4F98-BEE2-73099B47A24B}"/>
              </a:ext>
            </a:extLst>
          </p:cNvPr>
          <p:cNvSpPr>
            <a:spLocks noGrp="1" noRot="1" noChangeAspect="1" noChangeArrowheads="1" noTextEdit="1"/>
          </p:cNvSpPr>
          <p:nvPr>
            <p:ph type="sldImg"/>
          </p:nvPr>
        </p:nvSpPr>
        <p:spPr>
          <a:ln/>
        </p:spPr>
      </p:sp>
      <p:sp>
        <p:nvSpPr>
          <p:cNvPr id="271363" name="Notes Placeholder 2">
            <a:extLst>
              <a:ext uri="{FF2B5EF4-FFF2-40B4-BE49-F238E27FC236}">
                <a16:creationId xmlns:a16="http://schemas.microsoft.com/office/drawing/2014/main" id="{D922C066-5539-4E7B-8927-44B2078154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71364" name="Slide Number Placeholder 3">
            <a:extLst>
              <a:ext uri="{FF2B5EF4-FFF2-40B4-BE49-F238E27FC236}">
                <a16:creationId xmlns:a16="http://schemas.microsoft.com/office/drawing/2014/main" id="{9B7F994C-2E07-4308-95E8-3CA3AAE46B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0163F6-5F4F-4A40-BBEF-A56459AAD9FB}" type="slidenum">
              <a:rPr lang="en-US" altLang="en-US" sz="1300">
                <a:ea typeface="ＭＳ Ｐゴシック" panose="020B0600070205080204" pitchFamily="34" charset="-128"/>
              </a:rPr>
              <a:pPr>
                <a:spcBef>
                  <a:spcPct val="0"/>
                </a:spcBef>
              </a:pPr>
              <a:t>144</a:t>
            </a:fld>
            <a:endParaRPr lang="en-US" altLang="en-US" sz="1300">
              <a:ea typeface="ＭＳ Ｐゴシック" panose="020B0600070205080204" pitchFamily="34" charset="-128"/>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05C16C54-DE11-4FD1-A54C-3CF750D6C85A}"/>
              </a:ext>
            </a:extLst>
          </p:cNvPr>
          <p:cNvSpPr>
            <a:spLocks noGrp="1" noRot="1" noChangeAspect="1" noChangeArrowheads="1" noTextEdit="1"/>
          </p:cNvSpPr>
          <p:nvPr>
            <p:ph type="sldImg"/>
          </p:nvPr>
        </p:nvSpPr>
        <p:spPr>
          <a:ln/>
        </p:spPr>
      </p:sp>
      <p:sp>
        <p:nvSpPr>
          <p:cNvPr id="273411" name="Notes Placeholder 2">
            <a:extLst>
              <a:ext uri="{FF2B5EF4-FFF2-40B4-BE49-F238E27FC236}">
                <a16:creationId xmlns:a16="http://schemas.microsoft.com/office/drawing/2014/main" id="{2BAEF129-E115-43C0-8AA6-84D182F4B9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3412" name="Slide Number Placeholder 3">
            <a:extLst>
              <a:ext uri="{FF2B5EF4-FFF2-40B4-BE49-F238E27FC236}">
                <a16:creationId xmlns:a16="http://schemas.microsoft.com/office/drawing/2014/main" id="{48FD486C-B4D0-4069-A507-6D215715D0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287DA6-B2E2-4258-8852-FC6FB9525FBA}" type="slidenum">
              <a:rPr lang="en-US" altLang="en-US" sz="1300">
                <a:ea typeface="ＭＳ Ｐゴシック" panose="020B0600070205080204" pitchFamily="34" charset="-128"/>
              </a:rPr>
              <a:pPr>
                <a:spcBef>
                  <a:spcPct val="0"/>
                </a:spcBef>
              </a:pPr>
              <a:t>145</a:t>
            </a:fld>
            <a:endParaRPr lang="en-US" altLang="en-US" sz="1300">
              <a:ea typeface="ＭＳ Ｐゴシック" panose="020B0600070205080204" pitchFamily="34" charset="-128"/>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A219795A-1538-4F31-AA3D-072545BF25E1}"/>
              </a:ext>
            </a:extLst>
          </p:cNvPr>
          <p:cNvSpPr>
            <a:spLocks noGrp="1" noRot="1" noChangeAspect="1" noChangeArrowheads="1" noTextEdit="1"/>
          </p:cNvSpPr>
          <p:nvPr>
            <p:ph type="sldImg"/>
          </p:nvPr>
        </p:nvSpPr>
        <p:spPr>
          <a:ln/>
        </p:spPr>
      </p:sp>
      <p:sp>
        <p:nvSpPr>
          <p:cNvPr id="275459" name="Notes Placeholder 2">
            <a:extLst>
              <a:ext uri="{FF2B5EF4-FFF2-40B4-BE49-F238E27FC236}">
                <a16:creationId xmlns:a16="http://schemas.microsoft.com/office/drawing/2014/main" id="{D80776EE-1F57-4FB1-A952-F48421715E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The lymphatic system is part of the immune system.  It runs through the body similar to the way the cardiovascular system does. The primary function of the lymphatic system is to transport lymph, a fluid containing infection-fighting white blood cells or lymphocytes, throughout the body. In addition to the immune functions, the lymphatic system is a network of tissues and organs that help rid the body of toxins, waste and other unwanted materials by removing additional fluid from tissues through the body and absorbing/moving fatty acids.</a:t>
            </a:r>
            <a:endParaRPr lang="en-US" altLang="en-US" b="0" dirty="0">
              <a:latin typeface="Arial" panose="020B0604020202020204" pitchFamily="34" charset="0"/>
            </a:endParaRPr>
          </a:p>
        </p:txBody>
      </p:sp>
      <p:sp>
        <p:nvSpPr>
          <p:cNvPr id="275460" name="Slide Number Placeholder 3">
            <a:extLst>
              <a:ext uri="{FF2B5EF4-FFF2-40B4-BE49-F238E27FC236}">
                <a16:creationId xmlns:a16="http://schemas.microsoft.com/office/drawing/2014/main" id="{4817CE38-CFD7-4158-91BD-2E96AC200A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A82404-4143-4D72-A617-87790A19EB53}" type="slidenum">
              <a:rPr lang="en-US" altLang="en-US" sz="1300">
                <a:ea typeface="ＭＳ Ｐゴシック" panose="020B0600070205080204" pitchFamily="34" charset="-128"/>
              </a:rPr>
              <a:pPr>
                <a:spcBef>
                  <a:spcPct val="0"/>
                </a:spcBef>
              </a:pPr>
              <a:t>146</a:t>
            </a:fld>
            <a:endParaRPr lang="en-US" altLang="en-US" sz="1300">
              <a:ea typeface="ＭＳ Ｐゴシック" panose="020B0600070205080204" pitchFamily="34" charset="-128"/>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675C56FD-7A35-4162-84CE-CDC449A70C15}"/>
              </a:ext>
            </a:extLst>
          </p:cNvPr>
          <p:cNvSpPr>
            <a:spLocks noGrp="1" noRot="1" noChangeAspect="1" noChangeArrowheads="1" noTextEdit="1"/>
          </p:cNvSpPr>
          <p:nvPr>
            <p:ph type="sldImg"/>
          </p:nvPr>
        </p:nvSpPr>
        <p:spPr>
          <a:ln/>
        </p:spPr>
      </p:sp>
      <p:sp>
        <p:nvSpPr>
          <p:cNvPr id="277507" name="Notes Placeholder 2">
            <a:extLst>
              <a:ext uri="{FF2B5EF4-FFF2-40B4-BE49-F238E27FC236}">
                <a16:creationId xmlns:a16="http://schemas.microsoft.com/office/drawing/2014/main" id="{FBC3B0C0-48FE-4E08-A75D-941E32ACBB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spleen is an organ in the upper portion of the abdomen located to the left of the spleen.  The spleen is a blood filtering order as well as a receptacle for red blood cells.  It also plays a role in the immune system by producing lymphocytes that are involved in the infection fighting process.</a:t>
            </a:r>
          </a:p>
        </p:txBody>
      </p:sp>
      <p:sp>
        <p:nvSpPr>
          <p:cNvPr id="277508" name="Slide Number Placeholder 3">
            <a:extLst>
              <a:ext uri="{FF2B5EF4-FFF2-40B4-BE49-F238E27FC236}">
                <a16:creationId xmlns:a16="http://schemas.microsoft.com/office/drawing/2014/main" id="{EF4CA04B-A4D6-46D0-9A57-8288E8D581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6C4E8C-592F-4ED9-9C4A-E7AF3481AAA4}" type="slidenum">
              <a:rPr lang="en-US" altLang="en-US" sz="1300">
                <a:ea typeface="ＭＳ Ｐゴシック" panose="020B0600070205080204" pitchFamily="34" charset="-128"/>
              </a:rPr>
              <a:pPr>
                <a:spcBef>
                  <a:spcPct val="0"/>
                </a:spcBef>
              </a:pPr>
              <a:t>147</a:t>
            </a:fld>
            <a:endParaRPr lang="en-US" altLang="en-US" sz="1300">
              <a:ea typeface="ＭＳ Ｐゴシック" panose="020B0600070205080204" pitchFamily="34" charset="-128"/>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a:extLst>
              <a:ext uri="{FF2B5EF4-FFF2-40B4-BE49-F238E27FC236}">
                <a16:creationId xmlns:a16="http://schemas.microsoft.com/office/drawing/2014/main" id="{77EE3625-D6B4-49FB-BAC7-B05F0210AD55}"/>
              </a:ext>
            </a:extLst>
          </p:cNvPr>
          <p:cNvSpPr>
            <a:spLocks noGrp="1" noRot="1" noChangeAspect="1" noChangeArrowheads="1" noTextEdit="1"/>
          </p:cNvSpPr>
          <p:nvPr>
            <p:ph type="sldImg"/>
          </p:nvPr>
        </p:nvSpPr>
        <p:spPr>
          <a:ln/>
        </p:spPr>
      </p:sp>
      <p:sp>
        <p:nvSpPr>
          <p:cNvPr id="279555" name="Notes Placeholder 2">
            <a:extLst>
              <a:ext uri="{FF2B5EF4-FFF2-40B4-BE49-F238E27FC236}">
                <a16:creationId xmlns:a16="http://schemas.microsoft.com/office/drawing/2014/main" id="{731168A8-0A68-4DEF-BE3B-2B94F5FE3C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Common diagnosis codes for the respiratory system are listed here.</a:t>
            </a:r>
          </a:p>
        </p:txBody>
      </p:sp>
      <p:sp>
        <p:nvSpPr>
          <p:cNvPr id="279556" name="Slide Number Placeholder 3">
            <a:extLst>
              <a:ext uri="{FF2B5EF4-FFF2-40B4-BE49-F238E27FC236}">
                <a16:creationId xmlns:a16="http://schemas.microsoft.com/office/drawing/2014/main" id="{71FBEB6E-F3C5-4FB4-9DAD-8667AA5A60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9B159-8BA1-4EA4-8C48-EF1050972E8B}" type="slidenum">
              <a:rPr lang="en-US" altLang="en-US" sz="1300">
                <a:ea typeface="ＭＳ Ｐゴシック" panose="020B0600070205080204" pitchFamily="34" charset="-128"/>
              </a:rPr>
              <a:pPr>
                <a:spcBef>
                  <a:spcPct val="0"/>
                </a:spcBef>
              </a:pPr>
              <a:t>148</a:t>
            </a:fld>
            <a:endParaRPr lang="en-US" altLang="en-US" sz="1300">
              <a:ea typeface="ＭＳ Ｐゴシック" panose="020B0600070205080204" pitchFamily="34" charset="-128"/>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altLang="en-US" dirty="0"/>
              <a:t>Chapter 22:  Codes for Special Purposes </a:t>
            </a:r>
          </a:p>
          <a:p>
            <a:r>
              <a:rPr lang="en-US" altLang="en-US" dirty="0">
                <a:latin typeface="Arial" panose="020B0604020202020204" pitchFamily="34" charset="0"/>
              </a:rPr>
              <a:t>Chapter 22 includes special purposes U00-U85  - vaping disorders and COVID-19 </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DE74D07-7BC7-4A1C-8935-8111E3E967E8}" type="slidenum">
              <a:rPr lang="en-US" smtClean="0"/>
              <a:pPr/>
              <a:t>149</a:t>
            </a:fld>
            <a:endParaRPr lang="en-US"/>
          </a:p>
        </p:txBody>
      </p:sp>
    </p:spTree>
    <p:extLst>
      <p:ext uri="{BB962C8B-B14F-4D97-AF65-F5344CB8AC3E}">
        <p14:creationId xmlns:p14="http://schemas.microsoft.com/office/powerpoint/2010/main" val="5003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010CDA3-2071-47E5-8CE3-605275989F4F}"/>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44396058-91F8-4FD8-96F3-6AC7D5E30E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The Health Information Technology for Economic and Clinical Health (HITECH) Act was enacted as part of the American Recovery and Reinvestment Act of 2009. It was signed into law on February 17, 2009 to promote the adoption and meaningful use of health information technology.  HITECH strengthened HIPAA rules and established more responsibility for business associates complying with HIPAA with Subtitle D of the Act.  Subtitle D addresses the privacy and security concerns associated with the electronic transmission of health information, in part, through several provisions that strengthen the civil and criminal enforcement of the HIPAA rules.  HITECH also allows patients to request an audit trail of health information made through and electronic record. </a:t>
            </a:r>
          </a:p>
          <a:p>
            <a:pPr>
              <a:spcBef>
                <a:spcPct val="0"/>
              </a:spcBef>
            </a:pPr>
            <a:endParaRPr lang="en-US"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56CC9952-BDCE-4C81-ABC1-DD556DCDF701}"/>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A4C5D02-10E6-469C-8604-65E537F1E4FC}" type="slidenum">
              <a:rPr lang="en-US" altLang="en-US">
                <a:latin typeface="Calibri" panose="020F0502020204030204" pitchFamily="34" charset="0"/>
                <a:ea typeface="ＭＳ Ｐゴシック" panose="020B0600070205080204" pitchFamily="34" charset="-128"/>
              </a:rPr>
              <a:pPr algn="r" eaLnBrk="1" hangingPunct="1">
                <a:spcBef>
                  <a:spcPct val="0"/>
                </a:spcBef>
              </a:pPr>
              <a:t>15</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CBDA5F49-680F-4F1B-A702-DB1C7C706AC3}"/>
              </a:ext>
            </a:extLst>
          </p:cNvPr>
          <p:cNvSpPr>
            <a:spLocks noGrp="1" noRot="1" noChangeAspect="1" noChangeArrowheads="1" noTextEdit="1"/>
          </p:cNvSpPr>
          <p:nvPr>
            <p:ph type="sldImg"/>
          </p:nvPr>
        </p:nvSpPr>
        <p:spPr>
          <a:ln/>
        </p:spPr>
      </p:sp>
      <p:sp>
        <p:nvSpPr>
          <p:cNvPr id="281603" name="Notes Placeholder 2">
            <a:extLst>
              <a:ext uri="{FF2B5EF4-FFF2-40B4-BE49-F238E27FC236}">
                <a16:creationId xmlns:a16="http://schemas.microsoft.com/office/drawing/2014/main" id="{53A1AF83-8DBB-456E-84DD-D0A6FC2985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81604" name="Slide Number Placeholder 3">
            <a:extLst>
              <a:ext uri="{FF2B5EF4-FFF2-40B4-BE49-F238E27FC236}">
                <a16:creationId xmlns:a16="http://schemas.microsoft.com/office/drawing/2014/main" id="{687A4E75-69CB-4E00-8F71-2036B3CC62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EBD807-4A95-4853-B04C-F7C56E416F48}" type="slidenum">
              <a:rPr lang="en-US" altLang="en-US" sz="1300">
                <a:ea typeface="ＭＳ Ｐゴシック" panose="020B0600070205080204" pitchFamily="34" charset="-128"/>
              </a:rPr>
              <a:pPr>
                <a:spcBef>
                  <a:spcPct val="0"/>
                </a:spcBef>
              </a:pPr>
              <a:t>150</a:t>
            </a:fld>
            <a:endParaRPr lang="en-US" altLang="en-US" sz="1300">
              <a:ea typeface="ＭＳ Ｐゴシック" panose="020B0600070205080204" pitchFamily="34" charset="-128"/>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5FE51CA3-98F3-44BB-8FFE-3E4330F05E1D}"/>
              </a:ext>
            </a:extLst>
          </p:cNvPr>
          <p:cNvSpPr>
            <a:spLocks noGrp="1" noRot="1" noChangeAspect="1" noChangeArrowheads="1" noTextEdit="1"/>
          </p:cNvSpPr>
          <p:nvPr>
            <p:ph type="sldImg"/>
          </p:nvPr>
        </p:nvSpPr>
        <p:spPr>
          <a:ln/>
        </p:spPr>
      </p:sp>
      <p:sp>
        <p:nvSpPr>
          <p:cNvPr id="283651" name="Rectangle 3">
            <a:extLst>
              <a:ext uri="{FF2B5EF4-FFF2-40B4-BE49-F238E27FC236}">
                <a16:creationId xmlns:a16="http://schemas.microsoft.com/office/drawing/2014/main" id="{D6FD8935-1CC5-47C9-98CB-29CE1F18DA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some overarching guidelines for the respiratory system.  As with all CPT codes, be careful to review all parenthetical statements throughout the chapter.  There is specific guidance regarding specific use of codes found in the parenthetical statements.  Most of the codes in the respiratory section are considered unilateral unless specifically noted as unilateral </a:t>
            </a:r>
            <a:r>
              <a:rPr lang="en-US" altLang="en-US" b="1" dirty="0">
                <a:latin typeface="Arial" panose="020B0604020202020204" pitchFamily="34" charset="0"/>
              </a:rPr>
              <a:t>or</a:t>
            </a:r>
            <a:r>
              <a:rPr lang="en-US" altLang="en-US" b="0" dirty="0">
                <a:latin typeface="Arial" panose="020B0604020202020204" pitchFamily="34" charset="0"/>
              </a:rPr>
              <a:t> bilateral.  Make note of those specific codes through the book.  If the code is not specified as unilateral or bilateral, it is assumed to be unilateral.  To report is as bilateral, append modifier 50 to the code.</a:t>
            </a:r>
            <a:endParaRPr lang="en-US" altLang="en-US" dirty="0">
              <a:latin typeface="Arial" panose="020B060402020202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417FF6B0-79FC-4A56-94EF-9A5B3F689319}"/>
              </a:ext>
            </a:extLst>
          </p:cNvPr>
          <p:cNvSpPr>
            <a:spLocks noGrp="1" noRot="1" noChangeAspect="1" noChangeArrowheads="1" noTextEdit="1"/>
          </p:cNvSpPr>
          <p:nvPr>
            <p:ph type="sldImg"/>
          </p:nvPr>
        </p:nvSpPr>
        <p:spPr>
          <a:ln/>
        </p:spPr>
      </p:sp>
      <p:sp>
        <p:nvSpPr>
          <p:cNvPr id="285699" name="Rectangle 3">
            <a:extLst>
              <a:ext uri="{FF2B5EF4-FFF2-40B4-BE49-F238E27FC236}">
                <a16:creationId xmlns:a16="http://schemas.microsoft.com/office/drawing/2014/main" id="{142E8021-6D53-47D4-ADB6-1835E9B593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Rhin/o is the root word for nose.  Rhinotomy is the cutting into the nose.  Under the excision section, we have codes for biopsies, removals of lesions/cysts/polyps and </a:t>
            </a:r>
            <a:r>
              <a:rPr lang="en-US" altLang="en-US" dirty="0" err="1">
                <a:latin typeface="Arial" panose="020B0604020202020204" pitchFamily="34" charset="0"/>
              </a:rPr>
              <a:t>turbinates</a:t>
            </a:r>
            <a:r>
              <a:rPr lang="en-US" altLang="en-US" dirty="0">
                <a:latin typeface="Arial" panose="020B0604020202020204" pitchFamily="34" charset="0"/>
              </a:rPr>
              <a:t>. Carefully note the approach for these excisions – intranasal vs </a:t>
            </a:r>
            <a:r>
              <a:rPr lang="en-US" altLang="en-US" dirty="0" err="1">
                <a:latin typeface="Arial" panose="020B0604020202020204" pitchFamily="34" charset="0"/>
              </a:rPr>
              <a:t>extranasal</a:t>
            </a:r>
            <a:r>
              <a:rPr lang="en-US" altLang="en-US" dirty="0">
                <a:latin typeface="Arial" panose="020B0604020202020204" pitchFamily="34" charset="0"/>
              </a:rPr>
              <a:t>. </a:t>
            </a:r>
          </a:p>
          <a:p>
            <a:pPr defTabSz="790676">
              <a:defRPr/>
            </a:pPr>
            <a:endParaRPr lang="en-US" altLang="en-US" dirty="0">
              <a:latin typeface="Arial" panose="020B0604020202020204" pitchFamily="34" charset="0"/>
            </a:endParaRPr>
          </a:p>
          <a:p>
            <a:pPr defTabSz="790676">
              <a:defRPr/>
            </a:pPr>
            <a:r>
              <a:rPr lang="en-US" altLang="en-US" dirty="0" err="1"/>
              <a:t>Turbinates</a:t>
            </a:r>
            <a:r>
              <a:rPr lang="en-US" altLang="en-US" dirty="0"/>
              <a:t> are small soft bones found in the nose: three on either side which are the inferior, middle and superior </a:t>
            </a:r>
            <a:r>
              <a:rPr lang="en-US" altLang="en-US" dirty="0" err="1"/>
              <a:t>turbinates</a:t>
            </a:r>
            <a:r>
              <a:rPr lang="en-US" altLang="en-US" dirty="0"/>
              <a:t>. </a:t>
            </a:r>
            <a:r>
              <a:rPr lang="en-US" altLang="en-US" dirty="0" err="1"/>
              <a:t>Turbinates</a:t>
            </a:r>
            <a:r>
              <a:rPr lang="en-US" altLang="en-US" dirty="0"/>
              <a:t> control and maintain air flow. These bones can get in the way of breathing due to swelling, enlargement, or congenital problems. When they become diseased they may have to be removed. When coding removal or excision of the turbinate, the codes are reported </a:t>
            </a:r>
            <a:r>
              <a:rPr lang="en-US" altLang="en-US" u="sng" dirty="0"/>
              <a:t>per turbinate</a:t>
            </a:r>
            <a:r>
              <a:rPr lang="en-US" altLang="en-US" dirty="0"/>
              <a:t>, not per side of the nose.</a:t>
            </a:r>
          </a:p>
          <a:p>
            <a:pPr defTabSz="790676">
              <a:defRPr/>
            </a:pPr>
            <a:endParaRPr lang="en-US" altLang="en-US" dirty="0"/>
          </a:p>
          <a:p>
            <a:pPr defTabSz="790676">
              <a:defRPr/>
            </a:pPr>
            <a:r>
              <a:rPr lang="en-US" altLang="en-US" dirty="0"/>
              <a:t>Rhinectomy is the removal of the nose.  This can be partial or total and is usually reported with closure/reconstruction codes as noted in the parenthetical statement below the codes.</a:t>
            </a:r>
          </a:p>
          <a:p>
            <a:pPr eaLnBrk="1" hangingPunct="1"/>
            <a:endParaRPr lang="en-US" altLang="en-US" dirty="0">
              <a:latin typeface="Arial" panose="020B0604020202020204"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82D219B9-DBE2-4306-A024-4D0A02592E7D}"/>
              </a:ext>
            </a:extLst>
          </p:cNvPr>
          <p:cNvSpPr>
            <a:spLocks noGrp="1" noRot="1" noChangeAspect="1" noChangeArrowheads="1" noTextEdit="1"/>
          </p:cNvSpPr>
          <p:nvPr>
            <p:ph type="sldImg"/>
          </p:nvPr>
        </p:nvSpPr>
        <p:spPr>
          <a:ln/>
        </p:spPr>
      </p:sp>
      <p:sp>
        <p:nvSpPr>
          <p:cNvPr id="287747" name="Rectangle 3">
            <a:extLst>
              <a:ext uri="{FF2B5EF4-FFF2-40B4-BE49-F238E27FC236}">
                <a16:creationId xmlns:a16="http://schemas.microsoft.com/office/drawing/2014/main" id="{A3FD6212-2B27-4C75-AC0C-B0B51619B1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Under the Introduction section, we see codes for therapeutic injections into the </a:t>
            </a:r>
            <a:r>
              <a:rPr lang="en-US" altLang="en-US" dirty="0" err="1">
                <a:latin typeface="Arial" panose="020B0604020202020204" pitchFamily="34" charset="0"/>
              </a:rPr>
              <a:t>turbinates</a:t>
            </a:r>
            <a:r>
              <a:rPr lang="en-US" altLang="en-US" dirty="0">
                <a:latin typeface="Arial" panose="020B0604020202020204" pitchFamily="34" charset="0"/>
              </a:rPr>
              <a:t> as well as placement of a prosthesis (button) into the nasal septum to close a hole in the nasal septum.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There are several codes to describe removal of a nasal foreign body. Removal can be done easily via intranasal removal in the office.  When anesthesia is required, this is done in the hospital.  There is an additional code for removal of a foreign body by lateral rhinotomy, or cutting into the side of the nose to remove the foreign material.</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957056C5-91B7-46C3-AFDD-EF473BB5DDC5}"/>
              </a:ext>
            </a:extLst>
          </p:cNvPr>
          <p:cNvSpPr>
            <a:spLocks noGrp="1" noRot="1" noChangeAspect="1" noChangeArrowheads="1" noTextEdit="1"/>
          </p:cNvSpPr>
          <p:nvPr>
            <p:ph type="sldImg"/>
          </p:nvPr>
        </p:nvSpPr>
        <p:spPr>
          <a:ln/>
        </p:spPr>
      </p:sp>
      <p:sp>
        <p:nvSpPr>
          <p:cNvPr id="289795" name="Rectangle 3">
            <a:extLst>
              <a:ext uri="{FF2B5EF4-FFF2-40B4-BE49-F238E27FC236}">
                <a16:creationId xmlns:a16="http://schemas.microsoft.com/office/drawing/2014/main" id="{05E98DD0-70CA-4E40-B234-E02C01D9DB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Rhinoplasty is a repair of the nose. It is usually considered to be cosmetic. It can be either primary or secondary.  It can also be done as a result of congenital cleft lip/palate.</a:t>
            </a:r>
          </a:p>
          <a:p>
            <a:pPr eaLnBrk="1" hangingPunct="1"/>
            <a:endParaRPr lang="en-US" altLang="en-US" dirty="0">
              <a:latin typeface="Arial" panose="020B0604020202020204" pitchFamily="34" charset="0"/>
            </a:endParaRPr>
          </a:p>
          <a:p>
            <a:r>
              <a:rPr lang="en-US" altLang="en-US" dirty="0"/>
              <a:t>Septoplasty is surgery to correct defects or deformities of the nasal septum; it is performed for a deviated septum.  Atresia is a narrowing or absence of an opening in the body.  A choanal atresia is a congenital condition in newborns where the nasal airway is blocked or narrowed by tissue. This can result in serious breathing complications in a newborn.  </a:t>
            </a:r>
          </a:p>
          <a:p>
            <a:endParaRPr lang="en-US" altLang="en-US" dirty="0"/>
          </a:p>
          <a:p>
            <a:r>
              <a:rPr lang="en-US" altLang="en-US" dirty="0"/>
              <a:t>A fistula is an abnormal passageway between 2 organs or body systems.  Another birth defect is </a:t>
            </a:r>
            <a:r>
              <a:rPr lang="en-US" altLang="en-US" dirty="0" err="1"/>
              <a:t>oromaxillary</a:t>
            </a:r>
            <a:r>
              <a:rPr lang="en-US" altLang="en-US" dirty="0"/>
              <a:t> fistula which is an abnormal passageway between the sinuses and the roof of the mouth. An </a:t>
            </a:r>
            <a:r>
              <a:rPr lang="en-US" altLang="en-US" dirty="0" err="1"/>
              <a:t>oromaxillary</a:t>
            </a:r>
            <a:r>
              <a:rPr lang="en-US" altLang="en-US" dirty="0"/>
              <a:t> fistula can also be caused by trauma or as a complication of removing a tooth. </a:t>
            </a:r>
          </a:p>
          <a:p>
            <a:endParaRPr lang="en-US" altLang="en-US" dirty="0"/>
          </a:p>
          <a:p>
            <a:pPr defTabSz="790676">
              <a:defRPr/>
            </a:pPr>
            <a:r>
              <a:rPr lang="en-US" altLang="en-US" dirty="0"/>
              <a:t>The destruction category contains codes for ablation of turbinate mucosa. The turbinate mucosa is the soft tissue covering the bones of the </a:t>
            </a:r>
            <a:r>
              <a:rPr lang="en-US" altLang="en-US" dirty="0" err="1"/>
              <a:t>turbinates</a:t>
            </a:r>
            <a:r>
              <a:rPr lang="en-US" altLang="en-US" dirty="0"/>
              <a:t>. Pay attention to the parenthetical instructions; note these codes are used whether the procedure is done unilaterally or bilaterally and modifier 50 would not be applicable. These codes only pertain to the inferior </a:t>
            </a:r>
            <a:r>
              <a:rPr lang="en-US" altLang="en-US" dirty="0" err="1"/>
              <a:t>turbinates</a:t>
            </a:r>
            <a:r>
              <a:rPr lang="en-US" altLang="en-US" dirty="0"/>
              <a:t>. According to the parenthetical, refer to the unlisted code for ablation of the superior or middle </a:t>
            </a:r>
            <a:r>
              <a:rPr lang="en-US" altLang="en-US" dirty="0" err="1"/>
              <a:t>turbinates</a:t>
            </a:r>
            <a:r>
              <a:rPr lang="en-US" altLang="en-US" dirty="0"/>
              <a:t>.</a:t>
            </a:r>
          </a:p>
          <a:p>
            <a:endParaRPr lang="en-US" altLang="en-US" dirty="0"/>
          </a:p>
          <a:p>
            <a:pPr eaLnBrk="1" hangingPunct="1"/>
            <a:endParaRPr lang="en-US" altLang="en-US" dirty="0">
              <a:latin typeface="Arial" panose="020B0604020202020204" pitchFamily="34"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coding concepts for control of nosebleeds include anatomical site and complexity.</a:t>
            </a:r>
          </a:p>
          <a:p>
            <a:endParaRPr lang="en-US" altLang="en-US" dirty="0">
              <a:latin typeface="Arial" panose="020B0604020202020204" pitchFamily="34" charset="0"/>
            </a:endParaRPr>
          </a:p>
          <a:p>
            <a:r>
              <a:rPr lang="en-US" altLang="en-US" dirty="0">
                <a:latin typeface="Arial" panose="020B0604020202020204" pitchFamily="34" charset="0"/>
              </a:rPr>
              <a:t>Tip: Codes for nosebleeds typically are unilateral and the use of the RT or LT modifier would be appropriate. A bilateral nosebleed will require the addition of modifier 50 as indicated in the parenthetical instructions found in your CPT manual.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155</a:t>
            </a:fld>
            <a:endParaRPr lang="en-US" dirty="0"/>
          </a:p>
        </p:txBody>
      </p:sp>
    </p:spTree>
    <p:extLst>
      <p:ext uri="{BB962C8B-B14F-4D97-AF65-F5344CB8AC3E}">
        <p14:creationId xmlns:p14="http://schemas.microsoft.com/office/powerpoint/2010/main" val="125154092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640ABF23-46BF-4817-96F9-1AC33236F373}"/>
              </a:ext>
            </a:extLst>
          </p:cNvPr>
          <p:cNvSpPr>
            <a:spLocks noGrp="1" noRot="1" noChangeAspect="1" noChangeArrowheads="1" noTextEdit="1"/>
          </p:cNvSpPr>
          <p:nvPr>
            <p:ph type="sldImg"/>
          </p:nvPr>
        </p:nvSpPr>
        <p:spPr>
          <a:ln/>
        </p:spPr>
      </p:sp>
      <p:sp>
        <p:nvSpPr>
          <p:cNvPr id="291843" name="Rectangle 3">
            <a:extLst>
              <a:ext uri="{FF2B5EF4-FFF2-40B4-BE49-F238E27FC236}">
                <a16:creationId xmlns:a16="http://schemas.microsoft.com/office/drawing/2014/main" id="{90CFA03D-A9BB-42AF-8743-B93DC6A03B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four pairs of sinuses starting superiorly: frontal, ethmoid, sphenoid, maxillary.  Take care when assigning codes in this section to note the correct sinus is being reported in the code.  Be careful to identify the approach as the codes are similar between open and endoscopic. Under the sinusotomy (open) codes, there are codes for obliterative vs non-obliterative procedures.  Obliterative procedures  involve the c</a:t>
            </a:r>
            <a:r>
              <a:rPr lang="en-US" dirty="0"/>
              <a:t>omplete removal of a disease or structure, which in this case means complete removal of the sinus tissue.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endoscopy codes are next.  As with all endoscopy codes, surgical or therapeutic services always include diagnostic services. The guidelines list the specific anatomy that would be expected to be reviewed and documented.  Note, if all elements are not fully examined, append modifier 52 if a repeat exam is not planned and modifier 53 is a repeat exam is planned.</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52371E29-2AC3-41A5-B36B-A37D1787882B}"/>
              </a:ext>
            </a:extLst>
          </p:cNvPr>
          <p:cNvSpPr>
            <a:spLocks noGrp="1" noRot="1" noChangeAspect="1" noChangeArrowheads="1" noTextEdit="1"/>
          </p:cNvSpPr>
          <p:nvPr>
            <p:ph type="sldImg"/>
          </p:nvPr>
        </p:nvSpPr>
        <p:spPr>
          <a:ln/>
        </p:spPr>
      </p:sp>
      <p:sp>
        <p:nvSpPr>
          <p:cNvPr id="293891" name="Rectangle 3">
            <a:extLst>
              <a:ext uri="{FF2B5EF4-FFF2-40B4-BE49-F238E27FC236}">
                <a16:creationId xmlns:a16="http://schemas.microsoft.com/office/drawing/2014/main" id="{DC6B4A15-B4B8-407F-BF7A-1C6A668449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Laryngotomy is </a:t>
            </a:r>
            <a:r>
              <a:rPr lang="en-US" dirty="0"/>
              <a:t>an incision in the voice box (larynx) to removes a tumor or an abnormal air sac called a laryngocele, requiring removal of all or part of a vocal cord (cordectomy).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Laryngectomy is the partial or total removal of the voice box (larynx).  The approach determines code assignment.  </a:t>
            </a:r>
            <a:r>
              <a:rPr lang="en-US" altLang="en-US" dirty="0" err="1">
                <a:latin typeface="Arial" panose="020B0604020202020204" pitchFamily="34" charset="0"/>
              </a:rPr>
              <a:t>Pharyngolaryngectomy</a:t>
            </a:r>
            <a:r>
              <a:rPr lang="en-US" altLang="en-US" dirty="0">
                <a:latin typeface="Arial" panose="020B0604020202020204" pitchFamily="34" charset="0"/>
              </a:rPr>
              <a:t> involves removal of the pharynx and the larynx.  The pharynx is the </a:t>
            </a:r>
            <a:r>
              <a:rPr lang="en-US" dirty="0"/>
              <a:t>passageway connecting the nose and the mouth to the esophagus.  Whether reconstruction is done determines correct code selection.</a:t>
            </a:r>
          </a:p>
          <a:p>
            <a:pPr eaLnBrk="1" hangingPunct="1"/>
            <a:endParaRPr lang="en-US" altLang="en-US" dirty="0">
              <a:latin typeface="Arial" panose="020B0604020202020204" pitchFamily="34" charset="0"/>
            </a:endParaRPr>
          </a:p>
          <a:p>
            <a:r>
              <a:rPr lang="en-US" dirty="0"/>
              <a:t>The arytenoid is cartilage at the back of the voice box which is responsible for production of specific voice sounds.  </a:t>
            </a:r>
            <a:r>
              <a:rPr lang="en-US" dirty="0" err="1"/>
              <a:t>Arytenoidectomy</a:t>
            </a:r>
            <a:r>
              <a:rPr lang="en-US" dirty="0"/>
              <a:t> is the removal of this cartilage. There are codes for open incision as well as endoscopic removal.</a:t>
            </a:r>
          </a:p>
          <a:p>
            <a:endParaRPr lang="en-US" altLang="en-US" dirty="0">
              <a:latin typeface="Arial" panose="020B0604020202020204" pitchFamily="34" charset="0"/>
            </a:endParaRPr>
          </a:p>
          <a:p>
            <a:r>
              <a:rPr lang="en-US" altLang="en-US" dirty="0">
                <a:latin typeface="Arial" panose="020B0604020202020204" pitchFamily="34" charset="0"/>
              </a:rPr>
              <a:t>The incision into the larynx has 2 codes.  One is for emergency endotracheal intubation.  The other is for the change of an endotracheal tube.</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B31B6B57-5D31-478A-B700-E6F3FC034C7D}"/>
              </a:ext>
            </a:extLst>
          </p:cNvPr>
          <p:cNvSpPr>
            <a:spLocks noGrp="1" noRot="1" noChangeAspect="1" noChangeArrowheads="1" noTextEdit="1"/>
          </p:cNvSpPr>
          <p:nvPr>
            <p:ph type="sldImg"/>
          </p:nvPr>
        </p:nvSpPr>
        <p:spPr>
          <a:ln/>
        </p:spPr>
      </p:sp>
      <p:sp>
        <p:nvSpPr>
          <p:cNvPr id="295939" name="Rectangle 3">
            <a:extLst>
              <a:ext uri="{FF2B5EF4-FFF2-40B4-BE49-F238E27FC236}">
                <a16:creationId xmlns:a16="http://schemas.microsoft.com/office/drawing/2014/main" id="{6E626D99-1C9E-4A81-B0A9-B8550A4EE5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Under the endoscopy guidelines, there are specific anatomical sites that must be reviewed and documented.   Codes include with or without the use of operative microscope.  Since there are codes that include the use of operating microscope, we do not code separately for the operating microscope.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Endoscopy can be performed as either direct or indirect.</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DD1C3B4A-E331-4D2C-9A1F-9AB2729AE293}"/>
              </a:ext>
            </a:extLst>
          </p:cNvPr>
          <p:cNvSpPr>
            <a:spLocks noGrp="1" noRot="1" noChangeAspect="1" noChangeArrowheads="1" noTextEdit="1"/>
          </p:cNvSpPr>
          <p:nvPr>
            <p:ph type="sldImg"/>
          </p:nvPr>
        </p:nvSpPr>
        <p:spPr>
          <a:ln/>
        </p:spPr>
      </p:sp>
      <p:sp>
        <p:nvSpPr>
          <p:cNvPr id="297987" name="Rectangle 3">
            <a:extLst>
              <a:ext uri="{FF2B5EF4-FFF2-40B4-BE49-F238E27FC236}">
                <a16:creationId xmlns:a16="http://schemas.microsoft.com/office/drawing/2014/main" id="{3707A3BD-2AA5-42FF-B112-0D73E1FF42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numerous codes for endoscopic exam of the trachea and bronchi.  Take care to review all of the various bronchoscopy codes and the services that can be performed, such as lung biopsies, brushings, removal of foreign bodies, etc.  There are many parenthetical statements instructions regarding the number of times specific codes can be billed.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Inspector General's (OIG) mission is to protect the integrity of Department of Health &amp; Human Services (HHS) programs as well as the health and welfare of program beneficiaries. The OIG has a nationwide network of audits, investigations, and evaluations which result in timely information as well as cost-saving or policy recommendations for decision-makers and the public. That network also assists in the development of cases for criminal, civil and administrative enforcement. </a:t>
            </a:r>
          </a:p>
          <a:p>
            <a:r>
              <a:rPr lang="en-US" dirty="0"/>
              <a:t>OIG develops and distributes resources to assist the health care industry in its efforts to comply with the Nation's fraud and abuse laws and to educate the public about fraudulent schemes so they can protect themselves and report suspicious activities.</a:t>
            </a:r>
          </a:p>
          <a:p>
            <a:endParaRPr lang="en-US" dirty="0"/>
          </a:p>
          <a:p>
            <a:r>
              <a:rPr lang="en-US" dirty="0"/>
              <a:t>Tip:</a:t>
            </a:r>
            <a:r>
              <a:rPr lang="en-US" baseline="0" dirty="0"/>
              <a:t> The OIG puts out a monthly work plan for items and issues that they are following.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16</a:t>
            </a:fld>
            <a:endParaRPr lang="en-US" dirty="0"/>
          </a:p>
        </p:txBody>
      </p:sp>
    </p:spTree>
    <p:extLst>
      <p:ext uri="{BB962C8B-B14F-4D97-AF65-F5344CB8AC3E}">
        <p14:creationId xmlns:p14="http://schemas.microsoft.com/office/powerpoint/2010/main" val="175207944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7879EA53-7CB4-419B-BF91-C89AC9D09C40}"/>
              </a:ext>
            </a:extLst>
          </p:cNvPr>
          <p:cNvSpPr>
            <a:spLocks noGrp="1" noRot="1" noChangeAspect="1" noChangeArrowheads="1" noTextEdit="1"/>
          </p:cNvSpPr>
          <p:nvPr>
            <p:ph type="sldImg"/>
          </p:nvPr>
        </p:nvSpPr>
        <p:spPr>
          <a:ln/>
        </p:spPr>
      </p:sp>
      <p:sp>
        <p:nvSpPr>
          <p:cNvPr id="300035" name="Rectangle 3">
            <a:extLst>
              <a:ext uri="{FF2B5EF4-FFF2-40B4-BE49-F238E27FC236}">
                <a16:creationId xmlns:a16="http://schemas.microsoft.com/office/drawing/2014/main" id="{A47A2D5A-72A4-48E5-ACDF-3B01CD35B8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There are a small section of codes under Excision, Repair. The carina is the last ring of cartilage at the bottom of the trachea. It bifurcates into the right and left bronchi.  It may be removed due to cancer at which point it will be reconstructed.  </a:t>
            </a:r>
            <a:r>
              <a:rPr lang="en-US" altLang="en-US" dirty="0"/>
              <a:t>The remaining excisional codes are reported based on what is being excised, such as a stenosis, a tumor, or a traumatized section of the trachea. With stenosis, a section of the trachea may be resected. In the case of anastomosis, the proximal portion and the distal portion of the trachea are sutured back together. The last couple of codes in excision and repair report closing a tracheostomy or for a tracheostomy scar revision, which can be performed after the removal of a tracheostomy.</a:t>
            </a:r>
          </a:p>
          <a:p>
            <a:pPr eaLnBrk="1" hangingPunct="1"/>
            <a:endParaRPr lang="en-US" altLang="en-US" dirty="0">
              <a:latin typeface="Arial" panose="020B0604020202020204" pitchFamily="34"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31099E5D-135A-4D72-BFF1-BEA533A88D7E}"/>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7A306F05-670A-4D8F-A3AA-F1713D46A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Incisional codes for the lungs and pleura contain codes for thoracostomy, thoracotomy and </a:t>
            </a:r>
            <a:r>
              <a:rPr lang="en-US" altLang="en-US" dirty="0" err="1"/>
              <a:t>pneumonostomy</a:t>
            </a:r>
            <a:r>
              <a:rPr lang="en-US" altLang="en-US" dirty="0"/>
              <a:t>. A thoracostomy is an opening made into the thoracic cavity.  Thoracotomy is an incision between two ribs, to access the lung. Once the lung is accessed, a biopsy can be taken. Also, it is possible to explore the lung and pleura. </a:t>
            </a:r>
          </a:p>
          <a:p>
            <a:r>
              <a:rPr lang="en-US" altLang="en-US" dirty="0"/>
              <a:t> </a:t>
            </a:r>
          </a:p>
          <a:p>
            <a:r>
              <a:rPr lang="en-US" altLang="en-US" dirty="0"/>
              <a:t>Procedure codes for thoracotomies are selected based on the procedure performed once the chest wall has been opened and access has been gained to the lung. Thoracotomies are typically performed to treat a lung abscess, lung cancer, or blebs, which are balloon-like sacs pressing on the lung and are also called lung cysts. </a:t>
            </a:r>
          </a:p>
          <a:p>
            <a:pPr eaLnBrk="1" hangingPunct="1"/>
            <a:endParaRPr lang="en-US" altLang="en-US" dirty="0">
              <a:latin typeface="Arial" panose="020B0604020202020204" pitchFamily="34" charset="0"/>
            </a:endParaRPr>
          </a:p>
          <a:p>
            <a:r>
              <a:rPr lang="en-US" altLang="en-US" dirty="0" err="1"/>
              <a:t>Pneumonostomy</a:t>
            </a:r>
            <a:r>
              <a:rPr lang="en-US" altLang="en-US" dirty="0"/>
              <a:t> codes report incising into the lung to drain an abscess or cyst.</a:t>
            </a:r>
          </a:p>
          <a:p>
            <a:r>
              <a:rPr lang="en-US" altLang="en-US" dirty="0"/>
              <a:t> </a:t>
            </a:r>
          </a:p>
          <a:p>
            <a:r>
              <a:rPr lang="en-US" altLang="en-US" dirty="0"/>
              <a:t>There are also codes for pleural scarification (or creation of scar tissue) to treat repeat pneumothorax and some decortication codes. With recurrent pneumothorax, it may become necessary to eliminate the potential space by scarring the two layers of pleura together so the lung can expand. Decortication is the removal of a constricting layer of tissue (like scar tissue) from the surface of the lungs to allow for full lung expansion.</a:t>
            </a:r>
          </a:p>
          <a:p>
            <a:pPr eaLnBrk="1" hangingPunct="1"/>
            <a:endParaRPr lang="en-US" altLang="en-US" dirty="0">
              <a:latin typeface="Arial" panose="020B0604020202020204" pitchFamily="34"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E213BAC0-8028-477C-8683-A296F29E5B90}"/>
              </a:ext>
            </a:extLst>
          </p:cNvPr>
          <p:cNvSpPr>
            <a:spLocks noGrp="1" noRot="1" noChangeAspect="1" noChangeArrowheads="1" noTextEdit="1"/>
          </p:cNvSpPr>
          <p:nvPr>
            <p:ph type="sldImg"/>
          </p:nvPr>
        </p:nvSpPr>
        <p:spPr>
          <a:ln/>
        </p:spPr>
      </p:sp>
      <p:sp>
        <p:nvSpPr>
          <p:cNvPr id="304131" name="Rectangle 3">
            <a:extLst>
              <a:ext uri="{FF2B5EF4-FFF2-40B4-BE49-F238E27FC236}">
                <a16:creationId xmlns:a16="http://schemas.microsoft.com/office/drawing/2014/main" id="{F4D21876-45EF-4CF1-AF3F-BF5A4A0630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Under the biopsy codes, there are directions regarding imaging guidance or fine needle aspirations.  There are reminders about different approaches for biopsies (open vs percutaneous needle).  Pleurectomy code describes removing parietal pleura or the lining of the chest wall. Note this is a listed as a separate procedure which means that it is typically included as part of a larger procedure and should only be reported if it is the only service performed.</a:t>
            </a:r>
          </a:p>
          <a:p>
            <a:pPr eaLnBrk="1" hangingPunct="1"/>
            <a:endParaRPr lang="en-US" altLang="en-US" dirty="0">
              <a:latin typeface="Arial" panose="020B0604020202020204" pitchFamily="34" charset="0"/>
            </a:endParaRPr>
          </a:p>
          <a:p>
            <a:pPr defTabSz="790676">
              <a:defRPr/>
            </a:pPr>
            <a:r>
              <a:rPr lang="en-US" altLang="en-US" dirty="0"/>
              <a:t>The removal codes address thoracentesis or placement of a needle into the </a:t>
            </a:r>
            <a:r>
              <a:rPr lang="en-US" dirty="0"/>
              <a:t>pleural space between the lungs and the chest wall to remove excess fluid from the pleural space to help you breathe easier.  It also contains codes that describe </a:t>
            </a:r>
            <a:r>
              <a:rPr lang="en-US" altLang="en-US" dirty="0"/>
              <a:t>whether an entire lung or a single lobe or segment is removed as well as if different resections are performed. The major types of lung surgery include wedge resection (also called a segmentectomy), which is removal of a small wedge-shaped piece of lung, a lobectomy, which is removal of an entire lobe of a lung, and a pneumonectomy, which is removal of an entire lung.</a:t>
            </a:r>
          </a:p>
          <a:p>
            <a:pPr eaLnBrk="1" hangingPunct="1"/>
            <a:endParaRPr lang="en-US" altLang="en-US" dirty="0">
              <a:latin typeface="Arial" panose="020B0604020202020204" pitchFamily="34"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4E9B7C8C-0E07-4FAD-95BC-56FFE7E09EA6}"/>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3A36AC45-8399-45DB-A62B-68EF0FF2E5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Placement of a chest tube is useful in draining fluid from the chest or to allow air to be released from the chest cavity to heal a pneumothorax (collapsed lung).</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Surgical thoracoscopy is an endoscopic exam of the thoracic cavity.  It is known here as Video-Assisted Thoracic surgery (VATS). Services are diagnostic or surgical in nature.  Recall that surgical or therapeutic services always include diagnostic services.  There are multiple services included in this category.  Note that many of these services have similar codes that are open in nature rather than endoscopic.  </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AD474080-1925-4ADB-A4BF-8280E5A7F38F}"/>
              </a:ext>
            </a:extLst>
          </p:cNvPr>
          <p:cNvSpPr>
            <a:spLocks noGrp="1" noRot="1" noChangeAspect="1" noChangeArrowheads="1" noTextEdit="1"/>
          </p:cNvSpPr>
          <p:nvPr>
            <p:ph type="sldImg"/>
          </p:nvPr>
        </p:nvSpPr>
        <p:spPr>
          <a:ln/>
        </p:spPr>
      </p:sp>
      <p:sp>
        <p:nvSpPr>
          <p:cNvPr id="308227" name="Rectangle 3">
            <a:extLst>
              <a:ext uri="{FF2B5EF4-FFF2-40B4-BE49-F238E27FC236}">
                <a16:creationId xmlns:a16="http://schemas.microsoft.com/office/drawing/2014/main" id="{0A410069-4748-4DCE-B5BE-B4FCB96014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All transplants have three parts to them: harvest, backbench and insertion.  Harvesting includes removal of the lung from a donor and cold preservation of the organ prior to transplant. Most lungs come from cadaver donors but rarely a lung can be taken from a human donor instead.  Backbench work is done by a different provider who prepares the organ for transplantation, including examining it for abnormalities or injuries.  Residual tissue from the donor is removed from the organ with particular attention paid to the vessels that will be attached to the transplant recipient. Finally, the new organ is placed in the recipient.  </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FBF07682-BEBF-4A60-BBF2-D6B673F29EE2}"/>
              </a:ext>
            </a:extLst>
          </p:cNvPr>
          <p:cNvSpPr>
            <a:spLocks noGrp="1" noRot="1" noChangeAspect="1" noChangeArrowheads="1" noTextEdit="1"/>
          </p:cNvSpPr>
          <p:nvPr>
            <p:ph type="sldImg"/>
          </p:nvPr>
        </p:nvSpPr>
        <p:spPr>
          <a:ln/>
        </p:spPr>
      </p:sp>
      <p:sp>
        <p:nvSpPr>
          <p:cNvPr id="310275" name="Rectangle 3">
            <a:extLst>
              <a:ext uri="{FF2B5EF4-FFF2-40B4-BE49-F238E27FC236}">
                <a16:creationId xmlns:a16="http://schemas.microsoft.com/office/drawing/2014/main" id="{89980643-91A5-49C2-ABCB-BFDFC1A3B3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final section of codes relate to surgical collapse therapy and thoracoplasty.  In some cases, pneumothorax is therapeutically initiated for certain conditions, such as tuberculosis.  Thoracoplasty is a treatment for chronic empyema or collection of pus in the pleural cavity. After extensive unroofing of the empyema space by resecting overlying ribs and partial removal of the lining of the chest cavity, the area is packed with gauze. This takes place over several days and all services are included in the single procedure. In other cases, sections of rib or entire ribs are removed for therapeutic treatment purposes.  Lung lavage is used to wash out the lungs with the aid of bronchoscopy.  Additional codes in this section are for tumor ablation either by radiofrequency (electric current used to produce heat) or cryoablation (cold gas used to freeze the tumor).</a:t>
            </a: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CBC08A30-81E7-491F-8041-416CA270D874}"/>
              </a:ext>
            </a:extLst>
          </p:cNvPr>
          <p:cNvSpPr>
            <a:spLocks noGrp="1" noRot="1" noChangeAspect="1" noChangeArrowheads="1" noTextEdit="1"/>
          </p:cNvSpPr>
          <p:nvPr>
            <p:ph type="sldImg"/>
          </p:nvPr>
        </p:nvSpPr>
        <p:spPr>
          <a:ln/>
        </p:spPr>
      </p:sp>
      <p:sp>
        <p:nvSpPr>
          <p:cNvPr id="312323" name="Notes Placeholder 2">
            <a:extLst>
              <a:ext uri="{FF2B5EF4-FFF2-40B4-BE49-F238E27FC236}">
                <a16:creationId xmlns:a16="http://schemas.microsoft.com/office/drawing/2014/main" id="{8E4B8DF7-BAB6-4002-8545-2095323A9F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 Medicine section of CPT, there are specific codes related to the pulmonary section.  Ventilators are machines used to assist with breathing usually in a patient that cannot breathe for themselves. This can be due to trauma or following surgery. A specialist called a pulmonologist or an intensivist generally manages ventilator settings. </a:t>
            </a:r>
          </a:p>
          <a:p>
            <a:r>
              <a:rPr lang="en-US" altLang="en-US" dirty="0"/>
              <a:t> </a:t>
            </a:r>
          </a:p>
          <a:p>
            <a:r>
              <a:rPr lang="en-US" altLang="en-US" dirty="0"/>
              <a:t>Spirometry measures inhalation and exhalation and is very helpful in managing asthma.  Other pulmonary testing is used to evaluate specific aspects of breathing. In most instances these tests are administered by a pulmonary technician and interpreted by a physician. A physician specializing in respiratory care is called a pulmonologist. When based in a hospital or intensive care unit, this specialist may be an intensivist.</a:t>
            </a:r>
          </a:p>
          <a:p>
            <a:endParaRPr lang="en-US" altLang="en-US" dirty="0">
              <a:latin typeface="Arial" panose="020B0604020202020204" pitchFamily="34" charset="0"/>
            </a:endParaRPr>
          </a:p>
        </p:txBody>
      </p:sp>
      <p:sp>
        <p:nvSpPr>
          <p:cNvPr id="312324" name="Slide Number Placeholder 3">
            <a:extLst>
              <a:ext uri="{FF2B5EF4-FFF2-40B4-BE49-F238E27FC236}">
                <a16:creationId xmlns:a16="http://schemas.microsoft.com/office/drawing/2014/main" id="{6F70C389-0BF6-4EEB-875D-95CE1DB22E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40AF83-512D-4912-BA3D-B788C114D842}" type="slidenum">
              <a:rPr lang="en-US" altLang="en-US" sz="1300">
                <a:ea typeface="ＭＳ Ｐゴシック" panose="020B0600070205080204" pitchFamily="34" charset="-128"/>
              </a:rPr>
              <a:pPr>
                <a:spcBef>
                  <a:spcPct val="0"/>
                </a:spcBef>
              </a:pPr>
              <a:t>166</a:t>
            </a:fld>
            <a:endParaRPr lang="en-US" altLang="en-US" sz="1300">
              <a:ea typeface="ＭＳ Ｐゴシック" panose="020B0600070205080204" pitchFamily="34" charset="-128"/>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a:extLst>
              <a:ext uri="{FF2B5EF4-FFF2-40B4-BE49-F238E27FC236}">
                <a16:creationId xmlns:a16="http://schemas.microsoft.com/office/drawing/2014/main" id="{DDA523B9-1E7C-42E2-9B86-FDD66F27EB96}"/>
              </a:ext>
            </a:extLst>
          </p:cNvPr>
          <p:cNvSpPr>
            <a:spLocks noGrp="1" noRot="1" noChangeAspect="1" noChangeArrowheads="1" noTextEdit="1"/>
          </p:cNvSpPr>
          <p:nvPr>
            <p:ph type="sldImg"/>
          </p:nvPr>
        </p:nvSpPr>
        <p:spPr>
          <a:ln/>
        </p:spPr>
      </p:sp>
      <p:sp>
        <p:nvSpPr>
          <p:cNvPr id="314371" name="Notes Placeholder 2">
            <a:extLst>
              <a:ext uri="{FF2B5EF4-FFF2-40B4-BE49-F238E27FC236}">
                <a16:creationId xmlns:a16="http://schemas.microsoft.com/office/drawing/2014/main" id="{4F8BD5B7-9C63-4379-AE63-67FD012C5A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mediastinum is the central compartment of the thoracic or chest cavity. Mediastinotomy codes are differentiated by approach (cervical vs transthoracic).  There are additional codes for excision or resection of mediastinal cyst or tumor.  </a:t>
            </a:r>
          </a:p>
          <a:p>
            <a:endParaRPr lang="en-US" altLang="en-US" dirty="0"/>
          </a:p>
          <a:p>
            <a:r>
              <a:rPr lang="en-US" altLang="en-US" dirty="0"/>
              <a:t>The diaphragm is a dome-shaped muscular partition between the thoracic and the abdominal cavities. It is the chief muscle of inspiration and forms the floor of the thoracic cavity. With inspiration, the diaphragm descends. During expiration, it moves superiorly. </a:t>
            </a:r>
          </a:p>
          <a:p>
            <a:endParaRPr lang="en-US" altLang="en-US" dirty="0">
              <a:latin typeface="Arial" panose="020B0604020202020204" pitchFamily="34" charset="0"/>
            </a:endParaRPr>
          </a:p>
        </p:txBody>
      </p:sp>
      <p:sp>
        <p:nvSpPr>
          <p:cNvPr id="314372" name="Slide Number Placeholder 3">
            <a:extLst>
              <a:ext uri="{FF2B5EF4-FFF2-40B4-BE49-F238E27FC236}">
                <a16:creationId xmlns:a16="http://schemas.microsoft.com/office/drawing/2014/main" id="{3FE1440C-23A6-4CC9-8032-3F011032CF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9F212F-005A-48BF-905A-B2E59C41F376}" type="slidenum">
              <a:rPr lang="en-US" altLang="en-US" sz="1300">
                <a:ea typeface="ＭＳ Ｐゴシック" panose="020B0600070205080204" pitchFamily="34" charset="-128"/>
              </a:rPr>
              <a:pPr>
                <a:spcBef>
                  <a:spcPct val="0"/>
                </a:spcBef>
              </a:pPr>
              <a:t>167</a:t>
            </a:fld>
            <a:endParaRPr lang="en-US" altLang="en-US" sz="1300">
              <a:ea typeface="ＭＳ Ｐゴシック" panose="020B0600070205080204" pitchFamily="34" charset="-128"/>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a:extLst>
              <a:ext uri="{FF2B5EF4-FFF2-40B4-BE49-F238E27FC236}">
                <a16:creationId xmlns:a16="http://schemas.microsoft.com/office/drawing/2014/main" id="{4CE8C3BF-26A1-4AB3-A202-23F39AD76AF2}"/>
              </a:ext>
            </a:extLst>
          </p:cNvPr>
          <p:cNvSpPr>
            <a:spLocks noGrp="1" noRot="1" noChangeAspect="1" noChangeArrowheads="1" noTextEdit="1"/>
          </p:cNvSpPr>
          <p:nvPr>
            <p:ph type="sldImg"/>
          </p:nvPr>
        </p:nvSpPr>
        <p:spPr>
          <a:ln/>
        </p:spPr>
      </p:sp>
      <p:sp>
        <p:nvSpPr>
          <p:cNvPr id="316419" name="Notes Placeholder 2">
            <a:extLst>
              <a:ext uri="{FF2B5EF4-FFF2-40B4-BE49-F238E27FC236}">
                <a16:creationId xmlns:a16="http://schemas.microsoft.com/office/drawing/2014/main" id="{F14FA39A-BAD4-4C97-9DCE-E337EF3729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6420" name="Slide Number Placeholder 3">
            <a:extLst>
              <a:ext uri="{FF2B5EF4-FFF2-40B4-BE49-F238E27FC236}">
                <a16:creationId xmlns:a16="http://schemas.microsoft.com/office/drawing/2014/main" id="{7C3A3276-D071-4827-89B1-2415F0F730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3B0D0F-D4E8-487A-A026-F55D304AF57F}" type="slidenum">
              <a:rPr lang="en-US" altLang="en-US" sz="1300">
                <a:ea typeface="ＭＳ Ｐゴシック" panose="020B0600070205080204" pitchFamily="34" charset="-128"/>
              </a:rPr>
              <a:pPr>
                <a:spcBef>
                  <a:spcPct val="0"/>
                </a:spcBef>
              </a:pPr>
              <a:t>168</a:t>
            </a:fld>
            <a:endParaRPr lang="en-US" altLang="en-US" sz="1300">
              <a:ea typeface="ＭＳ Ｐゴシック" panose="020B0600070205080204" pitchFamily="34" charset="-128"/>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1E243165-3BE5-44AD-84C4-CFF2334C0939}"/>
              </a:ext>
            </a:extLst>
          </p:cNvPr>
          <p:cNvSpPr>
            <a:spLocks noGrp="1" noRot="1" noChangeAspect="1" noChangeArrowheads="1" noTextEdit="1"/>
          </p:cNvSpPr>
          <p:nvPr>
            <p:ph type="sldImg"/>
          </p:nvPr>
        </p:nvSpPr>
        <p:spPr>
          <a:ln/>
        </p:spPr>
      </p:sp>
      <p:sp>
        <p:nvSpPr>
          <p:cNvPr id="318467" name="Notes Placeholder 2">
            <a:extLst>
              <a:ext uri="{FF2B5EF4-FFF2-40B4-BE49-F238E27FC236}">
                <a16:creationId xmlns:a16="http://schemas.microsoft.com/office/drawing/2014/main" id="{054F1AD7-4CC1-44B4-AFAB-C46898797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8468" name="Slide Number Placeholder 3">
            <a:extLst>
              <a:ext uri="{FF2B5EF4-FFF2-40B4-BE49-F238E27FC236}">
                <a16:creationId xmlns:a16="http://schemas.microsoft.com/office/drawing/2014/main" id="{EEA31AB9-2AEA-4ABE-A9EB-1764721A66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C7FA5A-F2D4-4DA0-8CF3-58B6A9AC1B95}" type="slidenum">
              <a:rPr lang="en-US" altLang="en-US" sz="1300">
                <a:ea typeface="ＭＳ Ｐゴシック" panose="020B0600070205080204" pitchFamily="34" charset="-128"/>
              </a:rPr>
              <a:pPr>
                <a:spcBef>
                  <a:spcPct val="0"/>
                </a:spcBef>
              </a:pPr>
              <a:t>169</a:t>
            </a:fld>
            <a:endParaRPr lang="en-US" altLang="en-US" sz="130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52D4805-0713-45B2-AB3B-0D98080679A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FFA09C82-9DF3-4656-AEF6-8FC4ADAE6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Additionally, on October 5, 2000, the Office of the Inspector General published The OIG Compliance Program for Individual and Small Group Physician Practices as a guidance for physician practices create their own. </a:t>
            </a:r>
            <a:r>
              <a:rPr lang="en-US" dirty="0">
                <a:effectLst/>
              </a:rPr>
              <a:t>The Affordable Care Act (ACA)  includes a provision which authorizes the HHS to mandate that health care providers and suppliers establish a compliance program as a condition of their enrollment in Medicare, Medicaid, or the Children’s Health Insurance Program (CHIP).  The Secretary of HHS has yet to announce a date when all health care providers and suppliers must fully meet this requirement.</a:t>
            </a:r>
          </a:p>
          <a:p>
            <a:r>
              <a:rPr lang="en-US" altLang="en-US" dirty="0">
                <a:effectLst/>
                <a:latin typeface="Arial" panose="020B0604020202020204" pitchFamily="34" charset="0"/>
              </a:rPr>
              <a:t>There are 7 steps to an effective compliance plan as listed by the OIG.</a:t>
            </a:r>
            <a:endParaRPr lang="en-US" altLang="en-US" dirty="0">
              <a:latin typeface="Arial" panose="020B0604020202020204" pitchFamily="34"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8F493188-BB2A-4B18-937F-889211794E4B}"/>
              </a:ext>
            </a:extLst>
          </p:cNvPr>
          <p:cNvSpPr>
            <a:spLocks noGrp="1" noRot="1" noChangeAspect="1" noChangeArrowheads="1" noTextEdit="1"/>
          </p:cNvSpPr>
          <p:nvPr>
            <p:ph type="sldImg"/>
          </p:nvPr>
        </p:nvSpPr>
        <p:spPr>
          <a:ln/>
        </p:spPr>
      </p:sp>
      <p:sp>
        <p:nvSpPr>
          <p:cNvPr id="322563" name="Notes Placeholder 2">
            <a:extLst>
              <a:ext uri="{FF2B5EF4-FFF2-40B4-BE49-F238E27FC236}">
                <a16:creationId xmlns:a16="http://schemas.microsoft.com/office/drawing/2014/main" id="{2989BAF5-7918-4546-A26F-9F77660FA2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The  four chambers of the heart serve as brief storage depots for blood. </a:t>
            </a:r>
          </a:p>
          <a:p>
            <a:pPr>
              <a:defRPr/>
            </a:pPr>
            <a:endParaRPr lang="en-US" dirty="0"/>
          </a:p>
          <a:p>
            <a:pPr>
              <a:defRPr/>
            </a:pPr>
            <a:r>
              <a:rPr lang="en-US" dirty="0"/>
              <a:t>The internal layer of the heart is a smooth lining of endocardium. This thin layer is very slippery and smooth. It allows blood to flow through the heart without sticking or stopping. Blood that “sits” tends to clot. </a:t>
            </a:r>
          </a:p>
          <a:p>
            <a:pPr>
              <a:defRPr/>
            </a:pPr>
            <a:r>
              <a:rPr lang="en-US" dirty="0"/>
              <a:t> </a:t>
            </a:r>
          </a:p>
          <a:p>
            <a:pPr>
              <a:defRPr/>
            </a:pPr>
            <a:r>
              <a:rPr lang="en-US" dirty="0"/>
              <a:t>The working muscle of the heart is the myocardium. When you look at a “cross-section” of the heart, it is obvious the left side is thicker and more muscular than the right. The left ventricle must push blood from the heart to the top of our heads, our fingertips and the end of our toes.</a:t>
            </a:r>
          </a:p>
          <a:p>
            <a:pPr>
              <a:defRPr/>
            </a:pPr>
            <a:endParaRPr lang="en-US" dirty="0"/>
          </a:p>
          <a:p>
            <a:pPr>
              <a:defRPr/>
            </a:pPr>
            <a:r>
              <a:rPr lang="en-US" dirty="0"/>
              <a:t>Cardiac muscle is not under voluntary control; the heart rate is controlled electrically by special cardiac muscle fibers in the pacemaker portion of the heart, which is controlled by the autonomic (involuntary) nervous system. </a:t>
            </a:r>
          </a:p>
          <a:p>
            <a:pPr>
              <a:defRPr/>
            </a:pPr>
            <a:r>
              <a:rPr lang="en-US" dirty="0"/>
              <a:t> </a:t>
            </a:r>
          </a:p>
          <a:p>
            <a:pPr>
              <a:defRPr/>
            </a:pPr>
            <a:r>
              <a:rPr lang="en-US" dirty="0"/>
              <a:t>The external layer of the heart is the epicardium; it is also smooth. The exterior surface of the heart contains the coronary arteries. Critically important, these arteries feed and nourish heart muscle. Coronary or cardiac arteries provide the heart muscle with necessary nutrients and oxygen. The next layer is the pericardium, a double-walled membrane enclosing the heart and the roots of the great vessels. The visceral pericardium adheres to the surface of the heart, and the parietal epicardium is a tough membrane which covers the heart. The space between the layers contains a small amount of fluid, serving primarily as a lubricant between these layers.  </a:t>
            </a:r>
          </a:p>
          <a:p>
            <a:endParaRPr lang="en-US" altLang="en-US" dirty="0">
              <a:latin typeface="Arial" panose="020B0604020202020204" pitchFamily="34" charset="0"/>
            </a:endParaRPr>
          </a:p>
          <a:p>
            <a:r>
              <a:rPr lang="en-US" altLang="en-US" dirty="0">
                <a:latin typeface="Arial" panose="020B0604020202020204" pitchFamily="34" charset="0"/>
              </a:rPr>
              <a:t>We will discuss the cardiac valves on the next slide.</a:t>
            </a:r>
          </a:p>
        </p:txBody>
      </p:sp>
      <p:sp>
        <p:nvSpPr>
          <p:cNvPr id="322564" name="Slide Number Placeholder 3">
            <a:extLst>
              <a:ext uri="{FF2B5EF4-FFF2-40B4-BE49-F238E27FC236}">
                <a16:creationId xmlns:a16="http://schemas.microsoft.com/office/drawing/2014/main" id="{1B4CEF50-CE28-40DF-9C60-3873D1E741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BE048B-610A-4494-8844-4B174C6F18F0}" type="slidenum">
              <a:rPr lang="en-US" altLang="en-US" sz="1300">
                <a:ea typeface="ＭＳ Ｐゴシック" panose="020B0600070205080204" pitchFamily="34" charset="-128"/>
              </a:rPr>
              <a:pPr>
                <a:spcBef>
                  <a:spcPct val="0"/>
                </a:spcBef>
              </a:pPr>
              <a:t>170</a:t>
            </a:fld>
            <a:endParaRPr lang="en-US" altLang="en-US" sz="1300">
              <a:ea typeface="ＭＳ Ｐゴシック" panose="020B0600070205080204" pitchFamily="34" charset="-128"/>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7848ABCE-926C-4D34-BF45-4AE1605845E9}"/>
              </a:ext>
            </a:extLst>
          </p:cNvPr>
          <p:cNvSpPr>
            <a:spLocks noGrp="1" noRot="1" noChangeAspect="1" noChangeArrowheads="1" noTextEdit="1"/>
          </p:cNvSpPr>
          <p:nvPr>
            <p:ph type="sldImg"/>
          </p:nvPr>
        </p:nvSpPr>
        <p:spPr>
          <a:ln/>
        </p:spPr>
      </p:sp>
      <p:sp>
        <p:nvSpPr>
          <p:cNvPr id="324611" name="Rectangle 3">
            <a:extLst>
              <a:ext uri="{FF2B5EF4-FFF2-40B4-BE49-F238E27FC236}">
                <a16:creationId xmlns:a16="http://schemas.microsoft.com/office/drawing/2014/main" id="{6A065E2E-A196-4185-8F4A-E396DBFF67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are going to follow the blood as it moves through the heart and body next.  Keep in mind that these processes are happening at the same time through the body but for sake of discussion, we are going to walk through it one step at a time.</a:t>
            </a:r>
          </a:p>
          <a:p>
            <a:endParaRPr lang="en-US" altLang="en-US" dirty="0"/>
          </a:p>
          <a:p>
            <a:r>
              <a:rPr lang="en-US" altLang="en-US" dirty="0"/>
              <a:t>Deoxygenated blood enters the right atrium from the body via large vessels, the superior and inferior vena cava.</a:t>
            </a:r>
          </a:p>
          <a:p>
            <a:r>
              <a:rPr lang="en-US" altLang="en-US" dirty="0"/>
              <a:t>During diastole, blood flows down from the right atrium through the tricuspid valve  into the right ventricle.</a:t>
            </a:r>
          </a:p>
          <a:p>
            <a:r>
              <a:rPr lang="en-US" altLang="en-US" dirty="0"/>
              <a:t>During systole, the heart contracts and blood is pushed from the right ventricle through the pulmonary valve into the pulmonary artery.</a:t>
            </a:r>
          </a:p>
          <a:p>
            <a:r>
              <a:rPr lang="en-US" altLang="en-US" dirty="0"/>
              <a:t>Deoxygenated blood flows through the pulmonary artery away from the heart and to the lungs where gas exchange occurs.  Oxygenated blood is picked up and returned to the heart through the pulmonary vein.</a:t>
            </a:r>
          </a:p>
          <a:p>
            <a:r>
              <a:rPr lang="en-US" altLang="en-US" dirty="0"/>
              <a:t>Oxygenated blood enters into the left atrium from the pulmonary vein.  </a:t>
            </a:r>
          </a:p>
          <a:p>
            <a:r>
              <a:rPr lang="en-US" altLang="en-US" dirty="0"/>
              <a:t>During diastole, blood flows down from the left atrium through the mitral (also known as the bicuspid) valve into the left ventricle.</a:t>
            </a:r>
          </a:p>
          <a:p>
            <a:r>
              <a:rPr lang="en-US" altLang="en-US" dirty="0"/>
              <a:t>During systole, the heart contracts and blood is forced from the left ventricle through the aortic valve and into the aorta.</a:t>
            </a:r>
          </a:p>
          <a:p>
            <a:r>
              <a:rPr lang="en-US" altLang="en-US" dirty="0"/>
              <a:t>From the aorta, blood is pushed into arteries to carry oxygenated blood through the body.  </a:t>
            </a:r>
          </a:p>
          <a:p>
            <a:r>
              <a:rPr lang="en-US" altLang="en-US" dirty="0"/>
              <a:t>It drops off the oxygenated blood and picks up deoxygenated blood which is returned to the heart by the veins.</a:t>
            </a:r>
          </a:p>
          <a:p>
            <a:endParaRPr lang="en-US" altLang="en-US" dirty="0"/>
          </a:p>
          <a:p>
            <a:endParaRPr lang="en-US" altLang="en-US" dirty="0"/>
          </a:p>
          <a:p>
            <a:endParaRPr lang="en-US" altLang="en-US" dirty="0"/>
          </a:p>
          <a:p>
            <a:endParaRPr lang="en-US" altLang="en-US" dirty="0"/>
          </a:p>
          <a:p>
            <a:r>
              <a:rPr lang="en-US" altLang="en-US" dirty="0"/>
              <a:t>Simultaneously, oxygenated blood from the lungs enters the left atrium via the pulmonary veins. During diastole, blood flows from the atria to the ventricles through the right and left atrioventricular valves, openings from the right atrium to the right ventricle and from the left atrium to the left ventricle. Even though both atria do contract, blood will flow from the atria into the ventricles without contraction of the atria, because the ventricles are both empty. After the ventricles are filled with blood, they contract, which is systole; blood is forced into the pulmonary artery from the right ventricle and into the aorta from the left ventricle, because the tricuspid and bicuspid valves close off the atrioventricular openings. This prevents backflow of blood from the ventricles to the atria. The chordae </a:t>
            </a:r>
            <a:r>
              <a:rPr lang="en-US" altLang="en-US" dirty="0" err="1"/>
              <a:t>tendinae</a:t>
            </a:r>
            <a:r>
              <a:rPr lang="en-US" altLang="en-US" dirty="0"/>
              <a:t> (heart strings), which connect the valve leaflets to the papillary muscles, prevent eversion of the leaflets during systole. The contraction of the ventricular musculature empties the ventricles, opening the semilunar valves of the aorta and pulmonary artery, allowing blood to flow. Deoxygenated blood flows through the pulmonary arteries to the lungs to be oxygenated; oxygenated blood in the aorta is delivered to the body. The cycle is repeated as deoxygenated blood from the body again fills the right atrium, and oxygenated blood from the lungs fills the left atrium. </a:t>
            </a:r>
            <a:endParaRPr lang="en-US" altLang="en-US" dirty="0">
              <a:latin typeface="Arial" panose="020B0604020202020204"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238BD1B1-76BB-4355-801D-901DC98D2ED2}"/>
              </a:ext>
            </a:extLst>
          </p:cNvPr>
          <p:cNvSpPr>
            <a:spLocks noGrp="1" noRot="1" noChangeAspect="1" noChangeArrowheads="1" noTextEdit="1"/>
          </p:cNvSpPr>
          <p:nvPr>
            <p:ph type="sldImg"/>
          </p:nvPr>
        </p:nvSpPr>
        <p:spPr>
          <a:ln/>
        </p:spPr>
      </p:sp>
      <p:sp>
        <p:nvSpPr>
          <p:cNvPr id="326659" name="Rectangle 3">
            <a:extLst>
              <a:ext uri="{FF2B5EF4-FFF2-40B4-BE49-F238E27FC236}">
                <a16:creationId xmlns:a16="http://schemas.microsoft.com/office/drawing/2014/main" id="{9975DFEF-6E7F-47C9-8DA7-98B345626C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There  is an electrical conduction system in the heart. The conduction begins in the sinoatrial node of the right atrium. The sinoatrial node is also known as Nature’s pacemaker as it sets the pace for the heart.  Electrical impulses go from the sinoatrial, or SA node to the atrioventricular, or AV node and then down along the septum via the Bundle of His.  From the Bundle of His, the electrical impulse moves across the bottom of the heart via the Purkinje fibers.  The Purkinje fibers are tiny signaling devices within the electrical system along the ventricle at the apex. Electrical signals cause the right and left atria to contract at the same time. This is followed by contraction of the ventricles (systole).</a:t>
            </a:r>
            <a:endParaRPr lang="en-US" altLang="en-US" dirty="0">
              <a:latin typeface="Arial" panose="020B0604020202020204" pitchFamily="34"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1DE1018C-5439-47FC-BC09-79E2E7A234AA}"/>
              </a:ext>
            </a:extLst>
          </p:cNvPr>
          <p:cNvSpPr>
            <a:spLocks noGrp="1" noRot="1" noChangeAspect="1" noChangeArrowheads="1" noTextEdit="1"/>
          </p:cNvSpPr>
          <p:nvPr>
            <p:ph type="sldImg"/>
          </p:nvPr>
        </p:nvSpPr>
        <p:spPr>
          <a:ln/>
        </p:spPr>
      </p:sp>
      <p:sp>
        <p:nvSpPr>
          <p:cNvPr id="328707" name="Notes Placeholder 2">
            <a:extLst>
              <a:ext uri="{FF2B5EF4-FFF2-40B4-BE49-F238E27FC236}">
                <a16:creationId xmlns:a16="http://schemas.microsoft.com/office/drawing/2014/main" id="{79A40AD6-1D2C-42C6-9CF8-B7610A30D1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Arteries carry oxygenated blood away from the heart and out to the rest of the body.</a:t>
            </a:r>
          </a:p>
          <a:p>
            <a:r>
              <a:rPr lang="en-US" altLang="en-US" dirty="0">
                <a:latin typeface="Arial" panose="020B0604020202020204" pitchFamily="34" charset="0"/>
              </a:rPr>
              <a:t>Veins carry deoxygenated blood back to the heart from the capillary beds.</a:t>
            </a:r>
          </a:p>
          <a:p>
            <a:r>
              <a:rPr lang="en-US" altLang="en-US" dirty="0">
                <a:latin typeface="Arial" panose="020B0604020202020204" pitchFamily="34" charset="0"/>
              </a:rPr>
              <a:t>There is one set of exceptions in the body.</a:t>
            </a:r>
          </a:p>
          <a:p>
            <a:endParaRPr lang="en-US" altLang="en-US" dirty="0">
              <a:latin typeface="Arial" panose="020B0604020202020204" pitchFamily="34" charset="0"/>
            </a:endParaRPr>
          </a:p>
          <a:p>
            <a:r>
              <a:rPr lang="en-US" altLang="en-US" b="1" dirty="0">
                <a:latin typeface="Arial" panose="020B0604020202020204" pitchFamily="34" charset="0"/>
              </a:rPr>
              <a:t>Pulmonary artery</a:t>
            </a:r>
            <a:r>
              <a:rPr lang="en-US" altLang="en-US" b="0" dirty="0">
                <a:latin typeface="Arial" panose="020B0604020202020204" pitchFamily="34" charset="0"/>
              </a:rPr>
              <a:t> carries </a:t>
            </a:r>
            <a:r>
              <a:rPr lang="en-US" altLang="en-US" b="1" dirty="0">
                <a:latin typeface="Arial" panose="020B0604020202020204" pitchFamily="34" charset="0"/>
              </a:rPr>
              <a:t>deoxygenated</a:t>
            </a:r>
            <a:r>
              <a:rPr lang="en-US" altLang="en-US" b="0" dirty="0">
                <a:latin typeface="Arial" panose="020B0604020202020204" pitchFamily="34" charset="0"/>
              </a:rPr>
              <a:t> blood away from the heart and out to the lungs.</a:t>
            </a:r>
          </a:p>
          <a:p>
            <a:r>
              <a:rPr lang="en-US" altLang="en-US" b="1" dirty="0">
                <a:latin typeface="Arial" panose="020B0604020202020204" pitchFamily="34" charset="0"/>
              </a:rPr>
              <a:t>Pulmonary vein</a:t>
            </a:r>
            <a:r>
              <a:rPr lang="en-US" altLang="en-US" b="0" dirty="0">
                <a:latin typeface="Arial" panose="020B0604020202020204" pitchFamily="34" charset="0"/>
              </a:rPr>
              <a:t> carries </a:t>
            </a:r>
            <a:r>
              <a:rPr lang="en-US" altLang="en-US" b="1" dirty="0">
                <a:latin typeface="Arial" panose="020B0604020202020204" pitchFamily="34" charset="0"/>
              </a:rPr>
              <a:t>oxygenated</a:t>
            </a:r>
            <a:r>
              <a:rPr lang="en-US" altLang="en-US" b="0" dirty="0">
                <a:latin typeface="Arial" panose="020B0604020202020204" pitchFamily="34" charset="0"/>
              </a:rPr>
              <a:t> blood back to the heart from the lungs to be pumped out to the rest of the body.</a:t>
            </a:r>
            <a:endParaRPr lang="en-US" altLang="en-US" b="1" dirty="0">
              <a:latin typeface="Arial" panose="020B0604020202020204" pitchFamily="34" charset="0"/>
            </a:endParaRPr>
          </a:p>
        </p:txBody>
      </p:sp>
      <p:sp>
        <p:nvSpPr>
          <p:cNvPr id="328708" name="Slide Number Placeholder 3">
            <a:extLst>
              <a:ext uri="{FF2B5EF4-FFF2-40B4-BE49-F238E27FC236}">
                <a16:creationId xmlns:a16="http://schemas.microsoft.com/office/drawing/2014/main" id="{FFD36387-782E-475E-8831-AB7B83EEB3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F8E3A4-A589-4465-9B40-E2D461FA2EC9}" type="slidenum">
              <a:rPr lang="en-US" altLang="en-US" sz="1300">
                <a:ea typeface="ＭＳ Ｐゴシック" panose="020B0600070205080204" pitchFamily="34" charset="-128"/>
              </a:rPr>
              <a:pPr>
                <a:spcBef>
                  <a:spcPct val="0"/>
                </a:spcBef>
              </a:pPr>
              <a:t>173</a:t>
            </a:fld>
            <a:endParaRPr lang="en-US" altLang="en-US" sz="1300">
              <a:ea typeface="ＭＳ Ｐゴシック" panose="020B0600070205080204" pitchFamily="34" charset="-128"/>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a:extLst>
              <a:ext uri="{FF2B5EF4-FFF2-40B4-BE49-F238E27FC236}">
                <a16:creationId xmlns:a16="http://schemas.microsoft.com/office/drawing/2014/main" id="{E6B780D4-E3D0-4715-A0FB-61686C7F0239}"/>
              </a:ext>
            </a:extLst>
          </p:cNvPr>
          <p:cNvSpPr>
            <a:spLocks noGrp="1" noRot="1" noChangeAspect="1" noChangeArrowheads="1" noTextEdit="1"/>
          </p:cNvSpPr>
          <p:nvPr>
            <p:ph type="sldImg"/>
          </p:nvPr>
        </p:nvSpPr>
        <p:spPr>
          <a:ln/>
        </p:spPr>
      </p:sp>
      <p:sp>
        <p:nvSpPr>
          <p:cNvPr id="330755" name="Notes Placeholder 2">
            <a:extLst>
              <a:ext uri="{FF2B5EF4-FFF2-40B4-BE49-F238E27FC236}">
                <a16:creationId xmlns:a16="http://schemas.microsoft.com/office/drawing/2014/main" id="{A529565C-79A3-4DE9-BD0D-6AA2CF89D2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5 circulation systems in the body.  Two of them are discussed here.  One is the Pulmonary Circulation system which pushes blood from the right ventricle through the pulmonary valve out the pulmonary artery to take deoxygenated blood</a:t>
            </a:r>
            <a:r>
              <a:rPr lang="en-US" altLang="en-US" baseline="0" dirty="0">
                <a:latin typeface="Arial" panose="020B0604020202020204" pitchFamily="34" charset="0"/>
              </a:rPr>
              <a:t> to the lungs to drop off carbon dioxide and pick up oxygen.  Blood is returned to the heart through the pulmonary vein and returns oxygenated blood to the left atrium.</a:t>
            </a:r>
          </a:p>
          <a:p>
            <a:endParaRPr lang="en-US" altLang="en-US" baseline="0" dirty="0">
              <a:latin typeface="Arial" panose="020B0604020202020204" pitchFamily="34" charset="0"/>
            </a:endParaRPr>
          </a:p>
          <a:p>
            <a:r>
              <a:rPr lang="en-US" altLang="en-US" baseline="0" dirty="0">
                <a:latin typeface="Arial" panose="020B0604020202020204" pitchFamily="34" charset="0"/>
              </a:rPr>
              <a:t>The systemic circulation is the next phase of blood circulation when the oxygenated blood flows from the left atrium to the left ventricle.  It moves from the left ventricle out through the aorta to the rest of the body.</a:t>
            </a:r>
            <a:endParaRPr lang="en-US" altLang="en-US" dirty="0">
              <a:latin typeface="Arial" panose="020B0604020202020204" pitchFamily="34" charset="0"/>
            </a:endParaRPr>
          </a:p>
        </p:txBody>
      </p:sp>
      <p:sp>
        <p:nvSpPr>
          <p:cNvPr id="330756" name="Slide Number Placeholder 3">
            <a:extLst>
              <a:ext uri="{FF2B5EF4-FFF2-40B4-BE49-F238E27FC236}">
                <a16:creationId xmlns:a16="http://schemas.microsoft.com/office/drawing/2014/main" id="{E43FC8D3-8470-4296-9708-6E5131A4C1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5B8146-DD99-4608-B614-1328D66A90D4}" type="slidenum">
              <a:rPr lang="en-US" altLang="en-US" sz="1300">
                <a:ea typeface="ＭＳ Ｐゴシック" panose="020B0600070205080204" pitchFamily="34" charset="-128"/>
              </a:rPr>
              <a:pPr>
                <a:spcBef>
                  <a:spcPct val="0"/>
                </a:spcBef>
              </a:pPr>
              <a:t>174</a:t>
            </a:fld>
            <a:endParaRPr lang="en-US" altLang="en-US" sz="1300">
              <a:ea typeface="ＭＳ Ｐゴシック" panose="020B0600070205080204" pitchFamily="34" charset="-128"/>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78B4EE9A-AF66-4DA6-9CD6-F67F606D3CF5}"/>
              </a:ext>
            </a:extLst>
          </p:cNvPr>
          <p:cNvSpPr>
            <a:spLocks noGrp="1" noRot="1" noChangeAspect="1" noChangeArrowheads="1" noTextEdit="1"/>
          </p:cNvSpPr>
          <p:nvPr>
            <p:ph type="sldImg"/>
          </p:nvPr>
        </p:nvSpPr>
        <p:spPr>
          <a:ln/>
        </p:spPr>
      </p:sp>
      <p:sp>
        <p:nvSpPr>
          <p:cNvPr id="332803" name="Notes Placeholder 2">
            <a:extLst>
              <a:ext uri="{FF2B5EF4-FFF2-40B4-BE49-F238E27FC236}">
                <a16:creationId xmlns:a16="http://schemas.microsoft.com/office/drawing/2014/main" id="{CC740AD7-D78E-456C-B865-D88D73ECA9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Pertinent diagnosis codes for cardiology are found throughout the ICD-10-CM book.</a:t>
            </a:r>
          </a:p>
        </p:txBody>
      </p:sp>
      <p:sp>
        <p:nvSpPr>
          <p:cNvPr id="332804" name="Slide Number Placeholder 3">
            <a:extLst>
              <a:ext uri="{FF2B5EF4-FFF2-40B4-BE49-F238E27FC236}">
                <a16:creationId xmlns:a16="http://schemas.microsoft.com/office/drawing/2014/main" id="{E187DE1E-5139-4E3D-8DD8-548C22EA6C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90FB0-8964-4049-A485-A46488004475}" type="slidenum">
              <a:rPr lang="en-US" altLang="en-US" sz="1300">
                <a:ea typeface="ＭＳ Ｐゴシック" panose="020B0600070205080204" pitchFamily="34" charset="-128"/>
              </a:rPr>
              <a:pPr>
                <a:spcBef>
                  <a:spcPct val="0"/>
                </a:spcBef>
              </a:pPr>
              <a:t>175</a:t>
            </a:fld>
            <a:endParaRPr lang="en-US" altLang="en-US" sz="1300">
              <a:ea typeface="ＭＳ Ｐゴシック" panose="020B0600070205080204" pitchFamily="34" charset="-128"/>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64317CBB-F565-40ED-A1D1-94A2EA14082E}"/>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A665AF35-D43D-495D-8272-BBA218561B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many diagnosis codes related to hypertension and the co-morbid conditions associated with hypertension found in ICD-10-CM.  The guidelines associated with these guidelines are important to review as are the “code also” notes.  It is important to note that, per the ICD-10-CM guidelines, there is a presumed causal relationship that exists between hypertension and heart disease and hypertension and kidney disease.  As a result of the presumed causal relationship, if the patient has both conditions present, coders should assign the combination codes that exist.  Only if the physician specifically states that the two conditions are NOT related, should the two conditions be reported separately.</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D41B1370-13AF-4E9B-8E93-1F264F7AB3F0}"/>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2440BE3-349A-43A1-9DA7-7221F6829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Many ICD-10 codes differentiate between native coronary arteries and bypassed coronary arteries.  The term “native coronary arteries” means that the patient has NOT had a heart transplant, who has never had a coronary artery bypass procedure or a patient to has had percutaneous transluminal coronary angioplasty (PTCA) who has been readmitted for another occlusion or blockage.  The patient still has the same coronary arteries they were born with.</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A9546351-AFE0-40A7-BDA7-112EEA6A8858}"/>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D406D474-20AF-49A8-9D2F-6897D8EC78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Endocarditis is an inflammation or infection of the inner lining (endocardium) of the heart which, if left untreated, can damage or destroy the heart valves.</a:t>
            </a:r>
          </a:p>
          <a:p>
            <a:endParaRPr lang="en-US" altLang="en-US" dirty="0">
              <a:latin typeface="Arial" panose="020B0604020202020204" pitchFamily="34" charset="0"/>
            </a:endParaRPr>
          </a:p>
          <a:p>
            <a:r>
              <a:rPr lang="en-US" altLang="en-US" dirty="0">
                <a:latin typeface="Arial" panose="020B0604020202020204" pitchFamily="34" charset="0"/>
              </a:rPr>
              <a:t>Heart failure occurs when the heart is unable to pump enough blood to supply the rest of the organs in the body.  Heart failure is also known as Congestive Heart Failure or CHF.</a:t>
            </a:r>
          </a:p>
          <a:p>
            <a:endParaRPr lang="en-US" altLang="en-US" dirty="0">
              <a:latin typeface="Arial" panose="020B0604020202020204" pitchFamily="34" charset="0"/>
            </a:endParaRPr>
          </a:p>
          <a:p>
            <a:r>
              <a:rPr lang="en-US" altLang="en-US" dirty="0">
                <a:latin typeface="Arial" panose="020B0604020202020204" pitchFamily="34" charset="0"/>
              </a:rPr>
              <a:t>Pericarditis is an inflammation or infection of the sac that surrounds the heart (pericardium).  </a:t>
            </a:r>
          </a:p>
          <a:p>
            <a:endParaRPr lang="en-US" altLang="en-US" dirty="0">
              <a:latin typeface="Arial" panose="020B0604020202020204" pitchFamily="34" charset="0"/>
            </a:endParaRPr>
          </a:p>
          <a:p>
            <a:r>
              <a:rPr lang="en-US" altLang="en-US" dirty="0">
                <a:latin typeface="Arial" panose="020B0604020202020204" pitchFamily="34" charset="0"/>
              </a:rPr>
              <a:t>Peripheral Arterial Disease (PAD) is similar to coronary artery disease but it impact the arteries outside of the heart and brain.</a:t>
            </a:r>
          </a:p>
          <a:p>
            <a:endParaRPr lang="en-US" altLang="en-US" dirty="0">
              <a:latin typeface="Arial" panose="020B0604020202020204" pitchFamily="34" charset="0"/>
            </a:endParaRPr>
          </a:p>
          <a:p>
            <a:r>
              <a:rPr lang="en-US" altLang="en-US" dirty="0">
                <a:latin typeface="Arial" panose="020B0604020202020204" pitchFamily="34" charset="0"/>
              </a:rPr>
              <a:t>Valve disorders impact the valves of the heart (tricuspid, bicuspid which is also known as mitral valve, pulmonary and aortic.  There are different types of valve disorders such as stenosis (or narrowing), regurgitation (when the blood backflows into the previous heart chamber) and prolapse (when the valves fall backwards into the chamber).</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A9546351-AFE0-40A7-BDA7-112EEA6A8858}"/>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D406D474-20AF-49A8-9D2F-6897D8EC78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Myocardial infarction (MI or AMI) is also known as a heart attack.  There is a decrease in blood flow in the coronary arteries to the heart muscle causing the heart muscle to die. </a:t>
            </a:r>
            <a:r>
              <a:rPr lang="en-US" dirty="0"/>
              <a:t> AMI is classified based on the affected heart tissue and the time frame in which it occurs.   It also is based on whether the artery was completely blocked (ST elevation myocardial infarction – STEMI or non-ST elevation myocardial infarction –NSTEMI).  Acute MI is considered acute for 4 weeks (28 days). There is only one code for an old MI, I25.2.  With an old MI, the patient is asymptomatic and does not require any further treatment. If the patient requires continued care or is symptomatic after 4 weeks, the appropriate aftercare code is used and not a code from category I21.</a:t>
            </a:r>
            <a:endParaRPr lang="en-US" altLang="en-US" dirty="0">
              <a:latin typeface="Arial" panose="020B0604020202020204" pitchFamily="34" charset="0"/>
            </a:endParaRPr>
          </a:p>
        </p:txBody>
      </p:sp>
    </p:spTree>
    <p:extLst>
      <p:ext uri="{BB962C8B-B14F-4D97-AF65-F5344CB8AC3E}">
        <p14:creationId xmlns:p14="http://schemas.microsoft.com/office/powerpoint/2010/main" val="388743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operative report is where the complete documentation of the procedure should be found. A complete operative report should always include the following:</a:t>
            </a:r>
            <a:endParaRPr lang="en-US" dirty="0">
              <a:effectLst/>
            </a:endParaRPr>
          </a:p>
          <a:p>
            <a:pPr marL="177845" indent="-177845">
              <a:buFont typeface="Arial" panose="020B0604020202020204" pitchFamily="34" charset="0"/>
              <a:buChar char="•"/>
            </a:pPr>
            <a:r>
              <a:rPr lang="en-US" dirty="0"/>
              <a:t>Date and time of the procedure</a:t>
            </a:r>
            <a:endParaRPr lang="en-US" sz="800" dirty="0"/>
          </a:p>
          <a:p>
            <a:pPr marL="177845" indent="-177845">
              <a:buFont typeface="Arial" panose="020B0604020202020204" pitchFamily="34" charset="0"/>
              <a:buChar char="•"/>
            </a:pPr>
            <a:r>
              <a:rPr lang="en-US" dirty="0"/>
              <a:t>Pre- and post-operative diagnoses </a:t>
            </a:r>
            <a:endParaRPr lang="en-US" sz="800" dirty="0"/>
          </a:p>
          <a:p>
            <a:pPr marL="177845" indent="-177845">
              <a:buFont typeface="Arial" panose="020B0604020202020204" pitchFamily="34" charset="0"/>
              <a:buChar char="•"/>
            </a:pPr>
            <a:r>
              <a:rPr lang="en-US" dirty="0"/>
              <a:t>List all procedures performed </a:t>
            </a:r>
            <a:endParaRPr lang="en-US" sz="800" dirty="0"/>
          </a:p>
          <a:p>
            <a:pPr marL="177845" indent="-177845">
              <a:buFont typeface="Arial" panose="020B0604020202020204" pitchFamily="34" charset="0"/>
              <a:buChar char="•"/>
            </a:pPr>
            <a:r>
              <a:rPr lang="en-US" dirty="0"/>
              <a:t>Type of anesthesia used </a:t>
            </a:r>
          </a:p>
          <a:p>
            <a:pPr marL="177845" indent="-177845">
              <a:buFont typeface="Arial" panose="020B0604020202020204" pitchFamily="34" charset="0"/>
              <a:buChar char="•"/>
            </a:pPr>
            <a:r>
              <a:rPr lang="en-US" dirty="0"/>
              <a:t>Blood loss/Blood Replacement </a:t>
            </a:r>
          </a:p>
          <a:p>
            <a:pPr marL="177845" indent="-177845">
              <a:buFont typeface="Arial" panose="020B0604020202020204" pitchFamily="34" charset="0"/>
              <a:buChar char="•"/>
            </a:pPr>
            <a:r>
              <a:rPr lang="en-US" dirty="0"/>
              <a:t>All surgeons who participated in the case </a:t>
            </a:r>
          </a:p>
          <a:p>
            <a:pPr marL="177845" indent="-177845">
              <a:buFont typeface="Arial" panose="020B0604020202020204" pitchFamily="34" charset="0"/>
              <a:buChar char="•"/>
            </a:pPr>
            <a:r>
              <a:rPr lang="en-US" dirty="0"/>
              <a:t>Findings </a:t>
            </a:r>
          </a:p>
          <a:p>
            <a:pPr marL="177845" indent="-177845">
              <a:buFont typeface="Arial" panose="020B0604020202020204" pitchFamily="34" charset="0"/>
              <a:buChar char="•"/>
            </a:pPr>
            <a:r>
              <a:rPr lang="en-US" dirty="0"/>
              <a:t>The procedure description </a:t>
            </a:r>
          </a:p>
          <a:p>
            <a:pPr marL="177845" indent="-177845">
              <a:buFont typeface="Arial" panose="020B0604020202020204" pitchFamily="34" charset="0"/>
              <a:buChar char="•"/>
            </a:pPr>
            <a:r>
              <a:rPr lang="en-US" dirty="0"/>
              <a:t>Signatures with Date and Time.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a:t>
            </a:fld>
            <a:endParaRPr lang="en-US" dirty="0"/>
          </a:p>
        </p:txBody>
      </p:sp>
    </p:spTree>
    <p:extLst>
      <p:ext uri="{BB962C8B-B14F-4D97-AF65-F5344CB8AC3E}">
        <p14:creationId xmlns:p14="http://schemas.microsoft.com/office/powerpoint/2010/main" val="271331655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F41F6F9D-C7EA-4DFB-B130-368191AA3A42}"/>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E6BBB595-A5DF-4297-AE79-8749F22C28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Cardiology coding uses codes from 3 different sections of CPT</a:t>
            </a:r>
            <a:r>
              <a:rPr lang="en-US" altLang="en-US" b="1" baseline="30000" dirty="0"/>
              <a:t>®</a:t>
            </a:r>
            <a:r>
              <a:rPr lang="en-US" altLang="en-US" dirty="0">
                <a:latin typeface="Arial" panose="020B0604020202020204" pitchFamily="34" charset="0"/>
              </a:rPr>
              <a:t>: surgical coding, radiology coding and medicine section.</a:t>
            </a: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FC79C254-6E6B-4463-9645-B0BFA39E2D9B}"/>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27EBDEDC-E3B7-4217-A4B8-0C5995624A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Cardiac muscle contractions are not under voluntary control. Heart rate is regulated by a natural pacemaker comprised of special cardiac muscle fibers under control of the autonomic (involuntary) nervous system as described earlier. In the case of an “artificial” pacemaker, it refers to an artificial or man-made system to regulate the rate of activity.  A pacing cardioverter-defibrillator system </a:t>
            </a:r>
            <a:r>
              <a:rPr lang="en-US" dirty="0"/>
              <a:t>is a man-made device placed the chest to monitor heart rhythm and detect irregular heartbeats. In the case of irregular heartbeats, the ICD will deliver electric shocks to the heart to fix an abnormal heart rhythm. To code the either a pacemaker system or an ICD system, coders must know the information presented on the slide.</a:t>
            </a:r>
            <a:endParaRPr lang="en-US" altLang="en-US" dirty="0">
              <a:latin typeface="Arial" panose="020B0604020202020204" pitchFamily="34"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What coders need to know.</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182</a:t>
            </a:fld>
            <a:endParaRPr lang="en-US" dirty="0"/>
          </a:p>
        </p:txBody>
      </p:sp>
    </p:spTree>
    <p:extLst>
      <p:ext uri="{BB962C8B-B14F-4D97-AF65-F5344CB8AC3E}">
        <p14:creationId xmlns:p14="http://schemas.microsoft.com/office/powerpoint/2010/main" val="384011151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a:extLst>
              <a:ext uri="{FF2B5EF4-FFF2-40B4-BE49-F238E27FC236}">
                <a16:creationId xmlns:a16="http://schemas.microsoft.com/office/drawing/2014/main" id="{FBA00504-4160-44EA-B356-253131B90B81}"/>
              </a:ext>
            </a:extLst>
          </p:cNvPr>
          <p:cNvSpPr>
            <a:spLocks noGrp="1" noRot="1" noChangeAspect="1" noChangeArrowheads="1" noTextEdit="1"/>
          </p:cNvSpPr>
          <p:nvPr>
            <p:ph type="sldImg"/>
          </p:nvPr>
        </p:nvSpPr>
        <p:spPr>
          <a:ln/>
        </p:spPr>
      </p:sp>
      <p:sp>
        <p:nvSpPr>
          <p:cNvPr id="345091" name="Notes Placeholder 2">
            <a:extLst>
              <a:ext uri="{FF2B5EF4-FFF2-40B4-BE49-F238E27FC236}">
                <a16:creationId xmlns:a16="http://schemas.microsoft.com/office/drawing/2014/main" id="{AA0AD043-3C9D-4E86-A109-63BDE554D6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An implantable loop recorder is a device that records your heart rhythm continuously for up to three years. It records the electrical signals of your heart and allows remote monitoring of heart function.</a:t>
            </a:r>
          </a:p>
          <a:p>
            <a:endParaRPr lang="en-US" altLang="en-US" dirty="0">
              <a:latin typeface="Arial" panose="020B0604020202020204" pitchFamily="34" charset="0"/>
            </a:endParaRPr>
          </a:p>
          <a:p>
            <a:r>
              <a:rPr lang="en-US" altLang="en-US" dirty="0">
                <a:latin typeface="Arial" panose="020B0604020202020204" pitchFamily="34" charset="0"/>
              </a:rPr>
              <a:t>Implantable hemodynamic monitors are used for long term monitoring of pulmonary artery pressures.  Devices are placed via right heart catheterization in the pulmonary artery for purposes of monitoring patients with heart failure.</a:t>
            </a:r>
          </a:p>
          <a:p>
            <a:endParaRPr lang="en-US" altLang="en-US" dirty="0">
              <a:latin typeface="Arial" panose="020B0604020202020204" pitchFamily="34" charset="0"/>
            </a:endParaRPr>
          </a:p>
        </p:txBody>
      </p:sp>
      <p:sp>
        <p:nvSpPr>
          <p:cNvPr id="345092" name="Date Placeholder 3">
            <a:extLst>
              <a:ext uri="{FF2B5EF4-FFF2-40B4-BE49-F238E27FC236}">
                <a16:creationId xmlns:a16="http://schemas.microsoft.com/office/drawing/2014/main" id="{92457DDD-2401-413B-B297-FF5A3E46B8E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5093" name="Slide Number Placeholder 4">
            <a:extLst>
              <a:ext uri="{FF2B5EF4-FFF2-40B4-BE49-F238E27FC236}">
                <a16:creationId xmlns:a16="http://schemas.microsoft.com/office/drawing/2014/main" id="{466F46B0-6A96-4ECE-A31D-530BD9BF7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5B2D828-E897-4250-9924-3D0C36143DB7}" type="slidenum">
              <a:rPr lang="en-US" altLang="en-US" smtClean="0"/>
              <a:pPr/>
              <a:t>183</a:t>
            </a:fld>
            <a:endParaRPr lang="en-US" alt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B725DC78-F551-4799-A0D4-CC256456D0A6}"/>
              </a:ext>
            </a:extLst>
          </p:cNvPr>
          <p:cNvSpPr>
            <a:spLocks noGrp="1" noRot="1" noChangeAspect="1" noChangeArrowheads="1" noTextEdit="1"/>
          </p:cNvSpPr>
          <p:nvPr>
            <p:ph type="sldImg"/>
          </p:nvPr>
        </p:nvSpPr>
        <p:spPr>
          <a:ln/>
        </p:spPr>
      </p:sp>
      <p:sp>
        <p:nvSpPr>
          <p:cNvPr id="347139" name="Rectangle 3">
            <a:extLst>
              <a:ext uri="{FF2B5EF4-FFF2-40B4-BE49-F238E27FC236}">
                <a16:creationId xmlns:a16="http://schemas.microsoft.com/office/drawing/2014/main" id="{F0FC01AF-2BE1-4D3C-B09C-7E0B2394CF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Cardiac valve procedures may be done via open or percutaneous approach.  Services include “-</a:t>
            </a:r>
            <a:r>
              <a:rPr lang="en-US" altLang="en-US" dirty="0" err="1">
                <a:latin typeface="Arial" panose="020B0604020202020204" pitchFamily="34" charset="0"/>
              </a:rPr>
              <a:t>plasty</a:t>
            </a:r>
            <a:r>
              <a:rPr lang="en-US" altLang="en-US" dirty="0">
                <a:latin typeface="Arial" panose="020B0604020202020204" pitchFamily="34" charset="0"/>
              </a:rPr>
              <a:t>” which is a surgical repair and “-</a:t>
            </a:r>
            <a:r>
              <a:rPr lang="en-US" altLang="en-US" dirty="0" err="1">
                <a:latin typeface="Arial" panose="020B0604020202020204" pitchFamily="34" charset="0"/>
              </a:rPr>
              <a:t>otomy</a:t>
            </a:r>
            <a:r>
              <a:rPr lang="en-US" altLang="en-US" dirty="0">
                <a:latin typeface="Arial" panose="020B0604020202020204" pitchFamily="34" charset="0"/>
              </a:rPr>
              <a:t>” which is a cutting into the chest and/or valve for repair and/or replacement.  There are numerous guidelines associated with valve surgeries to be repaired.  </a:t>
            </a: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Coronary arteries are critical to the function of the heart. Coronary arteries arise from the aorta and are small vessels feeding oxygen and nutrients to the myocardium. Each coronary artery has a specific name.  The three most common are the left anterior descending (LD), right coronary (RC) and left circumflex (LC).  One of the treatments for a blocked coronary artery is bypassing the blockages in the vessels with grafted vessels, called a CABG for Coronary Artery Bypass Graft,  arterial and venous, to restore blood flow. </a:t>
            </a:r>
          </a:p>
          <a:p>
            <a:endParaRPr lang="en-US" i="1" dirty="0"/>
          </a:p>
          <a:p>
            <a:r>
              <a:rPr lang="en-US" i="0" dirty="0"/>
              <a:t>There are three sets of codes used to report CABG which report the type of material used and the number of bypasses done with the material.</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185</a:t>
            </a:fld>
            <a:endParaRPr lang="en-US" dirty="0"/>
          </a:p>
        </p:txBody>
      </p:sp>
    </p:spTree>
    <p:extLst>
      <p:ext uri="{BB962C8B-B14F-4D97-AF65-F5344CB8AC3E}">
        <p14:creationId xmlns:p14="http://schemas.microsoft.com/office/powerpoint/2010/main" val="163096082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There are numerous add-on codes that may be billed with CABG services.  Most of the add-on codes related to the harvesting of vessels from other parts of the body to be used as graft material.</a:t>
            </a:r>
          </a:p>
          <a:p>
            <a:endParaRPr lang="en-US" i="0" dirty="0"/>
          </a:p>
          <a:p>
            <a:r>
              <a:rPr lang="en-US" i="0" dirty="0"/>
              <a:t>In addition to the harvesting codes, providers may also perform a coronary endarterectomy. </a:t>
            </a:r>
            <a:r>
              <a:rPr lang="en-US" dirty="0"/>
              <a:t>This is a procedure to remove diseased material and plaque from inside of an artery to restore normal blood flow through the artery. </a:t>
            </a:r>
            <a:endParaRPr lang="en-US" i="0" dirty="0"/>
          </a:p>
          <a:p>
            <a:endParaRPr lang="en-US" i="0" dirty="0"/>
          </a:p>
          <a:p>
            <a:r>
              <a:rPr lang="en-US" i="0" dirty="0"/>
              <a:t>If CABG is performed more than one month after a previous CABG or valve procedure, a reoperation code should be appended to the CABG service.</a:t>
            </a:r>
          </a:p>
          <a:p>
            <a:endParaRPr lang="en-US" i="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186</a:t>
            </a:fld>
            <a:endParaRPr lang="en-US" dirty="0"/>
          </a:p>
        </p:txBody>
      </p:sp>
    </p:spTree>
    <p:extLst>
      <p:ext uri="{BB962C8B-B14F-4D97-AF65-F5344CB8AC3E}">
        <p14:creationId xmlns:p14="http://schemas.microsoft.com/office/powerpoint/2010/main" val="129711372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a:extLst>
              <a:ext uri="{FF2B5EF4-FFF2-40B4-BE49-F238E27FC236}">
                <a16:creationId xmlns:a16="http://schemas.microsoft.com/office/drawing/2014/main" id="{FCC86CF7-54A5-416E-950C-248373C809E3}"/>
              </a:ext>
            </a:extLst>
          </p:cNvPr>
          <p:cNvSpPr>
            <a:spLocks noGrp="1" noRot="1" noChangeAspect="1" noChangeArrowheads="1" noTextEdit="1"/>
          </p:cNvSpPr>
          <p:nvPr>
            <p:ph type="sldImg"/>
          </p:nvPr>
        </p:nvSpPr>
        <p:spPr>
          <a:ln/>
        </p:spPr>
      </p:sp>
      <p:sp>
        <p:nvSpPr>
          <p:cNvPr id="351235" name="Notes Placeholder 2">
            <a:extLst>
              <a:ext uri="{FF2B5EF4-FFF2-40B4-BE49-F238E27FC236}">
                <a16:creationId xmlns:a16="http://schemas.microsoft.com/office/drawing/2014/main" id="{623648DA-D62C-4C21-828C-356DBA1B14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There are other bypass graft codes in CPT</a:t>
            </a:r>
            <a:r>
              <a:rPr lang="en-US" altLang="en-US" b="1" baseline="30000" dirty="0"/>
              <a:t>®</a:t>
            </a:r>
            <a:r>
              <a:rPr lang="en-US" altLang="en-US" dirty="0"/>
              <a:t>.  These procedures to restore blood flow to several body areas other than the coronary vessels. Code selection is made by type of graft and the location.  Type includes an autograft, which is tissue or organ transferred by grafting into a new position in the body of the same individual using a vein, or artery. Synonyms include autogenous, and autologous. Synthetic grafts may also be used.</a:t>
            </a:r>
          </a:p>
          <a:p>
            <a:endParaRPr lang="en-US" altLang="en-US" dirty="0">
              <a:latin typeface="Arial" panose="020B0604020202020204" pitchFamily="34" charset="0"/>
            </a:endParaRPr>
          </a:p>
        </p:txBody>
      </p:sp>
      <p:sp>
        <p:nvSpPr>
          <p:cNvPr id="351236" name="Slide Number Placeholder 3">
            <a:extLst>
              <a:ext uri="{FF2B5EF4-FFF2-40B4-BE49-F238E27FC236}">
                <a16:creationId xmlns:a16="http://schemas.microsoft.com/office/drawing/2014/main" id="{92AEAF3D-E919-4DEB-ABFD-E7BBAA49F7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DE5A73-59D1-4D97-B362-53AA34F17301}" type="slidenum">
              <a:rPr lang="en-US" altLang="en-US" sz="1300">
                <a:ea typeface="ＭＳ Ｐゴシック" panose="020B0600070205080204" pitchFamily="34" charset="-128"/>
              </a:rPr>
              <a:pPr>
                <a:spcBef>
                  <a:spcPct val="0"/>
                </a:spcBef>
              </a:pPr>
              <a:t>187</a:t>
            </a:fld>
            <a:endParaRPr lang="en-US" altLang="en-US" sz="1300">
              <a:ea typeface="ＭＳ Ｐゴシック" panose="020B0600070205080204" pitchFamily="34" charset="-128"/>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a:extLst>
              <a:ext uri="{FF2B5EF4-FFF2-40B4-BE49-F238E27FC236}">
                <a16:creationId xmlns:a16="http://schemas.microsoft.com/office/drawing/2014/main" id="{722C7DA3-BCD9-497C-8274-6A2E7C643061}"/>
              </a:ext>
            </a:extLst>
          </p:cNvPr>
          <p:cNvSpPr>
            <a:spLocks noGrp="1" noRot="1" noChangeAspect="1" noChangeArrowheads="1" noTextEdit="1"/>
          </p:cNvSpPr>
          <p:nvPr>
            <p:ph type="sldImg"/>
          </p:nvPr>
        </p:nvSpPr>
        <p:spPr>
          <a:ln/>
        </p:spPr>
      </p:sp>
      <p:sp>
        <p:nvSpPr>
          <p:cNvPr id="353283" name="Notes Placeholder 2">
            <a:extLst>
              <a:ext uri="{FF2B5EF4-FFF2-40B4-BE49-F238E27FC236}">
                <a16:creationId xmlns:a16="http://schemas.microsoft.com/office/drawing/2014/main" id="{3C6D927D-A6D3-4DA3-8431-DAE58F8017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Central Venous Access Devices are placed for obtaining quick, frequent access to the bloodstream.  Per the guidelines, to be a central venous access device, the tip of the catheter must terminate in the subclavian artery, innominate or brachiocephalic artery, the iliac artery or either the superior or inferior vena cava.  </a:t>
            </a:r>
          </a:p>
          <a:p>
            <a:endParaRPr lang="en-US" altLang="en-US" dirty="0">
              <a:latin typeface="Arial" panose="020B0604020202020204" pitchFamily="34" charset="0"/>
            </a:endParaRPr>
          </a:p>
          <a:p>
            <a:r>
              <a:rPr lang="en-US" altLang="en-US" dirty="0">
                <a:latin typeface="Arial" panose="020B0604020202020204" pitchFamily="34" charset="0"/>
              </a:rPr>
              <a:t>There are codes for the type of procedure, whether the catheter was tunneled or not, whether there was a port or a pump used and the age of the patient. </a:t>
            </a:r>
            <a:r>
              <a:rPr lang="en-US" altLang="en-US" b="0" dirty="0">
                <a:latin typeface="Arial" panose="020B0604020202020204" pitchFamily="34" charset="0"/>
              </a:rPr>
              <a:t>A </a:t>
            </a:r>
            <a:r>
              <a:rPr lang="en-US" b="0" dirty="0"/>
              <a:t>tunneled catheter is inserted and advanced to it’s final point. Non-tunneled is through a short tract which is from the skin entry site directly into the point of cannulation.</a:t>
            </a:r>
            <a:endParaRPr lang="en-US" altLang="en-US" b="0" dirty="0">
              <a:latin typeface="Arial" panose="020B0604020202020204" pitchFamily="34" charset="0"/>
            </a:endParaRPr>
          </a:p>
        </p:txBody>
      </p:sp>
      <p:sp>
        <p:nvSpPr>
          <p:cNvPr id="353284" name="Slide Number Placeholder 3">
            <a:extLst>
              <a:ext uri="{FF2B5EF4-FFF2-40B4-BE49-F238E27FC236}">
                <a16:creationId xmlns:a16="http://schemas.microsoft.com/office/drawing/2014/main" id="{BBD603C5-CE6E-4699-B894-049F5B267F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972F65-25AC-48CD-B9C8-DFCA634E3BE1}" type="slidenum">
              <a:rPr lang="en-US" altLang="en-US" sz="1300">
                <a:ea typeface="ＭＳ Ｐゴシック" panose="020B0600070205080204" pitchFamily="34" charset="-128"/>
              </a:rPr>
              <a:pPr>
                <a:spcBef>
                  <a:spcPct val="0"/>
                </a:spcBef>
              </a:pPr>
              <a:t>188</a:t>
            </a:fld>
            <a:endParaRPr lang="en-US" altLang="en-US" sz="1300">
              <a:ea typeface="ＭＳ Ｐゴシック" panose="020B0600070205080204" pitchFamily="34" charset="-128"/>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a:extLst>
              <a:ext uri="{FF2B5EF4-FFF2-40B4-BE49-F238E27FC236}">
                <a16:creationId xmlns:a16="http://schemas.microsoft.com/office/drawing/2014/main" id="{31F43B29-B29F-4590-8038-CED2B0C2B474}"/>
              </a:ext>
            </a:extLst>
          </p:cNvPr>
          <p:cNvSpPr>
            <a:spLocks noGrp="1" noRot="1" noChangeAspect="1" noChangeArrowheads="1" noTextEdit="1"/>
          </p:cNvSpPr>
          <p:nvPr>
            <p:ph type="sldImg"/>
          </p:nvPr>
        </p:nvSpPr>
        <p:spPr>
          <a:ln/>
        </p:spPr>
      </p:sp>
      <p:sp>
        <p:nvSpPr>
          <p:cNvPr id="355331" name="Notes Placeholder 2">
            <a:extLst>
              <a:ext uri="{FF2B5EF4-FFF2-40B4-BE49-F238E27FC236}">
                <a16:creationId xmlns:a16="http://schemas.microsoft.com/office/drawing/2014/main" id="{64764509-DCB8-41C3-9230-97F3275E87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Interventional Cardiology/Radiology is a branch of medicine, which uses minimally invasive techniques to diagnosis and treat diseases.  Using fluoroscopic, ultrasound or other guidance, a catheter is threaded into vessels to perform procedures.</a:t>
            </a:r>
          </a:p>
          <a:p>
            <a:endParaRPr lang="en-US" altLang="en-US" dirty="0">
              <a:latin typeface="Arial" panose="020B0604020202020204" pitchFamily="34" charset="0"/>
            </a:endParaRPr>
          </a:p>
          <a:p>
            <a:r>
              <a:rPr lang="en-US" altLang="en-US" dirty="0">
                <a:latin typeface="Arial" panose="020B0604020202020204" pitchFamily="34" charset="0"/>
              </a:rPr>
              <a:t>Services reported should be coded to the highest or deepest level accessed within a vascular family.  Any branches that the physician must pass through to get to his final destination are not coded.  Any additional branches that are investigated are separately reportable.  </a:t>
            </a:r>
          </a:p>
          <a:p>
            <a:endParaRPr lang="en-US" altLang="en-US" dirty="0">
              <a:latin typeface="Arial" panose="020B0604020202020204" pitchFamily="34" charset="0"/>
            </a:endParaRPr>
          </a:p>
          <a:p>
            <a:r>
              <a:rPr lang="en-US" altLang="en-US" dirty="0">
                <a:latin typeface="Arial" panose="020B0604020202020204" pitchFamily="34" charset="0"/>
              </a:rPr>
              <a:t>There are numerous rules for vascular injections and appendix L additionally is used extensively in this section.</a:t>
            </a:r>
          </a:p>
        </p:txBody>
      </p:sp>
      <p:sp>
        <p:nvSpPr>
          <p:cNvPr id="355332" name="Slide Number Placeholder 3">
            <a:extLst>
              <a:ext uri="{FF2B5EF4-FFF2-40B4-BE49-F238E27FC236}">
                <a16:creationId xmlns:a16="http://schemas.microsoft.com/office/drawing/2014/main" id="{8B4C8C14-ECCB-45A7-ABE1-A06DF7C769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3944E3-E699-47C3-8388-3D3670BA347A}" type="slidenum">
              <a:rPr lang="en-US" altLang="en-US" sz="1300">
                <a:ea typeface="ＭＳ Ｐゴシック" panose="020B0600070205080204" pitchFamily="34" charset="-128"/>
              </a:rPr>
              <a:pPr>
                <a:spcBef>
                  <a:spcPct val="0"/>
                </a:spcBef>
              </a:pPr>
              <a:t>189</a:t>
            </a:fld>
            <a:endParaRPr lang="en-US" altLang="en-US" sz="130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4DE3720-C14F-4784-A02E-56D60D4F4E1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943E99A8-2827-478C-8603-92A5947B30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Arial" charset="0"/>
              </a:rPr>
              <a:t>MIPS is a combination of three former quality initiative programs — the Physician Quality Reporting System (PQRS), Medicare Electronic Health Record Incentive Program, or Meaningful Use, and Value-Based Payment Modifier (VM) — and one new component, which provides a single quality reporting system with a single payment adjustment factor based on individual or group performance in Medicare Part B. MIPS is a budget neutral program, meaning successful reporters earn positive payment adjustments funded by unsuccessful reporters who receive negative payment adjustments. </a:t>
            </a:r>
          </a:p>
          <a:p>
            <a:endParaRPr lang="en-US" sz="1200" dirty="0">
              <a:latin typeface="Arial" charset="0"/>
            </a:endParaRPr>
          </a:p>
          <a:p>
            <a:pPr lvl="0"/>
            <a:r>
              <a:rPr lang="en-US" sz="1200" dirty="0">
                <a:latin typeface="Arial" charset="0"/>
              </a:rPr>
              <a:t>Clinicians eligible for the MIPS programs are: Physicians, Nurse Practitioners, Physician Assistants, Clinical Nurse Specialists, </a:t>
            </a:r>
            <a:r>
              <a:rPr lang="en-IN" sz="1200" dirty="0">
                <a:latin typeface="Arial" charset="0"/>
              </a:rPr>
              <a:t>Nurse Anaesthetists, </a:t>
            </a:r>
            <a:r>
              <a:rPr lang="en-US" sz="1200" dirty="0">
                <a:latin typeface="Arial" charset="0"/>
              </a:rPr>
              <a:t>Clinical Psychologists, Physical Therapists, Occupational Therapists, Qualified Speech-Language Pathologists, Qualified Audiologists, and Registered Dietitians or Nutritionists.</a:t>
            </a:r>
          </a:p>
          <a:p>
            <a:pPr lvl="0"/>
            <a:endParaRPr lang="en-US" sz="1200" dirty="0">
              <a:latin typeface="Arial" charset="0"/>
            </a:endParaRPr>
          </a:p>
        </p:txBody>
      </p:sp>
      <p:sp>
        <p:nvSpPr>
          <p:cNvPr id="107524" name="Slide Number Placeholder 3">
            <a:extLst>
              <a:ext uri="{FF2B5EF4-FFF2-40B4-BE49-F238E27FC236}">
                <a16:creationId xmlns:a16="http://schemas.microsoft.com/office/drawing/2014/main" id="{3785E289-CFF9-4371-BDDC-DA7FC6A6DAE4}"/>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EC873B-EF65-49FF-8430-95DF520D59FC}" type="slidenum">
              <a:rPr lang="en-US" altLang="en-US">
                <a:latin typeface="Calibri" panose="020F0502020204030204" pitchFamily="34" charset="0"/>
              </a:rPr>
              <a:pPr algn="r" eaLnBrk="1" hangingPunct="1">
                <a:spcBef>
                  <a:spcPct val="0"/>
                </a:spcBef>
              </a:pPr>
              <a:t>19</a:t>
            </a:fld>
            <a:endParaRPr lang="en-US" altLang="en-US" dirty="0">
              <a:latin typeface="Calibri" panose="020F0502020204030204" pitchFamily="34" charset="0"/>
            </a:endParaRPr>
          </a:p>
        </p:txBody>
      </p:sp>
      <p:sp>
        <p:nvSpPr>
          <p:cNvPr id="107525" name="Date Placeholder 4">
            <a:extLst>
              <a:ext uri="{FF2B5EF4-FFF2-40B4-BE49-F238E27FC236}">
                <a16:creationId xmlns:a16="http://schemas.microsoft.com/office/drawing/2014/main" id="{65C842FE-A82B-431F-9106-EEB6F8D972C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0662" indent="-296408">
              <a:spcBef>
                <a:spcPct val="30000"/>
              </a:spcBef>
              <a:defRPr sz="1200">
                <a:solidFill>
                  <a:schemeClr val="tx1"/>
                </a:solidFill>
                <a:latin typeface="Arial" panose="020B0604020202020204" pitchFamily="34" charset="0"/>
              </a:defRPr>
            </a:lvl2pPr>
            <a:lvl3pPr marL="1185634" indent="-237127">
              <a:spcBef>
                <a:spcPct val="30000"/>
              </a:spcBef>
              <a:defRPr sz="1200">
                <a:solidFill>
                  <a:schemeClr val="tx1"/>
                </a:solidFill>
                <a:latin typeface="Arial" panose="020B0604020202020204" pitchFamily="34" charset="0"/>
              </a:defRPr>
            </a:lvl3pPr>
            <a:lvl4pPr marL="1659887" indent="-237127">
              <a:spcBef>
                <a:spcPct val="30000"/>
              </a:spcBef>
              <a:defRPr sz="1200">
                <a:solidFill>
                  <a:schemeClr val="tx1"/>
                </a:solidFill>
                <a:latin typeface="Arial" panose="020B0604020202020204" pitchFamily="34" charset="0"/>
              </a:defRPr>
            </a:lvl4pPr>
            <a:lvl5pPr marL="2134141" indent="-237127">
              <a:spcBef>
                <a:spcPct val="30000"/>
              </a:spcBef>
              <a:defRPr sz="1200">
                <a:solidFill>
                  <a:schemeClr val="tx1"/>
                </a:solidFill>
                <a:latin typeface="Arial" panose="020B0604020202020204" pitchFamily="34" charset="0"/>
              </a:defRPr>
            </a:lvl5pPr>
            <a:lvl6pPr marL="2608395" indent="-237127" eaLnBrk="0" fontAlgn="base" hangingPunct="0">
              <a:spcBef>
                <a:spcPct val="30000"/>
              </a:spcBef>
              <a:spcAft>
                <a:spcPct val="0"/>
              </a:spcAft>
              <a:defRPr sz="1200">
                <a:solidFill>
                  <a:schemeClr val="tx1"/>
                </a:solidFill>
                <a:latin typeface="Arial" panose="020B0604020202020204" pitchFamily="34" charset="0"/>
              </a:defRPr>
            </a:lvl6pPr>
            <a:lvl7pPr marL="3082648" indent="-237127" eaLnBrk="0" fontAlgn="base" hangingPunct="0">
              <a:spcBef>
                <a:spcPct val="30000"/>
              </a:spcBef>
              <a:spcAft>
                <a:spcPct val="0"/>
              </a:spcAft>
              <a:defRPr sz="1200">
                <a:solidFill>
                  <a:schemeClr val="tx1"/>
                </a:solidFill>
                <a:latin typeface="Arial" panose="020B0604020202020204" pitchFamily="34" charset="0"/>
              </a:defRPr>
            </a:lvl7pPr>
            <a:lvl8pPr marL="3556902" indent="-237127" eaLnBrk="0" fontAlgn="base" hangingPunct="0">
              <a:spcBef>
                <a:spcPct val="30000"/>
              </a:spcBef>
              <a:spcAft>
                <a:spcPct val="0"/>
              </a:spcAft>
              <a:defRPr sz="1200">
                <a:solidFill>
                  <a:schemeClr val="tx1"/>
                </a:solidFill>
                <a:latin typeface="Arial" panose="020B0604020202020204" pitchFamily="34" charset="0"/>
              </a:defRPr>
            </a:lvl8pPr>
            <a:lvl9pPr marL="4031155" indent="-23712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408765251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a:extLst>
              <a:ext uri="{FF2B5EF4-FFF2-40B4-BE49-F238E27FC236}">
                <a16:creationId xmlns:a16="http://schemas.microsoft.com/office/drawing/2014/main" id="{AE90B489-63F5-41A3-9C1B-1D3F19395BC1}"/>
              </a:ext>
            </a:extLst>
          </p:cNvPr>
          <p:cNvSpPr>
            <a:spLocks noGrp="1" noRot="1" noChangeAspect="1" noChangeArrowheads="1" noTextEdit="1"/>
          </p:cNvSpPr>
          <p:nvPr>
            <p:ph type="sldImg"/>
          </p:nvPr>
        </p:nvSpPr>
        <p:spPr>
          <a:ln/>
        </p:spPr>
      </p:sp>
      <p:sp>
        <p:nvSpPr>
          <p:cNvPr id="357379" name="Notes Placeholder 2">
            <a:extLst>
              <a:ext uri="{FF2B5EF4-FFF2-40B4-BE49-F238E27FC236}">
                <a16:creationId xmlns:a16="http://schemas.microsoft.com/office/drawing/2014/main" id="{768FEA61-37ED-4427-84AD-7F68247038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Hemodialysis is filtration of the blood to replace the vital function of the kidneys when the patient’s kidneys are no longer fully functioning. It requires access to the circulation, which can involve a cannula, arteriovenous anastomosis or fistula, or shunt. </a:t>
            </a:r>
          </a:p>
          <a:p>
            <a:endParaRPr lang="en-US" altLang="en-US" dirty="0">
              <a:latin typeface="Arial" panose="020B0604020202020204" pitchFamily="34" charset="0"/>
            </a:endParaRPr>
          </a:p>
          <a:p>
            <a:pPr defTabSz="790676">
              <a:defRPr/>
            </a:pPr>
            <a:r>
              <a:rPr lang="en-US" altLang="en-US" dirty="0"/>
              <a:t>Portal decompression is performed to treat portal hypertension due to hepatic venous outflow obstruction. A </a:t>
            </a:r>
            <a:r>
              <a:rPr lang="en-US" altLang="en-US" dirty="0" err="1"/>
              <a:t>transjugular</a:t>
            </a:r>
            <a:r>
              <a:rPr lang="en-US" altLang="en-US" dirty="0"/>
              <a:t> intrahepatic portosystemic shunt (TIPS) is a percutaneously created connection within the liver between the portal and systemic circulations.  </a:t>
            </a:r>
          </a:p>
          <a:p>
            <a:pPr defTabSz="790676">
              <a:defRPr/>
            </a:pPr>
            <a:endParaRPr lang="en-US" altLang="en-US" dirty="0"/>
          </a:p>
          <a:p>
            <a:pPr defTabSz="790676">
              <a:defRPr/>
            </a:pPr>
            <a:r>
              <a:rPr lang="en-US" altLang="en-US" dirty="0"/>
              <a:t>Transcatheter Procedures for arterial and venous thrombectomy (removal of clots), and other catheter procedures that are very specific, such as insertion and removal of vena cava filters, embolization of tumors or fibroids, and stent placement.</a:t>
            </a:r>
          </a:p>
          <a:p>
            <a:pPr defTabSz="790676">
              <a:defRPr/>
            </a:pPr>
            <a:endParaRPr lang="en-US" altLang="en-US" dirty="0"/>
          </a:p>
          <a:p>
            <a:endParaRPr lang="en-US" altLang="en-US" dirty="0">
              <a:latin typeface="Arial" panose="020B0604020202020204" pitchFamily="34" charset="0"/>
            </a:endParaRPr>
          </a:p>
        </p:txBody>
      </p:sp>
      <p:sp>
        <p:nvSpPr>
          <p:cNvPr id="357380" name="Slide Number Placeholder 3">
            <a:extLst>
              <a:ext uri="{FF2B5EF4-FFF2-40B4-BE49-F238E27FC236}">
                <a16:creationId xmlns:a16="http://schemas.microsoft.com/office/drawing/2014/main" id="{7EA13504-C35C-4730-ACF0-0261DD7F7C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713990-C6C8-4857-87B3-2C453FE53CE5}" type="slidenum">
              <a:rPr lang="en-US" altLang="en-US" sz="1300">
                <a:ea typeface="ＭＳ Ｐゴシック" panose="020B0600070205080204" pitchFamily="34" charset="-128"/>
              </a:rPr>
              <a:pPr>
                <a:spcBef>
                  <a:spcPct val="0"/>
                </a:spcBef>
              </a:pPr>
              <a:t>190</a:t>
            </a:fld>
            <a:endParaRPr lang="en-US" altLang="en-US" sz="1300">
              <a:ea typeface="ＭＳ Ｐゴシック" panose="020B0600070205080204" pitchFamily="34" charset="-128"/>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a:extLst>
              <a:ext uri="{FF2B5EF4-FFF2-40B4-BE49-F238E27FC236}">
                <a16:creationId xmlns:a16="http://schemas.microsoft.com/office/drawing/2014/main" id="{581D89CC-36EF-4AC6-BAE5-4C3B984EA29D}"/>
              </a:ext>
            </a:extLst>
          </p:cNvPr>
          <p:cNvSpPr>
            <a:spLocks noGrp="1" noRot="1" noChangeAspect="1" noChangeArrowheads="1" noTextEdit="1"/>
          </p:cNvSpPr>
          <p:nvPr>
            <p:ph type="sldImg"/>
          </p:nvPr>
        </p:nvSpPr>
        <p:spPr>
          <a:ln/>
        </p:spPr>
      </p:sp>
      <p:sp>
        <p:nvSpPr>
          <p:cNvPr id="359427" name="Notes Placeholder 2">
            <a:extLst>
              <a:ext uri="{FF2B5EF4-FFF2-40B4-BE49-F238E27FC236}">
                <a16:creationId xmlns:a16="http://schemas.microsoft.com/office/drawing/2014/main" id="{5F952D23-6F8B-4EBE-8B2C-F611E417CC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300" dirty="0">
                <a:latin typeface="Arial" panose="020B0604020202020204" pitchFamily="34" charset="0"/>
              </a:rPr>
              <a:t>Endovascular revascularization can be performed open or percutaneously to treat occlusive disease in the lower extremities.  There are four treatments that can be performed as indicated on the slide. Treatments may be done in 3 different vascular territories: iliac, femoral/popliteal, tibial/peroneal.  Guidelines are extensive regarding the different territories and how to apply the CPT</a:t>
            </a:r>
            <a:r>
              <a:rPr lang="en-US" altLang="en-US" sz="800" b="1" baseline="30000" dirty="0"/>
              <a:t>®</a:t>
            </a:r>
            <a:r>
              <a:rPr lang="en-US" altLang="en-US" sz="300" dirty="0">
                <a:latin typeface="Arial" panose="020B0604020202020204" pitchFamily="34" charset="0"/>
              </a:rPr>
              <a:t>s and the associated add-on codes.</a:t>
            </a:r>
          </a:p>
        </p:txBody>
      </p:sp>
      <p:sp>
        <p:nvSpPr>
          <p:cNvPr id="359428" name="Slide Number Placeholder 3">
            <a:extLst>
              <a:ext uri="{FF2B5EF4-FFF2-40B4-BE49-F238E27FC236}">
                <a16:creationId xmlns:a16="http://schemas.microsoft.com/office/drawing/2014/main" id="{5E184302-5C52-46A7-BC63-BAEDBE8F40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8CC54E-09C3-4023-9BCD-3A463515A738}" type="slidenum">
              <a:rPr lang="en-US" altLang="en-US" sz="1300">
                <a:ea typeface="ＭＳ Ｐゴシック" panose="020B0600070205080204" pitchFamily="34" charset="-128"/>
              </a:rPr>
              <a:pPr>
                <a:spcBef>
                  <a:spcPct val="0"/>
                </a:spcBef>
              </a:pPr>
              <a:t>191</a:t>
            </a:fld>
            <a:endParaRPr lang="en-US" altLang="en-US" sz="1300">
              <a:ea typeface="ＭＳ Ｐゴシック" panose="020B0600070205080204" pitchFamily="34" charset="-128"/>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a:extLst>
              <a:ext uri="{FF2B5EF4-FFF2-40B4-BE49-F238E27FC236}">
                <a16:creationId xmlns:a16="http://schemas.microsoft.com/office/drawing/2014/main" id="{8F8D9727-4145-4B94-BD24-C57DD7C1BB68}"/>
              </a:ext>
            </a:extLst>
          </p:cNvPr>
          <p:cNvSpPr>
            <a:spLocks noGrp="1" noRot="1" noChangeAspect="1" noChangeArrowheads="1" noTextEdit="1"/>
          </p:cNvSpPr>
          <p:nvPr>
            <p:ph type="sldImg"/>
          </p:nvPr>
        </p:nvSpPr>
        <p:spPr>
          <a:ln/>
        </p:spPr>
      </p:sp>
      <p:sp>
        <p:nvSpPr>
          <p:cNvPr id="361475" name="Notes Placeholder 2">
            <a:extLst>
              <a:ext uri="{FF2B5EF4-FFF2-40B4-BE49-F238E27FC236}">
                <a16:creationId xmlns:a16="http://schemas.microsoft.com/office/drawing/2014/main" id="{0A40F6FC-E322-44EF-897B-C07E52BED3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900" dirty="0">
                <a:latin typeface="Arial" panose="020B0604020202020204" pitchFamily="34" charset="0"/>
              </a:rPr>
              <a:t>According to the guidelines for endovascular revascularization, there are many services bundled into the service performance.  </a:t>
            </a:r>
          </a:p>
        </p:txBody>
      </p:sp>
      <p:sp>
        <p:nvSpPr>
          <p:cNvPr id="361476" name="Slide Number Placeholder 3">
            <a:extLst>
              <a:ext uri="{FF2B5EF4-FFF2-40B4-BE49-F238E27FC236}">
                <a16:creationId xmlns:a16="http://schemas.microsoft.com/office/drawing/2014/main" id="{C373B62A-BB99-4009-BC5E-D57D981F46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D43087-1892-4ABE-8945-6E3F969DDAEC}" type="slidenum">
              <a:rPr lang="en-US" altLang="en-US" sz="1300">
                <a:ea typeface="ＭＳ Ｐゴシック" panose="020B0600070205080204" pitchFamily="34" charset="-128"/>
              </a:rPr>
              <a:pPr>
                <a:spcBef>
                  <a:spcPct val="0"/>
                </a:spcBef>
              </a:pPr>
              <a:t>192</a:t>
            </a:fld>
            <a:endParaRPr lang="en-US" altLang="en-US" sz="1300">
              <a:ea typeface="ＭＳ Ｐゴシック" panose="020B0600070205080204" pitchFamily="34" charset="-128"/>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a:extLst>
              <a:ext uri="{FF2B5EF4-FFF2-40B4-BE49-F238E27FC236}">
                <a16:creationId xmlns:a16="http://schemas.microsoft.com/office/drawing/2014/main" id="{A56F509B-0C92-4B64-899F-E27B0D8F0EC3}"/>
              </a:ext>
            </a:extLst>
          </p:cNvPr>
          <p:cNvSpPr>
            <a:spLocks noGrp="1" noRot="1" noChangeAspect="1" noChangeArrowheads="1" noTextEdit="1"/>
          </p:cNvSpPr>
          <p:nvPr>
            <p:ph type="sldImg"/>
          </p:nvPr>
        </p:nvSpPr>
        <p:spPr>
          <a:ln/>
        </p:spPr>
      </p:sp>
      <p:sp>
        <p:nvSpPr>
          <p:cNvPr id="365571" name="Notes Placeholder 2">
            <a:extLst>
              <a:ext uri="{FF2B5EF4-FFF2-40B4-BE49-F238E27FC236}">
                <a16:creationId xmlns:a16="http://schemas.microsoft.com/office/drawing/2014/main" id="{95F5C790-CDC1-4CE3-9995-9D4EB818D1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Throughout CPT, there are instructions for use of diagnostic angiography.  Angiography may be separately reportable if performed at a time other than during an intervention or surgical service.  If it is defined as part of the intervention description, it is not separately reportable.</a:t>
            </a:r>
          </a:p>
        </p:txBody>
      </p:sp>
      <p:sp>
        <p:nvSpPr>
          <p:cNvPr id="365572" name="Slide Number Placeholder 3">
            <a:extLst>
              <a:ext uri="{FF2B5EF4-FFF2-40B4-BE49-F238E27FC236}">
                <a16:creationId xmlns:a16="http://schemas.microsoft.com/office/drawing/2014/main" id="{59D54118-FAB4-423C-B1E0-FD107D5A0D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5F1B21-F4D6-44C1-BF93-5F82C4D5EBA8}" type="slidenum">
              <a:rPr lang="en-US" altLang="en-US" sz="1300">
                <a:ea typeface="ＭＳ Ｐゴシック" panose="020B0600070205080204" pitchFamily="34" charset="-128"/>
              </a:rPr>
              <a:pPr>
                <a:spcBef>
                  <a:spcPct val="0"/>
                </a:spcBef>
              </a:pPr>
              <a:t>193</a:t>
            </a:fld>
            <a:endParaRPr lang="en-US" altLang="en-US" sz="1300">
              <a:ea typeface="ＭＳ Ｐゴシック" panose="020B0600070205080204" pitchFamily="34" charset="-128"/>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a:extLst>
              <a:ext uri="{FF2B5EF4-FFF2-40B4-BE49-F238E27FC236}">
                <a16:creationId xmlns:a16="http://schemas.microsoft.com/office/drawing/2014/main" id="{357D99C9-14AD-42F8-A6E5-E17AA1E735A0}"/>
              </a:ext>
            </a:extLst>
          </p:cNvPr>
          <p:cNvSpPr>
            <a:spLocks noGrp="1" noRot="1" noChangeAspect="1" noChangeArrowheads="1" noTextEdit="1"/>
          </p:cNvSpPr>
          <p:nvPr>
            <p:ph type="sldImg"/>
          </p:nvPr>
        </p:nvSpPr>
        <p:spPr>
          <a:ln/>
        </p:spPr>
      </p:sp>
      <p:sp>
        <p:nvSpPr>
          <p:cNvPr id="369667" name="Notes Placeholder 2">
            <a:extLst>
              <a:ext uri="{FF2B5EF4-FFF2-40B4-BE49-F238E27FC236}">
                <a16:creationId xmlns:a16="http://schemas.microsoft.com/office/drawing/2014/main" id="{E8AB6F48-0E47-4212-B96D-1ABFD389BE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numerous listings in the medicine section related to cardiology.  Among services found here include cardiopulmonary resuscitation (CPR) and cardioversion during which a shock is administered to the heart to convert an abnormal heart rhythm into a normal one.</a:t>
            </a:r>
          </a:p>
        </p:txBody>
      </p:sp>
      <p:sp>
        <p:nvSpPr>
          <p:cNvPr id="369668" name="Slide Number Placeholder 3">
            <a:extLst>
              <a:ext uri="{FF2B5EF4-FFF2-40B4-BE49-F238E27FC236}">
                <a16:creationId xmlns:a16="http://schemas.microsoft.com/office/drawing/2014/main" id="{9320EEB7-425B-41D7-A43E-F033D6832F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CCCF53-F3A1-450E-A898-7FEBE46AE03D}" type="slidenum">
              <a:rPr lang="en-US" altLang="en-US" sz="1300">
                <a:ea typeface="ＭＳ Ｐゴシック" panose="020B0600070205080204" pitchFamily="34" charset="-128"/>
              </a:rPr>
              <a:pPr>
                <a:spcBef>
                  <a:spcPct val="0"/>
                </a:spcBef>
              </a:pPr>
              <a:t>194</a:t>
            </a:fld>
            <a:endParaRPr lang="en-US" altLang="en-US" sz="1300">
              <a:ea typeface="ＭＳ Ｐゴシック" panose="020B0600070205080204" pitchFamily="34" charset="-128"/>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Modifier 59 is NOT used to identify separate sites here.  Separate sites are identified by the use of the site specific modifiers (LD, LC, RC)</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195</a:t>
            </a:fld>
            <a:endParaRPr lang="en-US" dirty="0"/>
          </a:p>
        </p:txBody>
      </p:sp>
    </p:spTree>
    <p:extLst>
      <p:ext uri="{BB962C8B-B14F-4D97-AF65-F5344CB8AC3E}">
        <p14:creationId xmlns:p14="http://schemas.microsoft.com/office/powerpoint/2010/main" val="372330406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196</a:t>
            </a:fld>
            <a:endParaRPr lang="en-US" dirty="0"/>
          </a:p>
        </p:txBody>
      </p:sp>
    </p:spTree>
    <p:extLst>
      <p:ext uri="{BB962C8B-B14F-4D97-AF65-F5344CB8AC3E}">
        <p14:creationId xmlns:p14="http://schemas.microsoft.com/office/powerpoint/2010/main" val="377720553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ECG and Stress Testing, the key concepts for code selection include the type of procedure such as with interpretation and report, tracing only, interpretation and report only.</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197</a:t>
            </a:fld>
            <a:endParaRPr lang="en-US" dirty="0"/>
          </a:p>
        </p:txBody>
      </p:sp>
    </p:spTree>
    <p:extLst>
      <p:ext uri="{BB962C8B-B14F-4D97-AF65-F5344CB8AC3E}">
        <p14:creationId xmlns:p14="http://schemas.microsoft.com/office/powerpoint/2010/main" val="237768375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Examples of the codes are found above.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198</a:t>
            </a:fld>
            <a:endParaRPr lang="en-US" dirty="0"/>
          </a:p>
        </p:txBody>
      </p:sp>
    </p:spTree>
    <p:extLst>
      <p:ext uri="{BB962C8B-B14F-4D97-AF65-F5344CB8AC3E}">
        <p14:creationId xmlns:p14="http://schemas.microsoft.com/office/powerpoint/2010/main" val="42117417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199</a:t>
            </a:fld>
            <a:endParaRPr lang="en-US" dirty="0"/>
          </a:p>
        </p:txBody>
      </p:sp>
    </p:spTree>
    <p:extLst>
      <p:ext uri="{BB962C8B-B14F-4D97-AF65-F5344CB8AC3E}">
        <p14:creationId xmlns:p14="http://schemas.microsoft.com/office/powerpoint/2010/main" val="71376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DE74D07-7BC7-4A1C-8935-8111E3E967E8}" type="slidenum">
              <a:rPr lang="en-US" smtClean="0"/>
              <a:pPr/>
              <a:t>2</a:t>
            </a:fld>
            <a:endParaRPr lang="en-US"/>
          </a:p>
        </p:txBody>
      </p:sp>
    </p:spTree>
    <p:extLst>
      <p:ext uri="{BB962C8B-B14F-4D97-AF65-F5344CB8AC3E}">
        <p14:creationId xmlns:p14="http://schemas.microsoft.com/office/powerpoint/2010/main" val="1754729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4DE3720-C14F-4784-A02E-56D60D4F4E1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943E99A8-2827-478C-8603-92A5947B30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Arial" charset="0"/>
              </a:rPr>
              <a:t>MIPS performance is based on four categories: quality, promoting interoperability, improvement activities, and cost. </a:t>
            </a:r>
          </a:p>
          <a:p>
            <a:endParaRPr lang="en-US" sz="1200" dirty="0">
              <a:latin typeface="Arial" charset="0"/>
            </a:endParaRPr>
          </a:p>
          <a:p>
            <a:r>
              <a:rPr lang="en-US" sz="1200" dirty="0">
                <a:latin typeface="Arial" charset="0"/>
              </a:rPr>
              <a:t>Quality is used to assess the value of care to ensure patients get the right care at the right time. </a:t>
            </a:r>
          </a:p>
          <a:p>
            <a:endParaRPr lang="en-US" sz="1200" dirty="0">
              <a:latin typeface="Arial" charset="0"/>
            </a:endParaRPr>
          </a:p>
          <a:p>
            <a:r>
              <a:rPr lang="en-US" sz="1200" dirty="0">
                <a:latin typeface="Arial" charset="0"/>
              </a:rPr>
              <a:t>Promoting interoperability is used to ensure the secure exchange of health information and the use of certified electronic health record technology (CEHRT) for the coordination of care. The four objective measures are ePrescribing, Health Information Exchange, Provider to Patient Exchange, and Public Health and Clinical Data Exchange. </a:t>
            </a:r>
          </a:p>
          <a:p>
            <a:endParaRPr lang="en-US" sz="1200" dirty="0">
              <a:latin typeface="Arial" charset="0"/>
            </a:endParaRPr>
          </a:p>
          <a:p>
            <a:pPr defTabSz="948507" eaLnBrk="0" fontAlgn="base" hangingPunct="0">
              <a:spcBef>
                <a:spcPct val="30000"/>
              </a:spcBef>
              <a:spcAft>
                <a:spcPct val="0"/>
              </a:spcAft>
              <a:defRPr/>
            </a:pPr>
            <a:r>
              <a:rPr lang="en-US" sz="1200" dirty="0">
                <a:latin typeface="Arial" charset="0"/>
              </a:rPr>
              <a:t>The goal of the Improvement Activities performance category is to promote practice access, population management, care coordination, beneficiary engagement, patient safety and practice assessment, participation in an APM, health equity, emergency preparedness and response, and integrated behavioral and mental health. There are approximately 90 weighted measures in this quality measure set. </a:t>
            </a:r>
          </a:p>
          <a:p>
            <a:endParaRPr lang="en-US" sz="1200" dirty="0">
              <a:latin typeface="Arial" charset="0"/>
            </a:endParaRPr>
          </a:p>
          <a:p>
            <a:r>
              <a:rPr lang="en-US" sz="1200" dirty="0">
                <a:latin typeface="Arial" charset="0"/>
              </a:rPr>
              <a:t>The </a:t>
            </a:r>
            <a:r>
              <a:rPr lang="en-IN" sz="1200" dirty="0">
                <a:latin typeface="Arial" charset="0"/>
              </a:rPr>
              <a:t>goal of the Cost performance category is to create efficiencies in Medicare spending. Cost measures assess a patient’s total cost of care during the year or during a hospital stay, and/or during certain episodes of care. </a:t>
            </a:r>
            <a:endParaRPr lang="en-US" sz="1200" dirty="0">
              <a:latin typeface="Arial" charset="0"/>
            </a:endParaRPr>
          </a:p>
        </p:txBody>
      </p:sp>
      <p:sp>
        <p:nvSpPr>
          <p:cNvPr id="107524" name="Slide Number Placeholder 3">
            <a:extLst>
              <a:ext uri="{FF2B5EF4-FFF2-40B4-BE49-F238E27FC236}">
                <a16:creationId xmlns:a16="http://schemas.microsoft.com/office/drawing/2014/main" id="{3785E289-CFF9-4371-BDDC-DA7FC6A6DAE4}"/>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EC873B-EF65-49FF-8430-95DF520D59FC}" type="slidenum">
              <a:rPr lang="en-US" altLang="en-US">
                <a:latin typeface="Calibri" panose="020F0502020204030204" pitchFamily="34" charset="0"/>
              </a:rPr>
              <a:pPr algn="r" eaLnBrk="1" hangingPunct="1">
                <a:spcBef>
                  <a:spcPct val="0"/>
                </a:spcBef>
              </a:pPr>
              <a:t>20</a:t>
            </a:fld>
            <a:endParaRPr lang="en-US" altLang="en-US" dirty="0">
              <a:latin typeface="Calibri" panose="020F0502020204030204" pitchFamily="34" charset="0"/>
            </a:endParaRPr>
          </a:p>
        </p:txBody>
      </p:sp>
      <p:sp>
        <p:nvSpPr>
          <p:cNvPr id="107525" name="Date Placeholder 4">
            <a:extLst>
              <a:ext uri="{FF2B5EF4-FFF2-40B4-BE49-F238E27FC236}">
                <a16:creationId xmlns:a16="http://schemas.microsoft.com/office/drawing/2014/main" id="{65C842FE-A82B-431F-9106-EEB6F8D972C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0662" indent="-296408">
              <a:spcBef>
                <a:spcPct val="30000"/>
              </a:spcBef>
              <a:defRPr sz="1200">
                <a:solidFill>
                  <a:schemeClr val="tx1"/>
                </a:solidFill>
                <a:latin typeface="Arial" panose="020B0604020202020204" pitchFamily="34" charset="0"/>
              </a:defRPr>
            </a:lvl2pPr>
            <a:lvl3pPr marL="1185634" indent="-237127">
              <a:spcBef>
                <a:spcPct val="30000"/>
              </a:spcBef>
              <a:defRPr sz="1200">
                <a:solidFill>
                  <a:schemeClr val="tx1"/>
                </a:solidFill>
                <a:latin typeface="Arial" panose="020B0604020202020204" pitchFamily="34" charset="0"/>
              </a:defRPr>
            </a:lvl3pPr>
            <a:lvl4pPr marL="1659887" indent="-237127">
              <a:spcBef>
                <a:spcPct val="30000"/>
              </a:spcBef>
              <a:defRPr sz="1200">
                <a:solidFill>
                  <a:schemeClr val="tx1"/>
                </a:solidFill>
                <a:latin typeface="Arial" panose="020B0604020202020204" pitchFamily="34" charset="0"/>
              </a:defRPr>
            </a:lvl4pPr>
            <a:lvl5pPr marL="2134141" indent="-237127">
              <a:spcBef>
                <a:spcPct val="30000"/>
              </a:spcBef>
              <a:defRPr sz="1200">
                <a:solidFill>
                  <a:schemeClr val="tx1"/>
                </a:solidFill>
                <a:latin typeface="Arial" panose="020B0604020202020204" pitchFamily="34" charset="0"/>
              </a:defRPr>
            </a:lvl5pPr>
            <a:lvl6pPr marL="2608395" indent="-237127" eaLnBrk="0" fontAlgn="base" hangingPunct="0">
              <a:spcBef>
                <a:spcPct val="30000"/>
              </a:spcBef>
              <a:spcAft>
                <a:spcPct val="0"/>
              </a:spcAft>
              <a:defRPr sz="1200">
                <a:solidFill>
                  <a:schemeClr val="tx1"/>
                </a:solidFill>
                <a:latin typeface="Arial" panose="020B0604020202020204" pitchFamily="34" charset="0"/>
              </a:defRPr>
            </a:lvl6pPr>
            <a:lvl7pPr marL="3082648" indent="-237127" eaLnBrk="0" fontAlgn="base" hangingPunct="0">
              <a:spcBef>
                <a:spcPct val="30000"/>
              </a:spcBef>
              <a:spcAft>
                <a:spcPct val="0"/>
              </a:spcAft>
              <a:defRPr sz="1200">
                <a:solidFill>
                  <a:schemeClr val="tx1"/>
                </a:solidFill>
                <a:latin typeface="Arial" panose="020B0604020202020204" pitchFamily="34" charset="0"/>
              </a:defRPr>
            </a:lvl7pPr>
            <a:lvl8pPr marL="3556902" indent="-237127" eaLnBrk="0" fontAlgn="base" hangingPunct="0">
              <a:spcBef>
                <a:spcPct val="30000"/>
              </a:spcBef>
              <a:spcAft>
                <a:spcPct val="0"/>
              </a:spcAft>
              <a:defRPr sz="1200">
                <a:solidFill>
                  <a:schemeClr val="tx1"/>
                </a:solidFill>
                <a:latin typeface="Arial" panose="020B0604020202020204" pitchFamily="34" charset="0"/>
              </a:defRPr>
            </a:lvl8pPr>
            <a:lvl9pPr marL="4031155" indent="-23712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149583445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200</a:t>
            </a:fld>
            <a:endParaRPr lang="en-US" dirty="0"/>
          </a:p>
        </p:txBody>
      </p:sp>
    </p:spTree>
    <p:extLst>
      <p:ext uri="{BB962C8B-B14F-4D97-AF65-F5344CB8AC3E}">
        <p14:creationId xmlns:p14="http://schemas.microsoft.com/office/powerpoint/2010/main" val="63850913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201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D6BB59DC-9224-45C6-B5EE-DFA399DA0AF7}"/>
              </a:ext>
            </a:extLst>
          </p:cNvPr>
          <p:cNvSpPr>
            <a:spLocks noGrp="1" noRot="1" noChangeAspect="1" noChangeArrowheads="1" noTextEdit="1"/>
          </p:cNvSpPr>
          <p:nvPr>
            <p:ph type="sldImg"/>
          </p:nvPr>
        </p:nvSpPr>
        <p:spPr>
          <a:ln/>
        </p:spPr>
      </p:sp>
      <p:sp>
        <p:nvSpPr>
          <p:cNvPr id="373763" name="Rectangle 3">
            <a:extLst>
              <a:ext uri="{FF2B5EF4-FFF2-40B4-BE49-F238E27FC236}">
                <a16:creationId xmlns:a16="http://schemas.microsoft.com/office/drawing/2014/main" id="{66A5CCF8-F82E-4BBC-AA1C-7279738BF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The anatomy of the digestive system ….</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2F2409A6-ADE9-4E9E-B9F9-49286CE0A245}"/>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D6B1CFD9-BA28-4EC4-BF01-B5F1AB461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anatomy of the digestive system ….</a:t>
            </a: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CD12BB26-F952-4A5E-85A2-5E6149E01C01}"/>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5093C29D-1586-4857-97E9-AF12BDD6D6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additional organs that are vital to the digestive system.</a:t>
            </a:r>
          </a:p>
          <a:p>
            <a:endParaRPr lang="en-US" altLang="en-US" dirty="0">
              <a:latin typeface="Arial" panose="020B0604020202020204" pitchFamily="34" charset="0"/>
            </a:endParaRPr>
          </a:p>
          <a:p>
            <a:r>
              <a:rPr lang="en-US" altLang="en-US" dirty="0">
                <a:latin typeface="Arial" panose="020B0604020202020204" pitchFamily="34" charset="0"/>
              </a:rPr>
              <a:t>The pancreas is both an endocrine and exocrine.  It is endocrine as it secretes the hormone insulin into the bloodstream.  It is exocrine as it secretes digestive enzymes into the duodenum (1</a:t>
            </a:r>
            <a:r>
              <a:rPr lang="en-US" altLang="en-US" baseline="30000" dirty="0">
                <a:latin typeface="Arial" panose="020B0604020202020204" pitchFamily="34" charset="0"/>
              </a:rPr>
              <a:t>st</a:t>
            </a:r>
            <a:r>
              <a:rPr lang="en-US" altLang="en-US" dirty="0">
                <a:latin typeface="Arial" panose="020B0604020202020204" pitchFamily="34" charset="0"/>
              </a:rPr>
              <a:t> portion of the small intestine) to assist with digestion.</a:t>
            </a:r>
          </a:p>
          <a:p>
            <a:endParaRPr lang="en-US" altLang="en-US" dirty="0">
              <a:latin typeface="Arial" panose="020B0604020202020204" pitchFamily="34" charset="0"/>
            </a:endParaRPr>
          </a:p>
          <a:p>
            <a:r>
              <a:rPr lang="en-US" altLang="en-US" dirty="0">
                <a:latin typeface="Arial" panose="020B0604020202020204" pitchFamily="34" charset="0"/>
              </a:rPr>
              <a:t>The liver is the largest organ and gland in the body. It has numerous vital functions including storage of glucose as glycogen,  vitamins; excretion of bilirubin, cholesterol and drugs; metabolism of carbohydrates, proteins and fats; detoxification of drugs and other harmful substances.</a:t>
            </a:r>
          </a:p>
          <a:p>
            <a:endParaRPr lang="en-US" altLang="en-US" dirty="0">
              <a:latin typeface="Arial" panose="020B0604020202020204" pitchFamily="34" charset="0"/>
            </a:endParaRPr>
          </a:p>
          <a:p>
            <a:r>
              <a:rPr lang="en-US" altLang="en-US" dirty="0">
                <a:latin typeface="Arial" panose="020B0604020202020204" pitchFamily="34" charset="0"/>
              </a:rPr>
              <a:t>The gallbladder is a storage place for bile which is secreted by the liver.  Bile has many digestive functions and empties into the duodenum.</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995FD26D-FF80-4710-AC23-A1156B74719A}"/>
              </a:ext>
            </a:extLst>
          </p:cNvPr>
          <p:cNvSpPr>
            <a:spLocks noGrp="1" noRot="1" noChangeAspect="1" noChangeArrowheads="1" noTextEdit="1"/>
          </p:cNvSpPr>
          <p:nvPr>
            <p:ph type="sldImg"/>
          </p:nvPr>
        </p:nvSpPr>
        <p:spPr>
          <a:ln/>
        </p:spPr>
      </p:sp>
      <p:sp>
        <p:nvSpPr>
          <p:cNvPr id="379907" name="Rectangle 3">
            <a:extLst>
              <a:ext uri="{FF2B5EF4-FFF2-40B4-BE49-F238E27FC236}">
                <a16:creationId xmlns:a16="http://schemas.microsoft.com/office/drawing/2014/main" id="{8477D339-51E9-4002-9C84-552104BA87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related to the digestive system are found throughout ICD-10-CM.  The codes from chapter 11 do not have any chapter specific guidelines.  Most are very straightforward.</a:t>
            </a: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E6317C5E-4BD0-4C81-AA20-2FE2CC21CDB7}"/>
              </a:ext>
            </a:extLst>
          </p:cNvPr>
          <p:cNvSpPr>
            <a:spLocks noGrp="1" noRot="1" noChangeAspect="1" noChangeArrowheads="1" noTextEdit="1"/>
          </p:cNvSpPr>
          <p:nvPr>
            <p:ph type="sldImg"/>
          </p:nvPr>
        </p:nvSpPr>
        <p:spPr>
          <a:ln/>
        </p:spPr>
      </p:sp>
      <p:sp>
        <p:nvSpPr>
          <p:cNvPr id="381955" name="Rectangle 3">
            <a:extLst>
              <a:ext uri="{FF2B5EF4-FFF2-40B4-BE49-F238E27FC236}">
                <a16:creationId xmlns:a16="http://schemas.microsoft.com/office/drawing/2014/main" id="{02510C54-D1D4-4F61-86C6-DB59E1C23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100" dirty="0">
                <a:latin typeface="Arial" panose="020B0604020202020204" pitchFamily="34" charset="0"/>
              </a:rPr>
              <a:t>Examples of the variety of diagnoses found that related to the digestive system include:</a:t>
            </a:r>
          </a:p>
          <a:p>
            <a:pPr>
              <a:lnSpc>
                <a:spcPct val="90000"/>
              </a:lnSpc>
            </a:pPr>
            <a:r>
              <a:rPr lang="en-US" altLang="en-US" sz="1100" dirty="0">
                <a:latin typeface="Arial" panose="020B0604020202020204" pitchFamily="34" charset="0"/>
              </a:rPr>
              <a:t>Barrett’s Esophagus is related to GERD.  The lower end of the esophagus is showing pre-cancerous changes related to long term reflux.</a:t>
            </a:r>
          </a:p>
          <a:p>
            <a:pPr>
              <a:lnSpc>
                <a:spcPct val="90000"/>
              </a:lnSpc>
            </a:pPr>
            <a:r>
              <a:rPr lang="en-US" altLang="en-US" sz="1100" dirty="0">
                <a:latin typeface="Arial" panose="020B0604020202020204" pitchFamily="34" charset="0"/>
              </a:rPr>
              <a:t>Esophagitis is inflammation in the esophagitis.</a:t>
            </a:r>
          </a:p>
          <a:p>
            <a:pPr>
              <a:lnSpc>
                <a:spcPct val="90000"/>
              </a:lnSpc>
            </a:pPr>
            <a:r>
              <a:rPr lang="en-US" altLang="en-US" sz="1100" dirty="0">
                <a:latin typeface="Arial" panose="020B0604020202020204" pitchFamily="34" charset="0"/>
              </a:rPr>
              <a:t>Esophageal varices are enlarged veins in the esophagus.</a:t>
            </a:r>
          </a:p>
          <a:p>
            <a:pPr>
              <a:lnSpc>
                <a:spcPct val="90000"/>
              </a:lnSpc>
            </a:pPr>
            <a:r>
              <a:rPr lang="en-US" altLang="en-US" sz="1100" dirty="0">
                <a:latin typeface="Arial" panose="020B0604020202020204" pitchFamily="34" charset="0"/>
              </a:rPr>
              <a:t>Mallory-Weiss Tear is a tear of the tissue at the lower end of the esophagus.</a:t>
            </a:r>
          </a:p>
          <a:p>
            <a:pPr>
              <a:lnSpc>
                <a:spcPct val="90000"/>
              </a:lnSpc>
            </a:pPr>
            <a:r>
              <a:rPr lang="en-US" altLang="en-US" sz="1100" dirty="0">
                <a:latin typeface="Arial" panose="020B0604020202020204" pitchFamily="34" charset="0"/>
              </a:rPr>
              <a:t>Hiatal Hernia occurs when the upper portion of the stomach bulges through the diaphragm.</a:t>
            </a:r>
          </a:p>
          <a:p>
            <a:pPr>
              <a:lnSpc>
                <a:spcPct val="90000"/>
              </a:lnSpc>
            </a:pPr>
            <a:r>
              <a:rPr lang="en-US" altLang="en-US" sz="1100" dirty="0">
                <a:latin typeface="Arial" panose="020B0604020202020204" pitchFamily="34" charset="0"/>
              </a:rPr>
              <a:t>Dysphagia is the term used to describe difficulty swallowing.</a:t>
            </a: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a:extLst>
              <a:ext uri="{FF2B5EF4-FFF2-40B4-BE49-F238E27FC236}">
                <a16:creationId xmlns:a16="http://schemas.microsoft.com/office/drawing/2014/main" id="{72F3DEB9-1904-44A8-862C-603526D58C51}"/>
              </a:ext>
            </a:extLst>
          </p:cNvPr>
          <p:cNvSpPr>
            <a:spLocks noGrp="1" noRot="1" noChangeAspect="1" noChangeArrowheads="1" noTextEdit="1"/>
          </p:cNvSpPr>
          <p:nvPr>
            <p:ph type="sldImg"/>
          </p:nvPr>
        </p:nvSpPr>
        <p:spPr>
          <a:ln/>
        </p:spPr>
      </p:sp>
      <p:sp>
        <p:nvSpPr>
          <p:cNvPr id="384003" name="Rectangle 3">
            <a:extLst>
              <a:ext uri="{FF2B5EF4-FFF2-40B4-BE49-F238E27FC236}">
                <a16:creationId xmlns:a16="http://schemas.microsoft.com/office/drawing/2014/main" id="{F82A8A41-5002-475D-96E8-161947681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100" dirty="0">
                <a:latin typeface="Arial" panose="020B0604020202020204" pitchFamily="34" charset="0"/>
              </a:rPr>
              <a:t>Inflammatory bowel disease describes disorders with chronic inflammation of the digestive tract.  There are many conditions that fall under this title.</a:t>
            </a:r>
          </a:p>
          <a:p>
            <a:pPr>
              <a:lnSpc>
                <a:spcPct val="90000"/>
              </a:lnSpc>
            </a:pPr>
            <a:endParaRPr lang="en-US" altLang="en-US" sz="1100" dirty="0">
              <a:latin typeface="Arial" panose="020B0604020202020204" pitchFamily="34" charset="0"/>
            </a:endParaRPr>
          </a:p>
          <a:p>
            <a:pPr>
              <a:lnSpc>
                <a:spcPct val="90000"/>
              </a:lnSpc>
            </a:pPr>
            <a:r>
              <a:rPr lang="en-US" altLang="en-US" sz="1100" dirty="0">
                <a:latin typeface="Arial" panose="020B0604020202020204" pitchFamily="34" charset="0"/>
              </a:rPr>
              <a:t>Irritable bowel syndrome is a disease of the large intestine which can cause cramps, diarrhea, pain, bloating, etc.  </a:t>
            </a:r>
          </a:p>
          <a:p>
            <a:pPr>
              <a:lnSpc>
                <a:spcPct val="90000"/>
              </a:lnSpc>
            </a:pPr>
            <a:endParaRPr lang="en-US" altLang="en-US" sz="1100" dirty="0">
              <a:latin typeface="Arial" panose="020B0604020202020204" pitchFamily="34" charset="0"/>
            </a:endParaRPr>
          </a:p>
          <a:p>
            <a:pPr>
              <a:lnSpc>
                <a:spcPct val="90000"/>
              </a:lnSpc>
            </a:pPr>
            <a:r>
              <a:rPr lang="en-US" altLang="en-US" sz="1100" dirty="0">
                <a:latin typeface="Arial" panose="020B0604020202020204" pitchFamily="34" charset="0"/>
              </a:rPr>
              <a:t>Foreign body removal from the digestive tract is also common to find here.  </a:t>
            </a:r>
          </a:p>
          <a:p>
            <a:pPr>
              <a:lnSpc>
                <a:spcPct val="90000"/>
              </a:lnSpc>
            </a:pPr>
            <a:endParaRPr lang="en-US" altLang="en-US" sz="1100" dirty="0">
              <a:latin typeface="Arial" panose="020B0604020202020204" pitchFamily="34" charset="0"/>
            </a:endParaRPr>
          </a:p>
          <a:p>
            <a:pPr>
              <a:lnSpc>
                <a:spcPct val="90000"/>
              </a:lnSpc>
            </a:pPr>
            <a:r>
              <a:rPr lang="en-US" altLang="en-US" sz="1100" dirty="0">
                <a:latin typeface="Arial" panose="020B0604020202020204" pitchFamily="34" charset="0"/>
              </a:rPr>
              <a:t>Diverticulosis and diverticulitis are similar disorders.  Diverticulosis occurs when pockets form in the digestive tract.  These pockets can retain stool.  When the pouches become infected or inflamed, the condition is called diverticulitis</a:t>
            </a:r>
          </a:p>
          <a:p>
            <a:pPr>
              <a:lnSpc>
                <a:spcPct val="90000"/>
              </a:lnSpc>
            </a:pPr>
            <a:endParaRPr lang="en-US" altLang="en-US" sz="1100" dirty="0">
              <a:latin typeface="Arial" panose="020B0604020202020204" pitchFamily="34"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a:extLst>
              <a:ext uri="{FF2B5EF4-FFF2-40B4-BE49-F238E27FC236}">
                <a16:creationId xmlns:a16="http://schemas.microsoft.com/office/drawing/2014/main" id="{FD05BCB4-7B59-460E-9104-1579A7437C23}"/>
              </a:ext>
            </a:extLst>
          </p:cNvPr>
          <p:cNvSpPr>
            <a:spLocks noGrp="1" noRot="1" noChangeAspect="1" noChangeArrowheads="1" noTextEdit="1"/>
          </p:cNvSpPr>
          <p:nvPr>
            <p:ph type="sldImg"/>
          </p:nvPr>
        </p:nvSpPr>
        <p:spPr>
          <a:ln/>
        </p:spPr>
      </p:sp>
      <p:sp>
        <p:nvSpPr>
          <p:cNvPr id="386051" name="Notes Placeholder 2">
            <a:extLst>
              <a:ext uri="{FF2B5EF4-FFF2-40B4-BE49-F238E27FC236}">
                <a16:creationId xmlns:a16="http://schemas.microsoft.com/office/drawing/2014/main" id="{8B292361-EB10-444B-B5B6-65F75D990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Moving further through the gastrointestinal tract...</a:t>
            </a:r>
          </a:p>
          <a:p>
            <a:r>
              <a:rPr lang="en-US" altLang="en-US" dirty="0">
                <a:latin typeface="Arial" panose="020B0604020202020204" pitchFamily="34" charset="0"/>
              </a:rPr>
              <a:t>Rectal prolapse occurs when the rectum (the last part of the large intestine before the anus) slides out of the anus turning it “inside out”.</a:t>
            </a:r>
          </a:p>
          <a:p>
            <a:endParaRPr lang="en-US" altLang="en-US" dirty="0">
              <a:latin typeface="Arial" panose="020B0604020202020204" pitchFamily="34" charset="0"/>
            </a:endParaRPr>
          </a:p>
          <a:p>
            <a:r>
              <a:rPr lang="en-US" altLang="en-US" dirty="0">
                <a:latin typeface="Arial" panose="020B0604020202020204" pitchFamily="34" charset="0"/>
              </a:rPr>
              <a:t>An abscess is a swollen area within body tissue containing pus.  Abscesses can happen anywhere through the body. </a:t>
            </a:r>
          </a:p>
          <a:p>
            <a:endParaRPr lang="en-US" altLang="en-US" dirty="0">
              <a:latin typeface="Arial" panose="020B0604020202020204" pitchFamily="34" charset="0"/>
            </a:endParaRPr>
          </a:p>
          <a:p>
            <a:r>
              <a:rPr lang="en-US" altLang="en-US" dirty="0">
                <a:latin typeface="Arial" panose="020B0604020202020204" pitchFamily="34" charset="0"/>
              </a:rPr>
              <a:t>Hemorrhoids are swollen veins in the anus and rectum. Hemorrhoids can be found both internal and external.</a:t>
            </a:r>
          </a:p>
          <a:p>
            <a:endParaRPr lang="en-US" altLang="en-US" dirty="0">
              <a:latin typeface="Arial" panose="020B0604020202020204" pitchFamily="34" charset="0"/>
            </a:endParaRPr>
          </a:p>
          <a:p>
            <a:r>
              <a:rPr lang="en-US" altLang="en-US" dirty="0">
                <a:latin typeface="Arial" panose="020B0604020202020204" pitchFamily="34" charset="0"/>
              </a:rPr>
              <a:t>An anal fissure is a small tear in the lining of the anus that can occur most commonly with a bowel movement.</a:t>
            </a:r>
          </a:p>
          <a:p>
            <a:endParaRPr lang="en-US" altLang="en-US" dirty="0">
              <a:latin typeface="Arial" panose="020B0604020202020204" pitchFamily="34" charset="0"/>
            </a:endParaRPr>
          </a:p>
          <a:p>
            <a:r>
              <a:rPr lang="en-US" altLang="en-US" dirty="0">
                <a:latin typeface="Arial" panose="020B0604020202020204" pitchFamily="34" charset="0"/>
              </a:rPr>
              <a:t>An anal fistula is an abnormal passageway from the anus to the skin around it.  </a:t>
            </a:r>
          </a:p>
        </p:txBody>
      </p:sp>
      <p:sp>
        <p:nvSpPr>
          <p:cNvPr id="386052" name="Date Placeholder 3">
            <a:extLst>
              <a:ext uri="{FF2B5EF4-FFF2-40B4-BE49-F238E27FC236}">
                <a16:creationId xmlns:a16="http://schemas.microsoft.com/office/drawing/2014/main" id="{C026B6EA-3F48-4EC0-8C9E-7DE2E2BBE65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6053" name="Slide Number Placeholder 4">
            <a:extLst>
              <a:ext uri="{FF2B5EF4-FFF2-40B4-BE49-F238E27FC236}">
                <a16:creationId xmlns:a16="http://schemas.microsoft.com/office/drawing/2014/main" id="{7E3E82D9-E8C3-4D2E-93D2-EB39937293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77657D-A453-4145-9C1E-90960AEE4227}" type="slidenum">
              <a:rPr lang="en-US" altLang="en-US" smtClean="0"/>
              <a:pPr/>
              <a:t>208</a:t>
            </a:fld>
            <a:endParaRPr lang="en-US" alt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56DE3468-E440-4951-9001-430909D82B9E}"/>
              </a:ext>
            </a:extLst>
          </p:cNvPr>
          <p:cNvSpPr>
            <a:spLocks noGrp="1" noRot="1" noChangeAspect="1" noChangeArrowheads="1" noTextEdit="1"/>
          </p:cNvSpPr>
          <p:nvPr>
            <p:ph type="sldImg"/>
          </p:nvPr>
        </p:nvSpPr>
        <p:spPr>
          <a:ln/>
        </p:spPr>
      </p:sp>
      <p:sp>
        <p:nvSpPr>
          <p:cNvPr id="388099" name="Rectangle 3">
            <a:extLst>
              <a:ext uri="{FF2B5EF4-FFF2-40B4-BE49-F238E27FC236}">
                <a16:creationId xmlns:a16="http://schemas.microsoft.com/office/drawing/2014/main" id="{2EA67399-3BD3-4186-8E78-5201E6DDD1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Many GI procedures are performed via an endoscope.  An endoscope is similar to a laparoscope.  Endoscopy allows for visualization of a hollow organ via a scope.  Endoscopy can be done both diagnostic and therapeutic.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4DE3720-C14F-4784-A02E-56D60D4F4E1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943E99A8-2827-478C-8603-92A5947B30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sz="1200" dirty="0">
                <a:latin typeface="Arial" charset="0"/>
              </a:rPr>
              <a:t>Advanced APMs include: Bundled Payments for Care Improvement Advanced; Comprehensive End Stage Renal Disease Care – two-sided risk; Comprehensive Primary Care Plus, and others. </a:t>
            </a:r>
            <a:endParaRPr lang="en-US" sz="1200" dirty="0">
              <a:latin typeface="Arial" charset="0"/>
            </a:endParaRPr>
          </a:p>
          <a:p>
            <a:endParaRPr lang="en-US" sz="1200" dirty="0">
              <a:latin typeface="Arial" charset="0"/>
            </a:endParaRPr>
          </a:p>
          <a:p>
            <a:r>
              <a:rPr lang="en-US" sz="1200" dirty="0">
                <a:latin typeface="Arial" charset="0"/>
              </a:rPr>
              <a:t>MIPS eligible clinicians who are on the participation list of one or more Advanced APMs during a determination period (snapshot) are not required to report MIPS data. They may also qualify for a five percent incentive if they achieve threshold levels of payments or patients through an Advanced APM or the All-Payer and Other Payer option. Snapshot dates are March 31, June 30, and August 31.</a:t>
            </a:r>
          </a:p>
        </p:txBody>
      </p:sp>
      <p:sp>
        <p:nvSpPr>
          <p:cNvPr id="107524" name="Slide Number Placeholder 3">
            <a:extLst>
              <a:ext uri="{FF2B5EF4-FFF2-40B4-BE49-F238E27FC236}">
                <a16:creationId xmlns:a16="http://schemas.microsoft.com/office/drawing/2014/main" id="{3785E289-CFF9-4371-BDDC-DA7FC6A6DAE4}"/>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EC873B-EF65-49FF-8430-95DF520D59FC}" type="slidenum">
              <a:rPr lang="en-US" altLang="en-US">
                <a:latin typeface="Calibri" panose="020F0502020204030204" pitchFamily="34" charset="0"/>
              </a:rPr>
              <a:pPr algn="r" eaLnBrk="1" hangingPunct="1">
                <a:spcBef>
                  <a:spcPct val="0"/>
                </a:spcBef>
              </a:pPr>
              <a:t>21</a:t>
            </a:fld>
            <a:endParaRPr lang="en-US" altLang="en-US" dirty="0">
              <a:latin typeface="Calibri" panose="020F0502020204030204" pitchFamily="34" charset="0"/>
            </a:endParaRPr>
          </a:p>
        </p:txBody>
      </p:sp>
      <p:sp>
        <p:nvSpPr>
          <p:cNvPr id="107525" name="Date Placeholder 4">
            <a:extLst>
              <a:ext uri="{FF2B5EF4-FFF2-40B4-BE49-F238E27FC236}">
                <a16:creationId xmlns:a16="http://schemas.microsoft.com/office/drawing/2014/main" id="{65C842FE-A82B-431F-9106-EEB6F8D972C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0662" indent="-296408">
              <a:spcBef>
                <a:spcPct val="30000"/>
              </a:spcBef>
              <a:defRPr sz="1200">
                <a:solidFill>
                  <a:schemeClr val="tx1"/>
                </a:solidFill>
                <a:latin typeface="Arial" panose="020B0604020202020204" pitchFamily="34" charset="0"/>
              </a:defRPr>
            </a:lvl2pPr>
            <a:lvl3pPr marL="1185634" indent="-237127">
              <a:spcBef>
                <a:spcPct val="30000"/>
              </a:spcBef>
              <a:defRPr sz="1200">
                <a:solidFill>
                  <a:schemeClr val="tx1"/>
                </a:solidFill>
                <a:latin typeface="Arial" panose="020B0604020202020204" pitchFamily="34" charset="0"/>
              </a:defRPr>
            </a:lvl3pPr>
            <a:lvl4pPr marL="1659887" indent="-237127">
              <a:spcBef>
                <a:spcPct val="30000"/>
              </a:spcBef>
              <a:defRPr sz="1200">
                <a:solidFill>
                  <a:schemeClr val="tx1"/>
                </a:solidFill>
                <a:latin typeface="Arial" panose="020B0604020202020204" pitchFamily="34" charset="0"/>
              </a:defRPr>
            </a:lvl4pPr>
            <a:lvl5pPr marL="2134141" indent="-237127">
              <a:spcBef>
                <a:spcPct val="30000"/>
              </a:spcBef>
              <a:defRPr sz="1200">
                <a:solidFill>
                  <a:schemeClr val="tx1"/>
                </a:solidFill>
                <a:latin typeface="Arial" panose="020B0604020202020204" pitchFamily="34" charset="0"/>
              </a:defRPr>
            </a:lvl5pPr>
            <a:lvl6pPr marL="2608395" indent="-237127" eaLnBrk="0" fontAlgn="base" hangingPunct="0">
              <a:spcBef>
                <a:spcPct val="30000"/>
              </a:spcBef>
              <a:spcAft>
                <a:spcPct val="0"/>
              </a:spcAft>
              <a:defRPr sz="1200">
                <a:solidFill>
                  <a:schemeClr val="tx1"/>
                </a:solidFill>
                <a:latin typeface="Arial" panose="020B0604020202020204" pitchFamily="34" charset="0"/>
              </a:defRPr>
            </a:lvl6pPr>
            <a:lvl7pPr marL="3082648" indent="-237127" eaLnBrk="0" fontAlgn="base" hangingPunct="0">
              <a:spcBef>
                <a:spcPct val="30000"/>
              </a:spcBef>
              <a:spcAft>
                <a:spcPct val="0"/>
              </a:spcAft>
              <a:defRPr sz="1200">
                <a:solidFill>
                  <a:schemeClr val="tx1"/>
                </a:solidFill>
                <a:latin typeface="Arial" panose="020B0604020202020204" pitchFamily="34" charset="0"/>
              </a:defRPr>
            </a:lvl7pPr>
            <a:lvl8pPr marL="3556902" indent="-237127" eaLnBrk="0" fontAlgn="base" hangingPunct="0">
              <a:spcBef>
                <a:spcPct val="30000"/>
              </a:spcBef>
              <a:spcAft>
                <a:spcPct val="0"/>
              </a:spcAft>
              <a:defRPr sz="1200">
                <a:solidFill>
                  <a:schemeClr val="tx1"/>
                </a:solidFill>
                <a:latin typeface="Arial" panose="020B0604020202020204" pitchFamily="34" charset="0"/>
              </a:defRPr>
            </a:lvl8pPr>
            <a:lvl9pPr marL="4031155" indent="-23712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246390756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210</a:t>
            </a:fld>
            <a:endParaRPr lang="en-US" dirty="0"/>
          </a:p>
        </p:txBody>
      </p:sp>
    </p:spTree>
    <p:extLst>
      <p:ext uri="{BB962C8B-B14F-4D97-AF65-F5344CB8AC3E}">
        <p14:creationId xmlns:p14="http://schemas.microsoft.com/office/powerpoint/2010/main" val="312613232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9712F461-2F82-4C35-A17D-420C4D77D69A}"/>
              </a:ext>
            </a:extLst>
          </p:cNvPr>
          <p:cNvSpPr>
            <a:spLocks noGrp="1" noRot="1" noChangeAspect="1" noChangeArrowheads="1" noTextEdit="1"/>
          </p:cNvSpPr>
          <p:nvPr>
            <p:ph type="sldImg"/>
          </p:nvPr>
        </p:nvSpPr>
        <p:spPr>
          <a:ln/>
        </p:spPr>
      </p:sp>
      <p:sp>
        <p:nvSpPr>
          <p:cNvPr id="390147" name="Rectangle 3">
            <a:extLst>
              <a:ext uri="{FF2B5EF4-FFF2-40B4-BE49-F238E27FC236}">
                <a16:creationId xmlns:a16="http://schemas.microsoft.com/office/drawing/2014/main" id="{BEE299F8-0732-47A4-BBAE-0B9436C1A6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Vermilionectomy is excision of the red (or lipstick region) margin of the upper and lower lips. This is different from a cheiloplasty which is a plastic surgery of the lips. Look carefully at the codes for repair of cleft lip; some report unilateral procedures and others are used for bilateral procedures. There are parenthetical instructions to be reviewed for these codes, as well. </a:t>
            </a:r>
          </a:p>
          <a:p>
            <a:endParaRPr lang="en-US" altLang="en-US" dirty="0"/>
          </a:p>
          <a:p>
            <a:r>
              <a:rPr lang="en-US" altLang="en-US" dirty="0"/>
              <a:t>The Vestibule of Mouth is the space between the cheek, lips, and teeth; it is also called the buccal cavity. A </a:t>
            </a:r>
            <a:r>
              <a:rPr lang="en-US" altLang="en-US" dirty="0" err="1"/>
              <a:t>vestibuloplasty</a:t>
            </a:r>
            <a:r>
              <a:rPr lang="en-US" altLang="en-US" dirty="0"/>
              <a:t> is a plastic repair performed in the vestibule of the mouth. Glossectomy is removal of the tongue.  Code selection is based on the amount of tongue and additional tissue removed.</a:t>
            </a:r>
            <a:r>
              <a:rPr lang="en-US" altLang="en-US" dirty="0">
                <a:latin typeface="Arial" panose="020B0604020202020204" pitchFamily="34" charset="0"/>
              </a:rPr>
              <a:t> Palatoplasty is a plastic repair or reconstruction on the palate of the mouth in a patient with a cleft palate.</a:t>
            </a:r>
            <a:endParaRPr lang="en-US" altLang="en-US" dirty="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EB0A230C-F524-4E5F-AC65-B1F5F70335F0}"/>
              </a:ext>
            </a:extLst>
          </p:cNvPr>
          <p:cNvSpPr>
            <a:spLocks noGrp="1" noRot="1" noChangeAspect="1" noChangeArrowheads="1" noTextEdit="1"/>
          </p:cNvSpPr>
          <p:nvPr>
            <p:ph type="sldImg"/>
          </p:nvPr>
        </p:nvSpPr>
        <p:spPr>
          <a:ln/>
        </p:spPr>
      </p:sp>
      <p:sp>
        <p:nvSpPr>
          <p:cNvPr id="392195" name="Rectangle 3">
            <a:extLst>
              <a:ext uri="{FF2B5EF4-FFF2-40B4-BE49-F238E27FC236}">
                <a16:creationId xmlns:a16="http://schemas.microsoft.com/office/drawing/2014/main" id="{986B6F03-003C-49F8-9C2B-15221A187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Palatine tonsils are removed with a tonsillectomy; they are found at the opening of the oral cavity into the pharynx. Adenoids are pharyngeal tonsils located near the opening of the nasal cavity in the upper pharynx. When enlarged, the adenoids may interfere with breathing; removal is adenoidectomy. The age of the patient is also a factor in code selection. Another factor for code selection is whether it is primary or secondary (tissue has grown back).</a:t>
            </a:r>
          </a:p>
          <a:p>
            <a:pPr>
              <a:defRPr/>
            </a:pPr>
            <a:r>
              <a:rPr lang="en-US" altLang="en-US" dirty="0"/>
              <a:t> </a:t>
            </a:r>
          </a:p>
          <a:p>
            <a:pPr>
              <a:defRPr/>
            </a:pPr>
            <a:r>
              <a:rPr lang="en-US" altLang="en-US" dirty="0"/>
              <a:t>A pharyngoplasty is the surgical repair of the pharynx. This procedure is plastic surgery of the pharynx. And can involve flaps from the mucous membranes, tongue, and tissue near the area of defect.</a:t>
            </a:r>
          </a:p>
          <a:p>
            <a:pPr>
              <a:defRPr/>
            </a:pPr>
            <a:r>
              <a:rPr lang="en-US" altLang="en-US" dirty="0"/>
              <a:t> </a:t>
            </a:r>
          </a:p>
          <a:p>
            <a:pPr>
              <a:defRPr/>
            </a:pPr>
            <a:r>
              <a:rPr lang="en-US" altLang="en-US" dirty="0"/>
              <a:t>A </a:t>
            </a:r>
            <a:r>
              <a:rPr lang="en-US" altLang="en-US" dirty="0" err="1"/>
              <a:t>pharyngosotmy</a:t>
            </a:r>
            <a:r>
              <a:rPr lang="en-US" altLang="en-US" dirty="0"/>
              <a:t> is a procedure to create an opening for insertion of a long-term feeding tube. </a:t>
            </a:r>
            <a:r>
              <a:rPr lang="en-US" altLang="en-US" dirty="0" err="1"/>
              <a:t>Pharyngostomy</a:t>
            </a:r>
            <a:r>
              <a:rPr lang="en-US" altLang="en-US" dirty="0"/>
              <a:t> is necessary with severe facial trauma.</a:t>
            </a:r>
          </a:p>
          <a:p>
            <a:pPr>
              <a:lnSpc>
                <a:spcPct val="90000"/>
              </a:lnSpc>
            </a:pPr>
            <a:endParaRPr lang="en-US" altLang="en-US" dirty="0">
              <a:latin typeface="Arial" panose="020B0604020202020204" pitchFamily="34" charset="0"/>
            </a:endParaRPr>
          </a:p>
          <a:p>
            <a:pPr>
              <a:lnSpc>
                <a:spcPct val="90000"/>
              </a:lnSpc>
            </a:pPr>
            <a:r>
              <a:rPr lang="en-US" altLang="en-US" dirty="0">
                <a:latin typeface="Arial" panose="020B0604020202020204" pitchFamily="34" charset="0"/>
              </a:rPr>
              <a:t>There is a large selection of codes for the esophagus. There are codes for incision, excision and a very large section for endoscopy.  Be careful with the incision and excision codes to watch the approach for the surgical service.</a:t>
            </a: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Esophagoscopy is direct visualization of the esophagus that does not extend into the stomach. In this section, it is important to pay attention to the parent codes for each code. </a:t>
            </a:r>
            <a:r>
              <a:rPr lang="en-US" altLang="en-US" dirty="0"/>
              <a:t>Be careful because there are numerous codes with the common portion of the procedure is followed by several indented procedures. For example, code 43200 is an </a:t>
            </a:r>
            <a:r>
              <a:rPr lang="en-US" altLang="en-US" i="1" dirty="0"/>
              <a:t>Esophagoscopy, rigid or flexible; diagnostic</a:t>
            </a:r>
            <a:r>
              <a:rPr lang="en-US" altLang="en-US" dirty="0"/>
              <a:t>, followed by 14 indented codes. Read these carefully to make sure you select the appropriate code. Some of these codes do not include imaging guidance.  There are a variety of endoscopic approaches: rigid transoral, flexible </a:t>
            </a:r>
            <a:r>
              <a:rPr lang="en-US" altLang="en-US" dirty="0" err="1"/>
              <a:t>transnasal</a:t>
            </a:r>
            <a:r>
              <a:rPr lang="en-US" altLang="en-US" dirty="0"/>
              <a:t>, flexible transoral.</a:t>
            </a:r>
          </a:p>
          <a:p>
            <a:endParaRPr lang="en-US" dirty="0"/>
          </a:p>
          <a:p>
            <a:r>
              <a:rPr lang="en-US" dirty="0"/>
              <a:t>When coding for esophagoscopy it is important to know the procedure performed such as biopsy, removal of foreign body, submucosal injection, etc.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213</a:t>
            </a:fld>
            <a:endParaRPr lang="en-US" dirty="0"/>
          </a:p>
        </p:txBody>
      </p:sp>
    </p:spTree>
    <p:extLst>
      <p:ext uri="{BB962C8B-B14F-4D97-AF65-F5344CB8AC3E}">
        <p14:creationId xmlns:p14="http://schemas.microsoft.com/office/powerpoint/2010/main" val="262294039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Esophagogastroduodenoscopy, EGD procedures include visualization of the esophagus, stomach, and proximal duodenum or jejunum. If the physician does not report an exam of the proximal duodenum or jejunum, append modifier 52 Reduced procedure to the appropriate code if repeat examination is not planned, or modifier 53 if repeat examination is planned.  </a:t>
            </a:r>
          </a:p>
          <a:p>
            <a:r>
              <a:rPr lang="en-US" dirty="0"/>
              <a:t>The discovery of gastric polyps during an endoscopic examination of the stomach is a relatively common occurrence for gastroenterologists. </a:t>
            </a:r>
          </a:p>
          <a:p>
            <a:endParaRPr lang="en-US" dirty="0"/>
          </a:p>
          <a:p>
            <a:r>
              <a:rPr lang="en-US" dirty="0"/>
              <a:t>When coding for EGD polyps it is important to know if they were treated with an ablation or removal.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214</a:t>
            </a:fld>
            <a:endParaRPr lang="en-US" dirty="0"/>
          </a:p>
        </p:txBody>
      </p:sp>
    </p:spTree>
    <p:extLst>
      <p:ext uri="{BB962C8B-B14F-4D97-AF65-F5344CB8AC3E}">
        <p14:creationId xmlns:p14="http://schemas.microsoft.com/office/powerpoint/2010/main" val="235032811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Endoscopic retrograde cholangiopancreatography, ERCP, uses a combination of endoscopy and fluoroscopy to diagnose and/or treat the biliary or pancreatic ductal systems for problems such as gallstones, inflammatory strictures, leaks, and malignancies. </a:t>
            </a:r>
          </a:p>
          <a:p>
            <a:endParaRPr lang="en-US" dirty="0"/>
          </a:p>
          <a:p>
            <a:r>
              <a:rPr lang="en-US" dirty="0"/>
              <a:t>Coding for Cholangiopancreatography requires you to know if this is with ablation, biopsy, with collection of specimens, with exchange, with papillotomy, with placement, with removal or with destruction.  </a:t>
            </a:r>
          </a:p>
          <a:p>
            <a:r>
              <a:rPr lang="en-US" dirty="0"/>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215</a:t>
            </a:fld>
            <a:endParaRPr lang="en-US" dirty="0"/>
          </a:p>
        </p:txBody>
      </p:sp>
    </p:spTree>
    <p:extLst>
      <p:ext uri="{BB962C8B-B14F-4D97-AF65-F5344CB8AC3E}">
        <p14:creationId xmlns:p14="http://schemas.microsoft.com/office/powerpoint/2010/main" val="32543041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E9BBA8A9-BBE4-4534-B270-6875C8A9CDB9}"/>
              </a:ext>
            </a:extLst>
          </p:cNvPr>
          <p:cNvSpPr>
            <a:spLocks noGrp="1" noRot="1" noChangeAspect="1" noChangeArrowheads="1" noTextEdit="1"/>
          </p:cNvSpPr>
          <p:nvPr>
            <p:ph type="sldImg"/>
          </p:nvPr>
        </p:nvSpPr>
        <p:spPr>
          <a:ln/>
        </p:spPr>
      </p:sp>
      <p:sp>
        <p:nvSpPr>
          <p:cNvPr id="396291" name="Rectangle 3">
            <a:extLst>
              <a:ext uri="{FF2B5EF4-FFF2-40B4-BE49-F238E27FC236}">
                <a16:creationId xmlns:a16="http://schemas.microsoft.com/office/drawing/2014/main" id="{BB17F843-7AE2-4A3C-8572-594F8E8F8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A gastrectomy is the removal of all or part of the stomach.  Code selection is based on whether the all or part of the stomach is removed and by other procedures done at the same time.  </a:t>
            </a:r>
          </a:p>
          <a:p>
            <a:endParaRPr lang="en-US" altLang="en-US" sz="1100" dirty="0">
              <a:latin typeface="Arial" panose="020B0604020202020204" pitchFamily="34" charset="0"/>
            </a:endParaRPr>
          </a:p>
          <a:p>
            <a:r>
              <a:rPr lang="en-US" altLang="en-US" sz="1100" dirty="0">
                <a:latin typeface="Arial" panose="020B0604020202020204" pitchFamily="34" charset="0"/>
              </a:rPr>
              <a:t>Bariatric procedures are surgery to assist in weight loss by changing the anatomy of the stomach and intestine to limit the amount of food that can be eaten and digested.  There are services performed both endoscopically and open.  When gastric restriction devices are placed, there are codes for insertion, removal, replacement and adjustment of the device.</a:t>
            </a: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Bariatric surgery and gastric bypass are performed to treat morbid obesity. There are several procedures such as Roux-</a:t>
            </a:r>
            <a:r>
              <a:rPr lang="en-US" dirty="0" err="1"/>
              <a:t>en</a:t>
            </a:r>
            <a:r>
              <a:rPr lang="en-US" dirty="0"/>
              <a:t>-Y, banding, etc. and approaches. Laparoscopic gastric restrictive procedures are reported using 43644–43645 and 43770–43775. Open gastric restrictive procedures and bypass surgeries are reported using 43842–43848. </a:t>
            </a:r>
          </a:p>
          <a:p>
            <a:pPr defTabSz="790676">
              <a:defRPr/>
            </a:pPr>
            <a:endParaRPr lang="en-US" dirty="0"/>
          </a:p>
          <a:p>
            <a:pPr defTabSz="790676">
              <a:defRPr/>
            </a:pPr>
            <a:r>
              <a:rPr lang="en-US" dirty="0"/>
              <a:t>Roux-en-Y – smaller pouch is made from the stomach by dividing and stapling it into smaller pieces.  The new, smaller part of the stomach is detached from the duodenum and connected further down at the jejunum.  Connecting to the jejunum slows the absorption of calories and nutrients that would normally happen in the duodenum.</a:t>
            </a:r>
          </a:p>
          <a:p>
            <a:pPr defTabSz="790676">
              <a:defRPr/>
            </a:pPr>
            <a:endParaRPr lang="en-US" dirty="0"/>
          </a:p>
          <a:p>
            <a:pPr defTabSz="790676">
              <a:defRPr/>
            </a:pPr>
            <a:r>
              <a:rPr lang="en-US" dirty="0"/>
              <a:t>Gastric band – adjustable silicone band is placed around the upper portion of the stomach forming a very small pouch that holds very little amounts of food.  The band is attached to a device underneath the skin that allows for saline fluid to be added or removed to the band to tighten or loosen the hold on the stomach as needed to decrease unwanted side effects or to continue to improve weight loss.</a:t>
            </a:r>
          </a:p>
          <a:p>
            <a:pPr defTabSz="790676">
              <a:defRPr/>
            </a:pPr>
            <a:endParaRPr lang="en-US" dirty="0"/>
          </a:p>
          <a:p>
            <a:pPr defTabSz="790676">
              <a:defRPr/>
            </a:pPr>
            <a:r>
              <a:rPr lang="en-US" dirty="0"/>
              <a:t>Sleeve gastrectomy removes more than ½ of the stomach.  This surgery is not reversible once done like the other 2 mentioned above. Can be done other open or laparoscopically.</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217</a:t>
            </a:fld>
            <a:endParaRPr lang="en-US" dirty="0"/>
          </a:p>
        </p:txBody>
      </p:sp>
    </p:spTree>
    <p:extLst>
      <p:ext uri="{BB962C8B-B14F-4D97-AF65-F5344CB8AC3E}">
        <p14:creationId xmlns:p14="http://schemas.microsoft.com/office/powerpoint/2010/main" val="43760609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F55F0851-A21C-4B9A-A068-86CBC4C05C06}"/>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B0FCD334-9E7C-437A-BC0E-D0EA89960C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rPr>
              <a:t>Enterolysis</a:t>
            </a:r>
            <a:r>
              <a:rPr lang="en-US" altLang="en-US" dirty="0">
                <a:latin typeface="Arial" panose="020B0604020202020204" pitchFamily="34" charset="0"/>
              </a:rPr>
              <a:t> is the freeing (-lysis) of intestinal (enter/o) adhesions.  There are also several procedures for exploration of different parts of the intestinal tract which include biopsies and removal of foreign bodies.</a:t>
            </a:r>
          </a:p>
          <a:p>
            <a:endParaRPr lang="en-US" altLang="en-US" dirty="0">
              <a:latin typeface="Arial" panose="020B0604020202020204" pitchFamily="34" charset="0"/>
            </a:endParaRPr>
          </a:p>
          <a:p>
            <a:pPr defTabSz="790676">
              <a:defRPr/>
            </a:pPr>
            <a:r>
              <a:rPr lang="en-US" altLang="en-US" dirty="0"/>
              <a:t>The Endoscopy category in the digestive system consists of codes to report diagnostic or surgical procedures on the small intestine and stomal endoscopies. Make sure to note if the code begins through a stoma.  These procedures are used to report the removal of a foreign body, ablation of tumors and biopsies. Make sure to note in the operative report whether the procedure was performed through a stoma.  Also note how far the scope is done.</a:t>
            </a:r>
          </a:p>
          <a:p>
            <a:pPr defTabSz="790676">
              <a:defRPr/>
            </a:pPr>
            <a:endParaRPr lang="en-US" altLang="en-US" dirty="0"/>
          </a:p>
          <a:p>
            <a:pPr defTabSz="790676">
              <a:defRPr/>
            </a:pPr>
            <a:r>
              <a:rPr lang="en-US" altLang="en-US" dirty="0" err="1"/>
              <a:t>Enterostomy</a:t>
            </a:r>
            <a:r>
              <a:rPr lang="en-US" altLang="en-US" dirty="0"/>
              <a:t> is a procedure for making a hole or passage way from the skin into a portion of the patient’s small intestine.  </a:t>
            </a:r>
            <a:r>
              <a:rPr lang="en-US" altLang="en-US" dirty="0" err="1"/>
              <a:t>Enterostomies</a:t>
            </a:r>
            <a:r>
              <a:rPr lang="en-US" altLang="en-US" dirty="0"/>
              <a:t> may be placed temporarily or permanently to allow for drainage or for placement of a tube for feeding.</a:t>
            </a:r>
          </a:p>
          <a:p>
            <a:endParaRPr lang="en-US" altLang="en-US" dirty="0">
              <a:latin typeface="Arial" panose="020B0604020202020204" pitchFamily="34"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E14756AB-5978-47B3-8FFC-3EAECCDF8C1E}"/>
              </a:ext>
            </a:extLst>
          </p:cNvPr>
          <p:cNvSpPr>
            <a:spLocks noGrp="1" noRot="1" noChangeAspect="1" noChangeArrowheads="1" noTextEdit="1"/>
          </p:cNvSpPr>
          <p:nvPr>
            <p:ph type="sldImg"/>
          </p:nvPr>
        </p:nvSpPr>
        <p:spPr>
          <a:ln/>
        </p:spPr>
      </p:sp>
      <p:sp>
        <p:nvSpPr>
          <p:cNvPr id="400387" name="Rectangle 3">
            <a:extLst>
              <a:ext uri="{FF2B5EF4-FFF2-40B4-BE49-F238E27FC236}">
                <a16:creationId xmlns:a16="http://schemas.microsoft.com/office/drawing/2014/main" id="{AA753073-CC00-4B9D-96BD-44AEF2C058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t>Codes for the rectum include incision, excision, and endoscopy. The incision category contains codes for drainage of the abscesses. The excision category includes codes for excision of the rectum (proctectomy). Proctectomy codes are differentiated by partial or complete as well as other procedures that may be performed at the same time. </a:t>
            </a:r>
          </a:p>
          <a:p>
            <a:pPr>
              <a:defRPr/>
            </a:pPr>
            <a:endParaRPr lang="en-US" altLang="en-US" sz="1100" dirty="0"/>
          </a:p>
          <a:p>
            <a:pPr>
              <a:defRPr/>
            </a:pPr>
            <a:r>
              <a:rPr lang="en-US" altLang="en-US" sz="1100" dirty="0"/>
              <a:t>Rectal endoscopies are divided based on the extent and purpose of the procedure. Proctosigmoidoscopy is the examination of the rectum and the sigmoid colon; sigmoidoscopy is an examination of the sigmoid colon and may include the descending colon; colonoscopy is the examination of the colon from the rectum to the cecum and may include the ileum. Each type of endoscopy has indented codes based on the purpose such as biopsy, foreign body removal, etc.  See the decision tree table in the CPT for assistance in code selection and modifiers to report for incomplete services.</a:t>
            </a:r>
          </a:p>
          <a:p>
            <a:endParaRPr lang="en-US" altLang="en-US" sz="1100" dirty="0">
              <a:latin typeface="Arial" panose="020B0604020202020204" pitchFamily="34" charset="0"/>
            </a:endParaRPr>
          </a:p>
          <a:p>
            <a:pPr>
              <a:defRPr/>
            </a:pPr>
            <a:r>
              <a:rPr lang="en-US" altLang="en-US" sz="1100" i="1" dirty="0"/>
              <a:t> </a:t>
            </a:r>
            <a:endParaRPr lang="en-US" altLang="en-US" sz="1100" dirty="0"/>
          </a:p>
          <a:p>
            <a:pPr>
              <a:defRPr/>
            </a:pPr>
            <a:r>
              <a:rPr lang="en-US" altLang="en-US" sz="1100" dirty="0"/>
              <a:t>The codes in the anus section begin with treatment for abscesses of the anus which are usually treated with I/D.  The other section covers treatments for hemorrhoids. Codes are selected based on whether the hemorrhoids are external or internal as well as the complexity and if other procedures were performed during the same operation. </a:t>
            </a:r>
            <a:endParaRPr lang="en-US" altLang="en-US" sz="1100"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Definitions of the various types of endoscopies found in the GI section.</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220</a:t>
            </a:fld>
            <a:endParaRPr lang="en-US" dirty="0"/>
          </a:p>
        </p:txBody>
      </p:sp>
    </p:spTree>
    <p:extLst>
      <p:ext uri="{BB962C8B-B14F-4D97-AF65-F5344CB8AC3E}">
        <p14:creationId xmlns:p14="http://schemas.microsoft.com/office/powerpoint/2010/main" val="114636508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C64D6AD4-EBF8-4E01-A767-D48BDB7DA7A3}"/>
              </a:ext>
            </a:extLst>
          </p:cNvPr>
          <p:cNvSpPr>
            <a:spLocks noGrp="1" noRot="1" noChangeAspect="1" noChangeArrowheads="1" noTextEdit="1"/>
          </p:cNvSpPr>
          <p:nvPr>
            <p:ph type="sldImg"/>
          </p:nvPr>
        </p:nvSpPr>
        <p:spPr>
          <a:ln/>
        </p:spPr>
      </p:sp>
      <p:sp>
        <p:nvSpPr>
          <p:cNvPr id="402435" name="Rectangle 3">
            <a:extLst>
              <a:ext uri="{FF2B5EF4-FFF2-40B4-BE49-F238E27FC236}">
                <a16:creationId xmlns:a16="http://schemas.microsoft.com/office/drawing/2014/main" id="{4BAAFDE6-CF6A-4DE7-BBF0-8CF42D95E7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t>The codes for the liver includes codes for liver transplantation as well as procedures for liver biopsy and laparoscopy procedures. Liver transplantation codes are also found in this section.  There are important guidelines to follow when you are using these codes. The transplant involves several physicians and a trained surgical team. The procedure involves obtaining the graft to be transplanted (from a cadaver or living donor), backbench work, and transplantation into the recipient. Each component should be coded separately.</a:t>
            </a:r>
          </a:p>
          <a:p>
            <a:pPr>
              <a:defRPr/>
            </a:pPr>
            <a:r>
              <a:rPr lang="en-US" altLang="en-US" sz="1100" dirty="0"/>
              <a:t> </a:t>
            </a:r>
          </a:p>
          <a:p>
            <a:pPr>
              <a:defRPr/>
            </a:pPr>
            <a:r>
              <a:rPr lang="en-US" altLang="en-US" sz="1100" dirty="0"/>
              <a:t>The biliary tract connects the gallbladder to the liver and the small intestine. It’s a common site for calculus and tumors that may obstruct the flow of bile. The incision category includes codes to explore the tract and may include removal of calculus or drainage of bile. An injection may be necessary to find out if the biliary tract is obstructed.</a:t>
            </a:r>
          </a:p>
          <a:p>
            <a:pPr>
              <a:defRPr/>
            </a:pPr>
            <a:r>
              <a:rPr lang="en-US" altLang="en-US" sz="1100" dirty="0"/>
              <a:t>  </a:t>
            </a:r>
          </a:p>
          <a:p>
            <a:pPr>
              <a:defRPr/>
            </a:pPr>
            <a:r>
              <a:rPr lang="en-US" altLang="en-US" sz="1100" dirty="0"/>
              <a:t>The pancreas is a large gland located behind the stomach. There are only a few codes in the pancreas section with codes for incision, excision and repair.  The pancreas can be totally or partially removed. These codes are divided based on the extent of the removal and other procedures that may be done at the same operative session. The pancreas transplantation codes include harvesting the pancreas graft from a cadaver, backbench work in preparation for transplant, and transplant of the graft into the recipient. </a:t>
            </a:r>
          </a:p>
          <a:p>
            <a:pPr>
              <a:lnSpc>
                <a:spcPct val="90000"/>
              </a:lnSpc>
            </a:pPr>
            <a:endParaRPr lang="en-US" altLang="en-US" sz="1100" dirty="0">
              <a:latin typeface="Arial" panose="020B0604020202020204" pitchFamily="34"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26670AAB-DBB1-4AEC-8F50-721F00CE1C72}"/>
              </a:ext>
            </a:extLst>
          </p:cNvPr>
          <p:cNvSpPr>
            <a:spLocks noGrp="1" noRot="1" noChangeAspect="1" noChangeArrowheads="1" noTextEdit="1"/>
          </p:cNvSpPr>
          <p:nvPr>
            <p:ph type="sldImg"/>
          </p:nvPr>
        </p:nvSpPr>
        <p:spPr>
          <a:ln/>
        </p:spPr>
      </p:sp>
      <p:sp>
        <p:nvSpPr>
          <p:cNvPr id="404483" name="Rectangle 3">
            <a:extLst>
              <a:ext uri="{FF2B5EF4-FFF2-40B4-BE49-F238E27FC236}">
                <a16:creationId xmlns:a16="http://schemas.microsoft.com/office/drawing/2014/main" id="{885F0A33-48D8-4FE0-A4BB-C4959E7C7D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Abdomen, Peritoneum, and </a:t>
            </a:r>
            <a:r>
              <a:rPr lang="en-US" altLang="en-US" dirty="0" err="1"/>
              <a:t>Omentum</a:t>
            </a:r>
            <a:r>
              <a:rPr lang="en-US" altLang="en-US" dirty="0"/>
              <a:t> subheading contains the code for an exploratory laparotomy. Codes for drainage of peritoneal, subdiaphragmatic, and retroperitoneal abscesses are selected based on if they are completed by open procedure or percutaneously. The percutaneous procedures instruct the coder on the use of radiological supervision and interpretation codes.</a:t>
            </a:r>
          </a:p>
          <a:p>
            <a:pPr>
              <a:defRPr/>
            </a:pPr>
            <a:r>
              <a:rPr lang="en-US" altLang="en-US" dirty="0"/>
              <a:t> </a:t>
            </a:r>
          </a:p>
          <a:p>
            <a:pPr>
              <a:defRPr/>
            </a:pPr>
            <a:r>
              <a:rPr lang="en-US" altLang="en-US" dirty="0"/>
              <a:t>The laparoscopy codes are used to report a surgical laparoscopy. Code 49320 is used to report a diagnostic laparoscopy of the abdomen, peritoneum, and </a:t>
            </a:r>
            <a:r>
              <a:rPr lang="en-US" altLang="en-US" dirty="0" err="1"/>
              <a:t>omentum</a:t>
            </a:r>
            <a:r>
              <a:rPr lang="en-US" altLang="en-US" dirty="0"/>
              <a:t>. A laparoscopy that includes surgical procedures such as biopsy or insertion of catheter.</a:t>
            </a:r>
          </a:p>
          <a:p>
            <a:pPr>
              <a:defRPr/>
            </a:pPr>
            <a:r>
              <a:rPr lang="en-US" altLang="en-US" dirty="0"/>
              <a:t> </a:t>
            </a:r>
          </a:p>
          <a:p>
            <a:pPr>
              <a:defRPr/>
            </a:pPr>
            <a:r>
              <a:rPr lang="en-US" altLang="en-US" dirty="0"/>
              <a:t>Hernia codes are listed according to the type of hernia, whether the hernia is strangulated or incarcerated, and whether the repair is an initial or subsequent repair. Age may also be a determining factor in code selection. If mesh is used, it is included and not coded separately with the exception of the codes for incisional hernia repair.  With incisional hernia repairs, the use of mesh can be billed as an add-on code.</a:t>
            </a:r>
          </a:p>
          <a:p>
            <a:pPr>
              <a:defRPr/>
            </a:pPr>
            <a:endParaRPr lang="en-US" altLang="en-US" dirty="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9785039C-6DCD-49F3-AA6E-C008B6046EE0}"/>
              </a:ext>
            </a:extLst>
          </p:cNvPr>
          <p:cNvSpPr>
            <a:spLocks noGrp="1" noRot="1" noChangeAspect="1" noChangeArrowheads="1" noTextEdit="1"/>
          </p:cNvSpPr>
          <p:nvPr>
            <p:ph type="sldImg"/>
          </p:nvPr>
        </p:nvSpPr>
        <p:spPr>
          <a:ln/>
        </p:spPr>
      </p:sp>
      <p:sp>
        <p:nvSpPr>
          <p:cNvPr id="406531" name="Rectangle 3">
            <a:extLst>
              <a:ext uri="{FF2B5EF4-FFF2-40B4-BE49-F238E27FC236}">
                <a16:creationId xmlns:a16="http://schemas.microsoft.com/office/drawing/2014/main" id="{A5C00FD3-91A7-4B45-987F-E28DD2E00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When a Medicare patient is screened for a malignant neoplasm of the GI tract, Medicare utilizes different codes which are found in HCPCS Level II. Codes G0104-G0106 and G0120-G0122 are used when performing a sigmoidoscopy, colonoscopy, or barium enema when screening for GI malignancies on Medicare patients.  Coding tip: cross-reference these codes in the CPT book with the colonoscopy codes.</a:t>
            </a:r>
          </a:p>
          <a:p>
            <a:endParaRPr lang="en-US" altLang="en-US" dirty="0">
              <a:latin typeface="Arial" panose="020B0604020202020204" pitchFamily="34"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224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61470AA8-E7DC-4A38-BC94-2CED9568D3A5}"/>
              </a:ext>
            </a:extLst>
          </p:cNvPr>
          <p:cNvSpPr>
            <a:spLocks noGrp="1" noRot="1" noChangeAspect="1" noChangeArrowheads="1" noTextEdit="1"/>
          </p:cNvSpPr>
          <p:nvPr>
            <p:ph type="sldImg"/>
          </p:nvPr>
        </p:nvSpPr>
        <p:spPr>
          <a:ln/>
        </p:spPr>
      </p:sp>
      <p:sp>
        <p:nvSpPr>
          <p:cNvPr id="410627" name="Rectangle 3">
            <a:extLst>
              <a:ext uri="{FF2B5EF4-FFF2-40B4-BE49-F238E27FC236}">
                <a16:creationId xmlns:a16="http://schemas.microsoft.com/office/drawing/2014/main" id="{F6899ADE-2489-4486-BC3F-4C217FF80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 urinary system consists of two kidneys, right and left; two ureters, right and left; bladder; and urethra.</a:t>
            </a:r>
          </a:p>
          <a:p>
            <a:pPr defTabSz="790676">
              <a:defRPr/>
            </a:pPr>
            <a:endParaRPr lang="en-US" altLang="en-US" dirty="0"/>
          </a:p>
          <a:p>
            <a:pPr defTabSz="790676">
              <a:defRPr/>
            </a:pPr>
            <a:r>
              <a:rPr lang="en-US" altLang="en-US" dirty="0"/>
              <a:t>Kidneys are important excretory organs. Kidneys eliminate urea, the chief end product of nitrogen metabolism, formed by the liver. Besides excess water, electrolytes, waste including toxins, and drugs are eliminated from the body via the urinary system. Kidneys serve a vital role in regulating the excretion of water and electrolytes maintaining the normal volume and composition of body fluids. Kidneys also play a major role in regulation of acid-base balance, regulation of blood pressure, and regulation of red blood cell (RBC) production. Blood enters the kidneys from the renal arteries through the renal pelvis area of the kidney, immediately breaking up into many small branches ending in capillaries. This functional unit of the kidney is the nephron, where materials are reabsorbed, urine is made and channeled into collecting tubules  emptying into calyces (singular – calyx), which then empty into the renal pelvis of the kidney. Ureters carry urine to be collected in the urinary bladder for temporary storage until it is eliminated through the urethra to the outside. Under normal conditions the bladder holds up to 500 cc of urine; under abnormal conditions, much more than this.  </a:t>
            </a:r>
          </a:p>
          <a:p>
            <a:endParaRPr lang="en-US" altLang="en-US" dirty="0">
              <a:latin typeface="Arial" panose="020B0604020202020204"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5FAE43A8-C997-4BFD-A6AF-67BAFA85AA8B}"/>
              </a:ext>
            </a:extLst>
          </p:cNvPr>
          <p:cNvSpPr>
            <a:spLocks noGrp="1" noRot="1" noChangeAspect="1" noChangeArrowheads="1" noTextEdit="1"/>
          </p:cNvSpPr>
          <p:nvPr>
            <p:ph type="sldImg"/>
          </p:nvPr>
        </p:nvSpPr>
        <p:spPr>
          <a:ln/>
        </p:spPr>
      </p:sp>
      <p:sp>
        <p:nvSpPr>
          <p:cNvPr id="412675" name="Rectangle 3">
            <a:extLst>
              <a:ext uri="{FF2B5EF4-FFF2-40B4-BE49-F238E27FC236}">
                <a16:creationId xmlns:a16="http://schemas.microsoft.com/office/drawing/2014/main" id="{549083E9-A971-4D9A-B14E-B11265504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t>The testes (sing. – testis) are oval shaped, about 2 inches in length, and 1 inch in diameter. Testes produce and store sperm and are an endocrine organ secreting male sex hormones (androgens) into the blood. Spermatozoa (sperm) are produced and mature in seminiferous tubules and enter the epididymis. The epididymis is an elongated structure on the posterior surface of the testis. New sperm are transported to the epididymis and stored until mature. Seminal vesicles (or gland) lie between the bladder and rectum; a thick fluid mixing with sperm is secreted. At the time of ejaculation, sperm enter the vas deferens. The vas deferens (or ductus deferens, or sperm duct) joins the duct of the seminal gland to form the ejaculatory duct. Male sterilization (vasectomy) is a deferentectomy meaning part of the vas deferens is ligated or excised via an incision in the scrotum. This effectively prevents sperm from joining fluid from the seminal vesicles, prostate, and bulbourethral glands. </a:t>
            </a:r>
          </a:p>
          <a:p>
            <a:pPr>
              <a:defRPr/>
            </a:pPr>
            <a:r>
              <a:rPr lang="en-US" altLang="en-US" sz="1100" dirty="0"/>
              <a:t> </a:t>
            </a:r>
          </a:p>
          <a:p>
            <a:pPr>
              <a:defRPr/>
            </a:pPr>
            <a:r>
              <a:rPr lang="en-US" altLang="en-US" sz="1100" dirty="0"/>
              <a:t>The scrotum is a pendulous sac containing the testis, epididymis, and ductus deferens holding testicles outside of the body. Temperature cooler than the body is important is sperm production. When exposed to cold, the scrotum retracts or shrinks pulling closer to the body; warm temperatures result in the scrotum expanding away from the body to lose body heat.</a:t>
            </a:r>
          </a:p>
          <a:p>
            <a:pPr>
              <a:defRPr/>
            </a:pPr>
            <a:r>
              <a:rPr lang="en-US" altLang="en-US" sz="1100" dirty="0"/>
              <a:t> </a:t>
            </a:r>
          </a:p>
          <a:p>
            <a:pPr>
              <a:defRPr/>
            </a:pPr>
            <a:r>
              <a:rPr lang="en-US" altLang="en-US" sz="1100" dirty="0"/>
              <a:t>The prostate is a walnut sized gland inferior to the neck of the bladder and surrounding the urethra. It is a combination of muscular and glandular tissue. An enlarged prostate can block or impede urine flow. Location of the prostate close to the rectum is important clinically – an enlarged prostate can be palpated by a finger placed in the rectum through the anal canal, called rectal exam. </a:t>
            </a:r>
          </a:p>
          <a:p>
            <a:pPr>
              <a:defRPr/>
            </a:pPr>
            <a:endParaRPr lang="en-US" altLang="en-US" sz="1100" dirty="0"/>
          </a:p>
          <a:p>
            <a:pPr>
              <a:defRPr/>
            </a:pPr>
            <a:r>
              <a:rPr lang="en-US" altLang="en-US" sz="1100" dirty="0"/>
              <a:t>The penis carries urine through the urethra to the outside and it is the male organ of intercourse (copulation). The body (shaft) contains three columns of erectile tissue; the tip is the glans penis and is pierced by the urethra. The loose skin covering the penis forms a cuff around the glans called the foreskin or prepuce. Male circumcision is removal of all or part of the prepuce exposing most or all of the glans. </a:t>
            </a:r>
            <a:endParaRPr lang="en-US" altLang="en-US" sz="1100" dirty="0">
              <a:latin typeface="Arial" panose="020B0604020202020204"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84D50372-81EA-45F5-BBFA-DB6FAF295C89}"/>
              </a:ext>
            </a:extLst>
          </p:cNvPr>
          <p:cNvSpPr>
            <a:spLocks noGrp="1" noRot="1" noChangeAspect="1" noChangeArrowheads="1" noTextEdit="1"/>
          </p:cNvSpPr>
          <p:nvPr>
            <p:ph type="sldImg"/>
          </p:nvPr>
        </p:nvSpPr>
        <p:spPr>
          <a:ln/>
        </p:spPr>
      </p:sp>
      <p:sp>
        <p:nvSpPr>
          <p:cNvPr id="414723" name="Rectangle 3">
            <a:extLst>
              <a:ext uri="{FF2B5EF4-FFF2-40B4-BE49-F238E27FC236}">
                <a16:creationId xmlns:a16="http://schemas.microsoft.com/office/drawing/2014/main" id="{52269D1F-CF15-41DC-8F9B-FFCFD6342E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Diseases of the Genitourinary System (N00-N99), chapter 10, lists diagnosis codes in anatomical order as described in this presentation: kidney, ureters, bladder, and urethra. Diseases of Male</a:t>
            </a:r>
            <a:r>
              <a:rPr lang="en-US" altLang="en-US" i="1" dirty="0"/>
              <a:t> </a:t>
            </a:r>
            <a:r>
              <a:rPr lang="en-US" altLang="en-US" dirty="0"/>
              <a:t>Genital Organs (N40-N53) follows, also listed in anatomical order: prostate, testes, and penis.</a:t>
            </a:r>
          </a:p>
          <a:p>
            <a:pPr>
              <a:defRPr/>
            </a:pPr>
            <a:r>
              <a:rPr lang="en-US" altLang="en-US" dirty="0"/>
              <a:t> </a:t>
            </a:r>
          </a:p>
          <a:p>
            <a:pPr>
              <a:defRPr/>
            </a:pPr>
            <a:r>
              <a:rPr lang="en-US" altLang="en-US" dirty="0"/>
              <a:t>Anomalies of the urinary tract are some of the most common congenital (present at birth) defects, sometimes referred to as birth defects. Some of these conditions are asymptomatic; for example, a person can be born with only one kidney (renal agenesis), or extra ureters (called a double collecting system). Obstruction of flow by stones (calculi) in any location: kidney, ureter, or bladder produces severe pain. This pain has been described as being as intense as childbirth pain; it may be caused by a stone smaller than a pea. Hydronephrosis is dilation of the renal pelvis and calices of one or both kidneys resulting from obstruction of flow of urine by a tumor or stone. Polycystic kidneys contain multiple cysts of varying size diffusely throughout both kidneys resulting in compression and destruction of the kidney parenchyma, often causing hypertension and other problems.  </a:t>
            </a:r>
            <a:endParaRPr lang="en-US" altLang="en-US" dirty="0">
              <a:latin typeface="Arial" panose="020B0604020202020204" pitchFamily="34"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359A2DCD-21DE-4162-BC79-41FDE5CA6FA6}"/>
              </a:ext>
            </a:extLst>
          </p:cNvPr>
          <p:cNvSpPr>
            <a:spLocks noGrp="1" noRot="1" noChangeAspect="1" noChangeArrowheads="1" noTextEdit="1"/>
          </p:cNvSpPr>
          <p:nvPr>
            <p:ph type="sldImg"/>
          </p:nvPr>
        </p:nvSpPr>
        <p:spPr>
          <a:ln/>
        </p:spPr>
      </p:sp>
      <p:sp>
        <p:nvSpPr>
          <p:cNvPr id="416771" name="Rectangle 3">
            <a:extLst>
              <a:ext uri="{FF2B5EF4-FFF2-40B4-BE49-F238E27FC236}">
                <a16:creationId xmlns:a16="http://schemas.microsoft.com/office/drawing/2014/main" id="{A0916539-70C4-4041-B9CA-82928B6AB5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Inflammation of the kidneys is nephritis. A glomerulus is a network of capillaries in the nephron (functional unit) of the kidneys. Glomerulonephritis is inflammation and infection in glomeruli (plural of glomerulus). It can be both acute and chronic. The progression of kidney failure can be gradual. The extent of failure is described using glomerular filtration rate (GFR).  Generally, the wore the kidney disease, the lower the GFR. End-stage renal disease (ESRD) is the time that renal replacement therapies such as dialysis or transplantation are needed. </a:t>
            </a:r>
          </a:p>
          <a:p>
            <a:pPr>
              <a:defRPr/>
            </a:pPr>
            <a:r>
              <a:rPr lang="en-US" altLang="en-US" dirty="0"/>
              <a:t> </a:t>
            </a:r>
          </a:p>
          <a:p>
            <a:pPr>
              <a:defRPr/>
            </a:pPr>
            <a:r>
              <a:rPr lang="en-US" altLang="en-US" dirty="0"/>
              <a:t>The kidneys play a vital role in blood pressure regulation. Kidney disease can result in hypertension. ICD-10-CM Hypertensive chronic kidney disease lists diagnoses related to hypertension, related to kidney disease. The guidelines state whenever a patient has both chronic kidney disease and hypertension you should report primary hypertension. If secondary hypertension is documented, it is listed. The guidelines define secondary hypertension as “high blood pressure due to or with a variety of primary diseases including renal disorders, CNS, endocrine and vascular diseases.”</a:t>
            </a:r>
          </a:p>
          <a:p>
            <a:pPr>
              <a:lnSpc>
                <a:spcPct val="90000"/>
              </a:lnSpc>
            </a:pPr>
            <a:endParaRPr lang="en-US" altLang="en-US" dirty="0">
              <a:latin typeface="Arial" panose="020B0604020202020204" pitchFamily="34"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FA2039A5-4280-465D-80CE-1F46C1659E9B}"/>
              </a:ext>
            </a:extLst>
          </p:cNvPr>
          <p:cNvSpPr>
            <a:spLocks noGrp="1" noRot="1" noChangeAspect="1" noChangeArrowheads="1" noTextEdit="1"/>
          </p:cNvSpPr>
          <p:nvPr>
            <p:ph type="sldImg"/>
          </p:nvPr>
        </p:nvSpPr>
        <p:spPr>
          <a:ln/>
        </p:spPr>
      </p:sp>
      <p:sp>
        <p:nvSpPr>
          <p:cNvPr id="418819" name="Rectangle 3">
            <a:extLst>
              <a:ext uri="{FF2B5EF4-FFF2-40B4-BE49-F238E27FC236}">
                <a16:creationId xmlns:a16="http://schemas.microsoft.com/office/drawing/2014/main" id="{4F9434A1-FFB4-4971-AB68-04A5120974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lnSpc>
                <a:spcPct val="90000"/>
              </a:lnSpc>
              <a:defRPr/>
            </a:pPr>
            <a:r>
              <a:rPr lang="en-US" altLang="en-US" dirty="0"/>
              <a:t>Diabetes doesn’t always mean problems with blood sugar and insulin. Diabetes </a:t>
            </a:r>
            <a:r>
              <a:rPr lang="en-US" altLang="en-US" dirty="0" err="1"/>
              <a:t>insipidis</a:t>
            </a:r>
            <a:r>
              <a:rPr lang="en-US" altLang="en-US" dirty="0"/>
              <a:t> is chronic excretion of very large amounts of pale urine of low specific gravity (very dilute). The result is dehydration and extreme thirst, and results from inadequate hormone level of anti-diuretic hormone (ADH) made by the pituitary gland at the base of the brain. The word diabetes refers to diuresis, or increased flow of urine. </a:t>
            </a:r>
          </a:p>
          <a:p>
            <a:pPr>
              <a:lnSpc>
                <a:spcPct val="90000"/>
              </a:lnSpc>
            </a:pPr>
            <a:endParaRPr lang="en-US" altLang="en-US" dirty="0">
              <a:latin typeface="Arial" panose="020B0604020202020204" pitchFamily="34" charset="0"/>
            </a:endParaRPr>
          </a:p>
          <a:p>
            <a:pPr defTabSz="790676">
              <a:lnSpc>
                <a:spcPct val="90000"/>
              </a:lnSpc>
              <a:defRPr/>
            </a:pPr>
            <a:r>
              <a:rPr lang="en-US" altLang="en-US" dirty="0"/>
              <a:t>Pyelonephritis infection of the kidney. A bacterial infection of the pelvis of the kidney often occurs when a bladder infection is not treated. The infection begins in the bladder (cystitis) and progresses upwards through the ureters to the kidneys. It is characterized by pain in the lower back, fever, chills, and often flu-like symptoms. </a:t>
            </a:r>
          </a:p>
          <a:p>
            <a:pPr defTabSz="790676">
              <a:lnSpc>
                <a:spcPct val="90000"/>
              </a:lnSpc>
              <a:defRPr/>
            </a:pPr>
            <a:endParaRPr lang="en-US" altLang="en-US" dirty="0"/>
          </a:p>
          <a:p>
            <a:pPr defTabSz="790676">
              <a:lnSpc>
                <a:spcPct val="90000"/>
              </a:lnSpc>
              <a:defRPr/>
            </a:pPr>
            <a:r>
              <a:rPr lang="en-US" altLang="en-US" dirty="0"/>
              <a:t>Hydronephrosis is dilation of the pelvis and calices of one or both kidneys usually resulting from obstruction to the flow of urine. The kidney is often enlarged. A common result is infection and stone formation. </a:t>
            </a:r>
          </a:p>
          <a:p>
            <a:pPr defTabSz="790676">
              <a:lnSpc>
                <a:spcPct val="90000"/>
              </a:lnSpc>
              <a:defRPr/>
            </a:pPr>
            <a:endParaRPr lang="en-US" altLang="en-US" dirty="0"/>
          </a:p>
          <a:p>
            <a:pPr defTabSz="790676">
              <a:lnSpc>
                <a:spcPct val="90000"/>
              </a:lnSpc>
              <a:defRPr/>
            </a:pPr>
            <a:r>
              <a:rPr lang="en-US" altLang="en-US" dirty="0"/>
              <a:t>Kidney stones or calculi are formed by salts, calcium and sometimes cholesterol. Calculi can be found at any point in the urinary system.  Small stones may be passed without the need for any intervention.  There are multiple surgical services for removal of larger stones.</a:t>
            </a:r>
            <a:endParaRPr lang="en-US"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F99EE33-D944-4BEA-9BB8-2B4B58311914}"/>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00E0399F-2A50-4736-8543-ABC9E94404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0AC04A75-8ED4-4196-A6AE-D91619886790}"/>
              </a:ext>
            </a:extLst>
          </p:cNvPr>
          <p:cNvSpPr>
            <a:spLocks noGrp="1" noRot="1" noChangeAspect="1" noChangeArrowheads="1" noTextEdit="1"/>
          </p:cNvSpPr>
          <p:nvPr>
            <p:ph type="sldImg"/>
          </p:nvPr>
        </p:nvSpPr>
        <p:spPr>
          <a:ln/>
        </p:spPr>
      </p:sp>
      <p:sp>
        <p:nvSpPr>
          <p:cNvPr id="420867" name="Rectangle 3">
            <a:extLst>
              <a:ext uri="{FF2B5EF4-FFF2-40B4-BE49-F238E27FC236}">
                <a16:creationId xmlns:a16="http://schemas.microsoft.com/office/drawing/2014/main" id="{ECCEF3F8-C924-4804-A0F2-9F5BBFD346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100" dirty="0"/>
              <a:t>Vesicoureteral reflux (VUR) is backward flow of urine from the bladder into the ureter. This is a set-up for an infection with stagnant and contaminated urine going the wrong way. </a:t>
            </a:r>
          </a:p>
          <a:p>
            <a:pPr>
              <a:lnSpc>
                <a:spcPct val="80000"/>
              </a:lnSpc>
            </a:pPr>
            <a:endParaRPr lang="en-US" altLang="en-US" sz="1100" dirty="0">
              <a:latin typeface="Arial" panose="020B0604020202020204" pitchFamily="34" charset="0"/>
            </a:endParaRPr>
          </a:p>
          <a:p>
            <a:pPr>
              <a:lnSpc>
                <a:spcPct val="80000"/>
              </a:lnSpc>
            </a:pPr>
            <a:r>
              <a:rPr lang="en-US" altLang="en-US" sz="1100" dirty="0"/>
              <a:t>Cystitis is a bladder infection. The reminder is again given to report the organism if known. </a:t>
            </a:r>
          </a:p>
          <a:p>
            <a:pPr>
              <a:lnSpc>
                <a:spcPct val="80000"/>
              </a:lnSpc>
            </a:pPr>
            <a:endParaRPr lang="en-US" altLang="en-US" sz="1100" dirty="0"/>
          </a:p>
          <a:p>
            <a:pPr>
              <a:lnSpc>
                <a:spcPct val="80000"/>
              </a:lnSpc>
            </a:pPr>
            <a:r>
              <a:rPr lang="en-US" altLang="en-US" sz="1100" dirty="0"/>
              <a:t>Incontinence of urine is loss of control of urine. It is a common voiding disorder; childbirth and aging are the primary causes.  There are types of incontinence such as stress incontinence, urge incontinence, overflow incontinence or a mix of these types.</a:t>
            </a:r>
          </a:p>
          <a:p>
            <a:pPr>
              <a:lnSpc>
                <a:spcPct val="80000"/>
              </a:lnSpc>
            </a:pPr>
            <a:endParaRPr lang="en-US" altLang="en-US" sz="1100" dirty="0">
              <a:latin typeface="Arial" panose="020B0604020202020204" pitchFamily="34" charset="0"/>
            </a:endParaRPr>
          </a:p>
          <a:p>
            <a:pPr>
              <a:lnSpc>
                <a:spcPct val="80000"/>
              </a:lnSpc>
            </a:pPr>
            <a:r>
              <a:rPr lang="en-US" altLang="en-US" sz="1100" dirty="0"/>
              <a:t>Urinary tract infection (UTI) is a “catch-all” phrase used to describe various urogenital infections. It is often non-specific and can be used to describe an infection anywhere in the urethra, bladder, ureter, or kidney. Most often what is meant is a bladder infection or cystitis, but it can mean any of the organs mentioned. </a:t>
            </a:r>
            <a:endParaRPr lang="en-US" altLang="en-US" sz="1100" dirty="0">
              <a:latin typeface="Arial" panose="020B0604020202020204" pitchFamily="34"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A3ACFA43-600E-4F3D-95B1-9D2D81251492}"/>
              </a:ext>
            </a:extLst>
          </p:cNvPr>
          <p:cNvSpPr>
            <a:spLocks noGrp="1" noRot="1" noChangeAspect="1" noChangeArrowheads="1" noTextEdit="1"/>
          </p:cNvSpPr>
          <p:nvPr>
            <p:ph type="sldImg"/>
          </p:nvPr>
        </p:nvSpPr>
        <p:spPr>
          <a:ln/>
        </p:spPr>
      </p:sp>
      <p:sp>
        <p:nvSpPr>
          <p:cNvPr id="422915" name="Rectangle 3">
            <a:extLst>
              <a:ext uri="{FF2B5EF4-FFF2-40B4-BE49-F238E27FC236}">
                <a16:creationId xmlns:a16="http://schemas.microsoft.com/office/drawing/2014/main" id="{37272979-40B9-42EF-8E29-748BCCFD69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2A940E0B-25CF-4CA2-8313-251A2E714CAC}"/>
              </a:ext>
            </a:extLst>
          </p:cNvPr>
          <p:cNvSpPr>
            <a:spLocks noGrp="1" noRot="1" noChangeAspect="1" noChangeArrowheads="1" noTextEdit="1"/>
          </p:cNvSpPr>
          <p:nvPr>
            <p:ph type="sldImg"/>
          </p:nvPr>
        </p:nvSpPr>
        <p:spPr>
          <a:ln/>
        </p:spPr>
      </p:sp>
      <p:sp>
        <p:nvSpPr>
          <p:cNvPr id="424963" name="Rectangle 3">
            <a:extLst>
              <a:ext uri="{FF2B5EF4-FFF2-40B4-BE49-F238E27FC236}">
                <a16:creationId xmlns:a16="http://schemas.microsoft.com/office/drawing/2014/main" id="{C9A0E552-41EA-4993-A8AD-F4769CDD18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lnSpc>
                <a:spcPct val="90000"/>
              </a:lnSpc>
              <a:defRPr/>
            </a:pPr>
            <a:r>
              <a:rPr lang="en-US" altLang="en-US" dirty="0"/>
              <a:t>Diseases of the Male Genital Organs are listed anatomical and starts with hyperplasia of the prostate. Hyperplasia is over-growth of a tissue or organ due to an increase in the number of cells. It is not a tumor formation, but the size of the organ increases. Benign prostatic hyperplasia (BPH) is caused by growth of the cells of the prostate gland. There is confusion regarding the use of terms: hypertrophy and hyperplasia. They are often used interchangeably and don’t mean exactly the same thing. Hypertrophy is general increase in the bulk of an organ due to increase in size, but not in number of individual tissue elements. Hyperplasia is an increase in the number of cells in a tissue or organ (not a tumor), whereby the bulk of the part or organ may be increased. In many instances, hyperplasia is more worrisome as a possible precursor to cancer. </a:t>
            </a:r>
          </a:p>
          <a:p>
            <a:pPr>
              <a:lnSpc>
                <a:spcPct val="90000"/>
              </a:lnSpc>
            </a:pPr>
            <a:endParaRPr lang="en-US" altLang="en-US" dirty="0">
              <a:latin typeface="Arial" panose="020B0604020202020204" pitchFamily="34" charset="0"/>
            </a:endParaRPr>
          </a:p>
          <a:p>
            <a:pPr>
              <a:lnSpc>
                <a:spcPct val="90000"/>
              </a:lnSpc>
            </a:pPr>
            <a:r>
              <a:rPr lang="en-US" altLang="en-US" dirty="0"/>
              <a:t>Prostate specific antigen (PSA) is commonly performed in older men. It is used as a screening test for prostatic cancer; an elevated level can be an indicator of prostate cancer. This area of medicine is controversial and not all agree on the management of an elevated PSA or even the management of a slow growing prostatic cancer. Dysplasia of the prostate is more worrisome as a precursor to cancer. Dysplasia is less concerning than carcinoma in situ (CIS) a precursor to malignant disease. </a:t>
            </a:r>
            <a:endParaRPr lang="en-US" altLang="en-US" dirty="0">
              <a:latin typeface="Arial" panose="020B0604020202020204" pitchFamily="34"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97D1254C-BB01-4590-A760-0E5AF03E6944}"/>
              </a:ext>
            </a:extLst>
          </p:cNvPr>
          <p:cNvSpPr>
            <a:spLocks noGrp="1" noRot="1" noChangeAspect="1" noChangeArrowheads="1" noTextEdit="1"/>
          </p:cNvSpPr>
          <p:nvPr>
            <p:ph type="sldImg"/>
          </p:nvPr>
        </p:nvSpPr>
        <p:spPr>
          <a:ln/>
        </p:spPr>
      </p:sp>
      <p:sp>
        <p:nvSpPr>
          <p:cNvPr id="427011" name="Rectangle 3">
            <a:extLst>
              <a:ext uri="{FF2B5EF4-FFF2-40B4-BE49-F238E27FC236}">
                <a16:creationId xmlns:a16="http://schemas.microsoft.com/office/drawing/2014/main" id="{0620D325-4392-476A-9B77-97EBFB9639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Hydrocele is a collection of serous fluid in sac-like cavity, in this case, hydrocele of the testis. This is different compared to a </a:t>
            </a:r>
            <a:r>
              <a:rPr lang="en-US" altLang="en-US" dirty="0" err="1"/>
              <a:t>hematocele</a:t>
            </a:r>
            <a:r>
              <a:rPr lang="en-US" altLang="en-US" dirty="0"/>
              <a:t> which is a collection of blood in this area. Orchitis and epididymitis refer to inflammation of the testes and epididymis. These conditions result from trauma, infection, or metastatic processes.</a:t>
            </a:r>
          </a:p>
          <a:p>
            <a:endParaRPr lang="en-US" altLang="en-US" dirty="0">
              <a:latin typeface="Arial" panose="020B0604020202020204" pitchFamily="34" charset="0"/>
            </a:endParaRPr>
          </a:p>
          <a:p>
            <a:r>
              <a:rPr lang="en-US" altLang="en-US" dirty="0"/>
              <a:t>Phimosis is a narrowness of the opening of the prepuce; this prevents the foreskin being drawn back over the glans.</a:t>
            </a:r>
          </a:p>
          <a:p>
            <a:endParaRPr lang="en-US" altLang="en-US" dirty="0">
              <a:latin typeface="Arial" panose="020B0604020202020204" pitchFamily="34" charset="0"/>
            </a:endParaRPr>
          </a:p>
          <a:p>
            <a:r>
              <a:rPr lang="en-US" altLang="en-US" dirty="0"/>
              <a:t>Balanitis is inflammation of the glans penis or clitoris.</a:t>
            </a:r>
          </a:p>
          <a:p>
            <a:endParaRPr lang="en-US" altLang="en-US" dirty="0">
              <a:latin typeface="Arial" panose="020B0604020202020204" pitchFamily="34" charset="0"/>
            </a:endParaRPr>
          </a:p>
          <a:p>
            <a:r>
              <a:rPr lang="en-US" altLang="en-US" dirty="0"/>
              <a:t>Circumcision is the most common minor surgical operation performed on male infants. It is the removal of the foreskin of the male. For some, circumcision is part of religious practice.</a:t>
            </a:r>
          </a:p>
          <a:p>
            <a:endParaRPr lang="en-US" altLang="en-US" dirty="0">
              <a:latin typeface="Arial" panose="020B0604020202020204" pitchFamily="34" charset="0"/>
            </a:endParaRPr>
          </a:p>
          <a:p>
            <a:r>
              <a:rPr lang="en-US" altLang="en-US" dirty="0"/>
              <a:t>Male infertility reports causes such as azoospermia, absence of living sperm in semen; oligospermia, a subnormal concentration of sperm in semen; and conditions not related to the testis. </a:t>
            </a:r>
          </a:p>
          <a:p>
            <a:r>
              <a:rPr lang="en-US" altLang="en-US" dirty="0"/>
              <a:t> </a:t>
            </a:r>
          </a:p>
          <a:p>
            <a:r>
              <a:rPr lang="en-US" altLang="en-US" dirty="0" err="1"/>
              <a:t>Peyronie’s</a:t>
            </a:r>
            <a:r>
              <a:rPr lang="en-US" altLang="en-US" dirty="0"/>
              <a:t> disease occurs with plaques or strands of dense fibrous tissue surrounding the corpus cavernosum of the penis resulting in penile bending and pain on erection. </a:t>
            </a:r>
          </a:p>
          <a:p>
            <a:endParaRPr lang="en-US" altLang="en-US" dirty="0">
              <a:latin typeface="Arial" panose="020B0604020202020204" pitchFamily="34"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39FDADDA-A30C-4E39-99A5-0B8155F9F29C}"/>
              </a:ext>
            </a:extLst>
          </p:cNvPr>
          <p:cNvSpPr>
            <a:spLocks noGrp="1" noRot="1" noChangeAspect="1" noChangeArrowheads="1" noTextEdit="1"/>
          </p:cNvSpPr>
          <p:nvPr>
            <p:ph type="sldImg"/>
          </p:nvPr>
        </p:nvSpPr>
        <p:spPr>
          <a:ln/>
        </p:spPr>
      </p:sp>
      <p:sp>
        <p:nvSpPr>
          <p:cNvPr id="429059" name="Rectangle 3">
            <a:extLst>
              <a:ext uri="{FF2B5EF4-FFF2-40B4-BE49-F238E27FC236}">
                <a16:creationId xmlns:a16="http://schemas.microsoft.com/office/drawing/2014/main" id="{CF4D4EF6-75EC-4B6A-9596-77D136CE78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Congenital anomalies of the male genital organs. </a:t>
            </a:r>
            <a:r>
              <a:rPr lang="en-US" altLang="en-US" dirty="0" err="1"/>
              <a:t>Criptorchism</a:t>
            </a:r>
            <a:r>
              <a:rPr lang="en-US" altLang="en-US" dirty="0"/>
              <a:t> (syn. – cryptorchidism) is failure of one or both testes to descend; another common term is undescended testis. This condition is a problem due to body temperature and sperm. Common anomalies of the penis are hypospadias and epispadias. The urethral meatus (external opening) exits the penis abnormally. </a:t>
            </a:r>
            <a:r>
              <a:rPr lang="en-US" altLang="en-US" dirty="0" err="1"/>
              <a:t>Hypospadia</a:t>
            </a:r>
            <a:r>
              <a:rPr lang="en-US" altLang="en-US" dirty="0"/>
              <a:t> is most common; the urethra opens on the underside of the penis and not the end. Cases range from mild to severe and frequently require surgical repair. </a:t>
            </a:r>
          </a:p>
          <a:p>
            <a:r>
              <a:rPr lang="en-US" altLang="en-US" dirty="0"/>
              <a:t> </a:t>
            </a:r>
          </a:p>
          <a:p>
            <a:r>
              <a:rPr lang="en-US" altLang="en-US" dirty="0"/>
              <a:t>Neoplasms of the genitourinary system are listed in ICD-10-CM in the Neoplasm chapter. Genitourinary tumors most commonly occur in the kidney, bladder, prostate, testes, and penis. The most common kidney cancer is renal cell carcinoma occurring more often in men than women. Bladder cancer is also more common in men compared to women; smoking is a risk factor. Prostate cancer is the second most common cause of cancer death in men and is usually slow growing. Testicular cancer occurs most often in young men. Treatment is often successful. </a:t>
            </a:r>
          </a:p>
          <a:p>
            <a:endParaRPr lang="en-US" altLang="en-US" dirty="0">
              <a:latin typeface="Arial" panose="020B0604020202020204" pitchFamily="34" charset="0"/>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84596452-EDC0-4468-8849-F18E53CF25B9}"/>
              </a:ext>
            </a:extLst>
          </p:cNvPr>
          <p:cNvSpPr>
            <a:spLocks noGrp="1" noRot="1" noChangeAspect="1" noChangeArrowheads="1" noTextEdit="1"/>
          </p:cNvSpPr>
          <p:nvPr>
            <p:ph type="sldImg"/>
          </p:nvPr>
        </p:nvSpPr>
        <p:spPr>
          <a:ln/>
        </p:spPr>
      </p:sp>
      <p:sp>
        <p:nvSpPr>
          <p:cNvPr id="431107" name="Rectangle 3">
            <a:extLst>
              <a:ext uri="{FF2B5EF4-FFF2-40B4-BE49-F238E27FC236}">
                <a16:creationId xmlns:a16="http://schemas.microsoft.com/office/drawing/2014/main" id="{1005F27A-022D-4836-B872-5762171D65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Read the code descriptions in this section very carefully.  Codes are specifically listed as unilateral or bilateral.</a:t>
            </a:r>
          </a:p>
          <a:p>
            <a:endParaRPr lang="en-US" altLang="en-US" dirty="0">
              <a:latin typeface="Arial" panose="020B0604020202020204" pitchFamily="34" charset="0"/>
            </a:endParaRPr>
          </a:p>
          <a:p>
            <a:r>
              <a:rPr lang="en-US" altLang="en-US" dirty="0">
                <a:latin typeface="Arial" panose="020B0604020202020204" pitchFamily="34" charset="0"/>
              </a:rPr>
              <a:t>In general, when using an operating microscope, it may be reported separately as long as it is not included in the code description.</a:t>
            </a:r>
          </a:p>
          <a:p>
            <a:endParaRPr lang="en-US" altLang="en-US" dirty="0">
              <a:latin typeface="Arial" panose="020B0604020202020204" pitchFamily="34" charset="0"/>
            </a:endParaRPr>
          </a:p>
          <a:p>
            <a:r>
              <a:rPr lang="en-US" altLang="en-US" dirty="0">
                <a:latin typeface="Arial" panose="020B0604020202020204" pitchFamily="34" charset="0"/>
              </a:rPr>
              <a:t>Finally, the same reminder regarding diagnostic and surgical (therapeutic) endoscopies.  A surgical (therapeutic) endoscopy always includes a diagnostic endoscopy.</a:t>
            </a: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3C15D5C6-7734-4EB1-985E-5988CC7C770D}"/>
              </a:ext>
            </a:extLst>
          </p:cNvPr>
          <p:cNvSpPr>
            <a:spLocks noGrp="1" noRot="1" noChangeAspect="1" noChangeArrowheads="1" noTextEdit="1"/>
          </p:cNvSpPr>
          <p:nvPr>
            <p:ph type="sldImg"/>
          </p:nvPr>
        </p:nvSpPr>
        <p:spPr>
          <a:ln/>
        </p:spPr>
      </p:sp>
      <p:sp>
        <p:nvSpPr>
          <p:cNvPr id="433155" name="Rectangle 3">
            <a:extLst>
              <a:ext uri="{FF2B5EF4-FFF2-40B4-BE49-F238E27FC236}">
                <a16:creationId xmlns:a16="http://schemas.microsoft.com/office/drawing/2014/main" id="{CC0FA2A8-B9BF-4CE9-919D-6BB8A1E68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err="1"/>
              <a:t>Nephrotomy</a:t>
            </a:r>
            <a:r>
              <a:rPr lang="en-US" altLang="en-US" dirty="0"/>
              <a:t> is incision into the kidney which may be used to explore the kidney. </a:t>
            </a:r>
            <a:r>
              <a:rPr lang="en-US" altLang="en-US" dirty="0" err="1"/>
              <a:t>Pyelotomy</a:t>
            </a:r>
            <a:r>
              <a:rPr lang="en-US" altLang="en-US" dirty="0"/>
              <a:t> is incision into the pelvis of the kidney. Nephrolithotomy is removal of a kidney stone; remember litho-, calculus, and stone all describe the same thing. Percutaneous is from the outside, without an open incision. Percutaneous </a:t>
            </a:r>
            <a:r>
              <a:rPr lang="en-US" altLang="en-US" dirty="0" err="1"/>
              <a:t>nephrostolithotomy</a:t>
            </a:r>
            <a:r>
              <a:rPr lang="en-US" altLang="en-US" dirty="0"/>
              <a:t> or</a:t>
            </a:r>
            <a:r>
              <a:rPr lang="en-US" altLang="en-US" i="1" dirty="0"/>
              <a:t> </a:t>
            </a:r>
            <a:r>
              <a:rPr lang="en-US" altLang="en-US" dirty="0" err="1"/>
              <a:t>pyelostolithotomy</a:t>
            </a:r>
            <a:r>
              <a:rPr lang="en-US" altLang="en-US" dirty="0"/>
              <a:t> can involve use of endoscopy, lithotripsy, stenting, or basket extraction to remove a stone up to 2 cm; over 2 cm. </a:t>
            </a:r>
          </a:p>
          <a:p>
            <a:pPr defTabSz="790676">
              <a:defRPr/>
            </a:pPr>
            <a:endParaRPr lang="en-US" altLang="en-US" dirty="0"/>
          </a:p>
          <a:p>
            <a:r>
              <a:rPr lang="en-US" altLang="en-US" dirty="0"/>
              <a:t>Excision codes report biopsy, nephrectomy, and removal of a cyst. The codes are listed by approach, percutaneous, or open incision. Nephrectomy is removal of all or a portion of a kidney. This can be done either open or laparoscopically.</a:t>
            </a:r>
          </a:p>
          <a:p>
            <a:r>
              <a:rPr lang="en-US" altLang="en-US" dirty="0"/>
              <a:t> </a:t>
            </a:r>
          </a:p>
          <a:p>
            <a:r>
              <a:rPr lang="en-US" altLang="en-US" dirty="0"/>
              <a:t>Whenever your see “radical” used with a surgical procedure; think cancer. Radical surgery indicates that other tissues are removed.  Ablation is removal of a body part or the destruction of its function via surgery or noxious substance. Related to kidney procedures, ablation of one or more renal masses is performed using cryosurgery (freezing temperature). If ultrasound is used intraoperatively, it is included in this code.</a:t>
            </a:r>
          </a:p>
          <a:p>
            <a:r>
              <a:rPr lang="en-US" altLang="en-US" dirty="0"/>
              <a:t> </a:t>
            </a:r>
          </a:p>
          <a:p>
            <a:endParaRPr lang="en-US" altLang="en-US" dirty="0">
              <a:latin typeface="Arial" panose="020B0604020202020204" pitchFamily="34"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B124AED9-0E90-42E6-9106-AD82306ACB0F}"/>
              </a:ext>
            </a:extLst>
          </p:cNvPr>
          <p:cNvSpPr>
            <a:spLocks noGrp="1" noRot="1" noChangeAspect="1" noChangeArrowheads="1" noTextEdit="1"/>
          </p:cNvSpPr>
          <p:nvPr>
            <p:ph type="sldImg"/>
          </p:nvPr>
        </p:nvSpPr>
        <p:spPr>
          <a:ln/>
        </p:spPr>
      </p:sp>
      <p:sp>
        <p:nvSpPr>
          <p:cNvPr id="435203" name="Rectangle 3">
            <a:extLst>
              <a:ext uri="{FF2B5EF4-FFF2-40B4-BE49-F238E27FC236}">
                <a16:creationId xmlns:a16="http://schemas.microsoft.com/office/drawing/2014/main" id="{53F84B0B-5CD8-476A-82A4-E59C106436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a:t>
            </a: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Coding concepts for renal abscess include type. Treatment for renal abscess or renal stone extraction may require a nephrostomy tube to be placed. This is often performed under CT guidance not only to place the tube, but also to perform the abscess drainage or stone removal. If this is the case, report radiological guidance in addition to the appropriate code for the tube placement. Percutaneous removal of stones is coded by the size of the stone, and usually will require fluoroscopic guidance and an existing nephrostomy tube or tract. In most cases, the nephrostomy tube has been placed during a previous surgical setting; if this is not the case, a nephrostomy tract must be created and reported.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238</a:t>
            </a:fld>
            <a:endParaRPr lang="en-US" dirty="0"/>
          </a:p>
        </p:txBody>
      </p:sp>
    </p:spTree>
    <p:extLst>
      <p:ext uri="{BB962C8B-B14F-4D97-AF65-F5344CB8AC3E}">
        <p14:creationId xmlns:p14="http://schemas.microsoft.com/office/powerpoint/2010/main" val="134201248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2390F144-3A4B-4149-B6D5-14782919807E}"/>
              </a:ext>
            </a:extLst>
          </p:cNvPr>
          <p:cNvSpPr>
            <a:spLocks noGrp="1" noRot="1" noChangeAspect="1" noChangeArrowheads="1" noTextEdit="1"/>
          </p:cNvSpPr>
          <p:nvPr>
            <p:ph type="sldImg"/>
          </p:nvPr>
        </p:nvSpPr>
        <p:spPr>
          <a:ln/>
        </p:spPr>
      </p:sp>
      <p:sp>
        <p:nvSpPr>
          <p:cNvPr id="437251" name="Rectangle 3">
            <a:extLst>
              <a:ext uri="{FF2B5EF4-FFF2-40B4-BE49-F238E27FC236}">
                <a16:creationId xmlns:a16="http://schemas.microsoft.com/office/drawing/2014/main" id="{4A31FB54-B2FD-4A52-9014-F141513DEA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Lithotripsy is a non-invasive procedure for treating kidney stones using shock waves to break them up; they are then passed. Ablation of renal tumors is listed with radiofrequency and cryotherapy.</a:t>
            </a:r>
          </a:p>
          <a:p>
            <a:pPr>
              <a:defRPr/>
            </a:pPr>
            <a:r>
              <a:rPr lang="en-US" altLang="en-US" dirty="0"/>
              <a:t> </a:t>
            </a:r>
          </a:p>
          <a:p>
            <a:pPr defTabSz="790676">
              <a:defRPr/>
            </a:pPr>
            <a:r>
              <a:rPr lang="en-US" altLang="en-US" dirty="0"/>
              <a:t>Urodynamics pertain to the motion and flow of urine. Tests examine functional disorders of the lower urinary tract (bladder and urethra). Urodynamic codes include supplies, instruments, and equipment necessary to conduct the tests. Some of these codes have both a technical and professional component to them. If the physician performs only the interpretation/professional service, modifier 26 is used with the code.</a:t>
            </a:r>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F0BD911-DF8F-4508-BD08-7F462DD65FFA}"/>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196FF9E6-42FE-4E19-9FF3-E1F17CB16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ICD-10-CM Alphabetic Index to Diseases and Injuries is listed in an INDENTED structure.  Be very careful in looking at the alphabetic index to be sure you are selecting the correct code from the indentation format.  See the example of HISTORY from the ICD-10 Index.</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Note the difference between FAMILY history and PERSONAL history.</a:t>
            </a:r>
          </a:p>
        </p:txBody>
      </p:sp>
      <p:sp>
        <p:nvSpPr>
          <p:cNvPr id="56324" name="Slide Number Placeholder 3">
            <a:extLst>
              <a:ext uri="{FF2B5EF4-FFF2-40B4-BE49-F238E27FC236}">
                <a16:creationId xmlns:a16="http://schemas.microsoft.com/office/drawing/2014/main" id="{AB875F9E-88EA-45D2-BDF4-FAA4E66FF6ED}"/>
              </a:ext>
            </a:extLst>
          </p:cNvPr>
          <p:cNvSpPr txBox="1">
            <a:spLocks noGrp="1"/>
          </p:cNvSpPr>
          <p:nvPr/>
        </p:nvSpPr>
        <p:spPr bwMode="auto">
          <a:xfrm>
            <a:off x="4419600" y="9574967"/>
            <a:ext cx="3380961" cy="50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63" tIns="51082" rIns="102163" bIns="51082"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FB38886-0FBC-4D32-BD20-34FE57938615}" type="slidenum">
              <a:rPr lang="en-US" altLang="en-US" sz="1300">
                <a:latin typeface="Times New Roman" panose="02020603050405020304" pitchFamily="18" charset="0"/>
                <a:cs typeface="Times New Roman" panose="02020603050405020304" pitchFamily="18" charset="0"/>
              </a:rPr>
              <a:pPr algn="r" eaLnBrk="1" hangingPunct="1"/>
              <a:t>24</a:t>
            </a:fld>
            <a:endParaRPr lang="en-US" altLang="en-US" sz="130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511F88F0-CDD3-4FEC-9E6E-3AED9AB026C5}"/>
              </a:ext>
            </a:extLst>
          </p:cNvPr>
          <p:cNvSpPr>
            <a:spLocks noGrp="1" noRot="1" noChangeAspect="1" noChangeArrowheads="1" noTextEdit="1"/>
          </p:cNvSpPr>
          <p:nvPr>
            <p:ph type="sldImg"/>
          </p:nvPr>
        </p:nvSpPr>
        <p:spPr>
          <a:ln/>
        </p:spPr>
      </p:sp>
      <p:sp>
        <p:nvSpPr>
          <p:cNvPr id="439299" name="Rectangle 3">
            <a:extLst>
              <a:ext uri="{FF2B5EF4-FFF2-40B4-BE49-F238E27FC236}">
                <a16:creationId xmlns:a16="http://schemas.microsoft.com/office/drawing/2014/main" id="{05C1BA77-8ECE-4A14-B7AE-1BEB54CBBC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 Penis section starts with the Incision category where there are significant parenthetical instructions.  Code 54015 is </a:t>
            </a:r>
            <a:r>
              <a:rPr lang="en-US" altLang="en-US" i="1" dirty="0"/>
              <a:t>Incision and drainage of penis, deep</a:t>
            </a:r>
            <a:r>
              <a:rPr lang="en-US" altLang="en-US" dirty="0"/>
              <a:t>. Remember, there are also incision and drainage (I&amp;D) codes in the Integumentary System. The Destruction category is for the destruction of lesions of the penis. To select the appropriate code, you first select whether it is simple or extensive; then, select the method of destruction.</a:t>
            </a:r>
          </a:p>
          <a:p>
            <a:pPr defTabSz="790676">
              <a:defRPr/>
            </a:pPr>
            <a:endParaRPr lang="en-US" altLang="en-US" dirty="0"/>
          </a:p>
          <a:p>
            <a:pPr defTabSz="790676">
              <a:defRPr/>
            </a:pPr>
            <a:r>
              <a:rPr lang="en-US" altLang="en-US" dirty="0"/>
              <a:t>The Excision category contains codes for biopsy, removal of foreign body, amputation, circumcision, etc. There are four amputation codes, the code selection based on whether amputation is partial, complete, or radical. Circumcision codes are selected based on the method and age of the patient. Make sure you pay attention to the parenthetical notes here. The introduction codes are used for various injection procedures and tests. </a:t>
            </a:r>
          </a:p>
          <a:p>
            <a:pPr defTabSz="790676">
              <a:defRPr/>
            </a:pPr>
            <a:endParaRPr lang="en-US" altLang="en-US" dirty="0"/>
          </a:p>
          <a:p>
            <a:pPr defTabSz="790676">
              <a:defRPr/>
            </a:pPr>
            <a:r>
              <a:rPr lang="en-US" altLang="en-US" dirty="0"/>
              <a:t>The repair</a:t>
            </a:r>
            <a:r>
              <a:rPr lang="en-US" altLang="en-US" i="1" dirty="0"/>
              <a:t> </a:t>
            </a:r>
            <a:r>
              <a:rPr lang="en-US" altLang="en-US" dirty="0"/>
              <a:t>codes comprise the largest number of codes in the Penis subheading and describe various repairs made to the penis. Penile prosthesis codes describe insertion, removal, or repair of penile implants. </a:t>
            </a:r>
          </a:p>
          <a:p>
            <a:endParaRPr lang="en-US" altLang="en-US" dirty="0">
              <a:latin typeface="Arial" panose="020B0604020202020204" pitchFamily="34"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sz="1100" dirty="0"/>
              <a:t>Codes for penile implants are divided by the type of implant and the surgical intent (initial, repair, removal, removal/replacement). Make note of the services done through infected tissue.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241</a:t>
            </a:fld>
            <a:endParaRPr lang="en-US" dirty="0"/>
          </a:p>
        </p:txBody>
      </p:sp>
    </p:spTree>
    <p:extLst>
      <p:ext uri="{BB962C8B-B14F-4D97-AF65-F5344CB8AC3E}">
        <p14:creationId xmlns:p14="http://schemas.microsoft.com/office/powerpoint/2010/main" val="19242236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Transurethral resection of the prostate is a type of prostate surgery done to relieve moderate to severe urinary symptoms caused by an enlarged prostate.</a:t>
            </a:r>
          </a:p>
          <a:p>
            <a:pPr defTabSz="790676">
              <a:defRPr/>
            </a:pPr>
            <a:endParaRPr lang="en-US" dirty="0"/>
          </a:p>
          <a:p>
            <a:pPr defTabSz="790676">
              <a:defRPr/>
            </a:pPr>
            <a:r>
              <a:rPr lang="en-US" dirty="0"/>
              <a:t>Tip: CPT</a:t>
            </a:r>
            <a:r>
              <a:rPr lang="en-US" altLang="en-US" b="1" baseline="30000" dirty="0"/>
              <a:t>®</a:t>
            </a:r>
            <a:r>
              <a:rPr lang="en-US" dirty="0"/>
              <a:t> code 52601 is used when this is the first time the patient has had a TURP. Code 52630 is used when the patient has residual tissue or regrowth any time after the original TURP.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242</a:t>
            </a:fld>
            <a:endParaRPr lang="en-US" dirty="0"/>
          </a:p>
        </p:txBody>
      </p:sp>
    </p:spTree>
    <p:extLst>
      <p:ext uri="{BB962C8B-B14F-4D97-AF65-F5344CB8AC3E}">
        <p14:creationId xmlns:p14="http://schemas.microsoft.com/office/powerpoint/2010/main" val="317118342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243</a:t>
            </a:fld>
            <a:endParaRPr lang="en-US" dirty="0"/>
          </a:p>
        </p:txBody>
      </p:sp>
    </p:spTree>
    <p:extLst>
      <p:ext uri="{BB962C8B-B14F-4D97-AF65-F5344CB8AC3E}">
        <p14:creationId xmlns:p14="http://schemas.microsoft.com/office/powerpoint/2010/main" val="3185283755"/>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ACE7F7C7-5325-4492-A80B-C9CA737069E0}"/>
              </a:ext>
            </a:extLst>
          </p:cNvPr>
          <p:cNvSpPr>
            <a:spLocks noGrp="1" noRot="1" noChangeAspect="1" noChangeArrowheads="1" noTextEdit="1"/>
          </p:cNvSpPr>
          <p:nvPr>
            <p:ph type="sldImg"/>
          </p:nvPr>
        </p:nvSpPr>
        <p:spPr>
          <a:ln/>
        </p:spPr>
      </p:sp>
      <p:sp>
        <p:nvSpPr>
          <p:cNvPr id="443395" name="Rectangle 3">
            <a:extLst>
              <a:ext uri="{FF2B5EF4-FFF2-40B4-BE49-F238E27FC236}">
                <a16:creationId xmlns:a16="http://schemas.microsoft.com/office/drawing/2014/main" id="{0131D3C4-B09A-4C33-B624-5E8E94810D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external female genitalia or vulva includes the mons pubis, labia (majora and minora), hymen, Bartholin’s glands (responsible for lubrication of the vulva). </a:t>
            </a:r>
          </a:p>
          <a:p>
            <a:endParaRPr lang="en-US" altLang="en-US" dirty="0"/>
          </a:p>
          <a:p>
            <a:r>
              <a:rPr lang="en-US" altLang="en-US" dirty="0"/>
              <a:t>Also found in this area is the urethra. Some main functions of these organs include:</a:t>
            </a:r>
          </a:p>
          <a:p>
            <a:r>
              <a:rPr lang="en-US" altLang="en-US" dirty="0"/>
              <a:t>Urethra – passage of urine from the bladder to the outside</a:t>
            </a:r>
          </a:p>
          <a:p>
            <a:r>
              <a:rPr lang="en-US" altLang="en-US" dirty="0"/>
              <a:t>Clitoris – principal female erogenous organ</a:t>
            </a:r>
          </a:p>
          <a:p>
            <a:endParaRPr lang="en-US" altLang="en-US" dirty="0">
              <a:latin typeface="Arial" panose="020B0604020202020204" pitchFamily="34"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16264288-7FEB-4A02-82F2-0A55E3965122}"/>
              </a:ext>
            </a:extLst>
          </p:cNvPr>
          <p:cNvSpPr>
            <a:spLocks noGrp="1" noRot="1" noChangeAspect="1" noChangeArrowheads="1" noTextEdit="1"/>
          </p:cNvSpPr>
          <p:nvPr>
            <p:ph type="sldImg"/>
          </p:nvPr>
        </p:nvSpPr>
        <p:spPr>
          <a:ln/>
        </p:spPr>
      </p:sp>
      <p:sp>
        <p:nvSpPr>
          <p:cNvPr id="445443" name="Rectangle 3">
            <a:extLst>
              <a:ext uri="{FF2B5EF4-FFF2-40B4-BE49-F238E27FC236}">
                <a16:creationId xmlns:a16="http://schemas.microsoft.com/office/drawing/2014/main" id="{AE758FAF-60F6-4B13-81BB-C807D002FC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are found throughout ICD-10</a:t>
            </a:r>
            <a:r>
              <a:rPr lang="en-US" altLang="en-US" b="1" dirty="0">
                <a:latin typeface="Arial" panose="020B0604020202020204" pitchFamily="34" charset="0"/>
              </a:rPr>
              <a:t>-CM</a:t>
            </a:r>
            <a:r>
              <a:rPr lang="en-US" altLang="en-US" dirty="0">
                <a:latin typeface="Arial" panose="020B0604020202020204" pitchFamily="34" charset="0"/>
              </a:rPr>
              <a:t> with the majority coming from chapter 14 and chapter 15.</a:t>
            </a: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a:extLst>
              <a:ext uri="{FF2B5EF4-FFF2-40B4-BE49-F238E27FC236}">
                <a16:creationId xmlns:a16="http://schemas.microsoft.com/office/drawing/2014/main" id="{DA62FDC1-6BF0-4FAC-986E-A3F643FD3509}"/>
              </a:ext>
            </a:extLst>
          </p:cNvPr>
          <p:cNvSpPr>
            <a:spLocks noGrp="1" noRot="1" noChangeAspect="1" noChangeArrowheads="1" noTextEdit="1"/>
          </p:cNvSpPr>
          <p:nvPr>
            <p:ph type="sldImg"/>
          </p:nvPr>
        </p:nvSpPr>
        <p:spPr>
          <a:ln/>
        </p:spPr>
      </p:sp>
      <p:sp>
        <p:nvSpPr>
          <p:cNvPr id="447491" name="Notes Placeholder 2">
            <a:extLst>
              <a:ext uri="{FF2B5EF4-FFF2-40B4-BE49-F238E27FC236}">
                <a16:creationId xmlns:a16="http://schemas.microsoft.com/office/drawing/2014/main" id="{3A3AE7BE-DC05-4852-B539-9C077DFA9D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Chapter 15 codes have sequencing priority over all other codes in ICD-10</a:t>
            </a:r>
            <a:r>
              <a:rPr lang="en-US" altLang="en-US" b="1" dirty="0">
                <a:latin typeface="Arial" panose="020B0604020202020204" pitchFamily="34" charset="0"/>
              </a:rPr>
              <a:t>-CM</a:t>
            </a:r>
            <a:r>
              <a:rPr lang="en-US" altLang="en-US" dirty="0">
                <a:latin typeface="Arial" panose="020B0604020202020204" pitchFamily="34" charset="0"/>
              </a:rPr>
              <a:t>.  Codes from chapter 15 are used to report </a:t>
            </a:r>
            <a:r>
              <a:rPr lang="en-US" altLang="en-US" u="sng" dirty="0">
                <a:latin typeface="Arial" panose="020B0604020202020204" pitchFamily="34" charset="0"/>
              </a:rPr>
              <a:t>any</a:t>
            </a:r>
            <a:r>
              <a:rPr lang="en-US" altLang="en-US" u="none" dirty="0">
                <a:latin typeface="Arial" panose="020B0604020202020204" pitchFamily="34" charset="0"/>
              </a:rPr>
              <a:t> condition related to pregnancy, childbirth and the post-partum period.   There are a few codes that come from chapter 21 which are also used, such as Z3A.- to report the weeks of gestation and Z34.- to report supervision of normal pregnancy.  If the pregnancy is incidental to the condition being treated, report Z33.1 as a 2ndary code.  Documentation must be specific that the condition treated is not impacting the pregnancy.</a:t>
            </a:r>
          </a:p>
          <a:p>
            <a:endParaRPr lang="en-US" altLang="en-US" u="none" dirty="0">
              <a:latin typeface="Arial" panose="020B0604020202020204" pitchFamily="34" charset="0"/>
            </a:endParaRPr>
          </a:p>
          <a:p>
            <a:r>
              <a:rPr lang="en-US" altLang="en-US" u="none" dirty="0">
                <a:latin typeface="Arial" panose="020B0604020202020204" pitchFamily="34" charset="0"/>
              </a:rPr>
              <a:t>Chapter 15 codes belong to the mom only.  These codes are never used to report conditions of the newborn.</a:t>
            </a:r>
            <a:endParaRPr lang="en-US" altLang="en-US" dirty="0">
              <a:latin typeface="Arial" panose="020B0604020202020204" pitchFamily="34" charset="0"/>
            </a:endParaRPr>
          </a:p>
        </p:txBody>
      </p:sp>
      <p:sp>
        <p:nvSpPr>
          <p:cNvPr id="447492" name="Slide Number Placeholder 3">
            <a:extLst>
              <a:ext uri="{FF2B5EF4-FFF2-40B4-BE49-F238E27FC236}">
                <a16:creationId xmlns:a16="http://schemas.microsoft.com/office/drawing/2014/main" id="{CDC2CAE7-AC5A-4A1D-B482-63DD2E1200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54E477-D759-47C7-8C69-C5D561D2FAB3}" type="slidenum">
              <a:rPr lang="en-US" altLang="en-US" sz="1300">
                <a:ea typeface="ＭＳ Ｐゴシック" panose="020B0600070205080204" pitchFamily="34" charset="-128"/>
              </a:rPr>
              <a:pPr>
                <a:spcBef>
                  <a:spcPct val="0"/>
                </a:spcBef>
              </a:pPr>
              <a:t>246</a:t>
            </a:fld>
            <a:endParaRPr lang="en-US" altLang="en-US" sz="1300">
              <a:ea typeface="ＭＳ Ｐゴシック" panose="020B0600070205080204" pitchFamily="34" charset="-128"/>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191EF8D5-9386-42DF-BDB3-F6C36F80E2DB}"/>
              </a:ext>
            </a:extLst>
          </p:cNvPr>
          <p:cNvSpPr>
            <a:spLocks noGrp="1" noRot="1" noChangeAspect="1" noChangeArrowheads="1" noTextEdit="1"/>
          </p:cNvSpPr>
          <p:nvPr>
            <p:ph type="sldImg"/>
          </p:nvPr>
        </p:nvSpPr>
        <p:spPr>
          <a:ln/>
        </p:spPr>
      </p:sp>
      <p:sp>
        <p:nvSpPr>
          <p:cNvPr id="449539" name="Rectangle 3">
            <a:extLst>
              <a:ext uri="{FF2B5EF4-FFF2-40B4-BE49-F238E27FC236}">
                <a16:creationId xmlns:a16="http://schemas.microsoft.com/office/drawing/2014/main" id="{DF75E087-057C-47B9-9D08-C3AB1C55A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A distinction is often made between routine or normal pregnancy and high-risk pregnancy. About 10 percent of all pregnancies are considered high risk. When reporting routine outpatient prenatal visits with no complications, Category Z34 is used.  The 4</a:t>
            </a:r>
            <a:r>
              <a:rPr lang="en-US" altLang="en-US" baseline="30000" dirty="0"/>
              <a:t>th</a:t>
            </a:r>
            <a:r>
              <a:rPr lang="en-US" altLang="en-US" dirty="0"/>
              <a:t> character will identify if the pregnancy is the first or a subsequent pregnancy.  The 5</a:t>
            </a:r>
            <a:r>
              <a:rPr lang="en-US" altLang="en-US" baseline="30000" dirty="0"/>
              <a:t>th</a:t>
            </a:r>
            <a:r>
              <a:rPr lang="en-US" altLang="en-US" dirty="0"/>
              <a:t> character will identify the current trimester of the pregnancy. They are reported as the first-listed diagnoses and should not be reported  in conjunction with chapter 15 codes.</a:t>
            </a:r>
          </a:p>
          <a:p>
            <a:pPr defTabSz="790676">
              <a:defRPr/>
            </a:pPr>
            <a:endParaRPr lang="en-US" altLang="en-US" dirty="0"/>
          </a:p>
          <a:p>
            <a:pPr defTabSz="790676">
              <a:defRPr/>
            </a:pPr>
            <a:r>
              <a:rPr lang="en-US" altLang="en-US" dirty="0"/>
              <a:t>For patients who are considered high-risk, use a diagnosis from the category O09 which would be the first listed code.  </a:t>
            </a:r>
          </a:p>
          <a:p>
            <a:pPr defTabSz="790676">
              <a:defRPr/>
            </a:pPr>
            <a:endParaRPr lang="en-US" altLang="en-US" dirty="0"/>
          </a:p>
          <a:p>
            <a:pPr defTabSz="790676">
              <a:defRPr/>
            </a:pPr>
            <a:r>
              <a:rPr lang="en-US" altLang="en-US" dirty="0"/>
              <a:t>For both sets of codes, report Z3A.- for weeks of gestation as a secondary code.</a:t>
            </a:r>
          </a:p>
          <a:p>
            <a:endParaRPr lang="en-US" altLang="en-US" dirty="0">
              <a:latin typeface="Arial" panose="020B0604020202020204" pitchFamily="34"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AA2B975B-46B7-4FB9-B99D-D031AAD84441}"/>
              </a:ext>
            </a:extLst>
          </p:cNvPr>
          <p:cNvSpPr>
            <a:spLocks noGrp="1" noRot="1" noChangeAspect="1" noChangeArrowheads="1" noTextEdit="1"/>
          </p:cNvSpPr>
          <p:nvPr>
            <p:ph type="sldImg"/>
          </p:nvPr>
        </p:nvSpPr>
        <p:spPr>
          <a:ln/>
        </p:spPr>
      </p:sp>
      <p:sp>
        <p:nvSpPr>
          <p:cNvPr id="451587" name="Rectangle 3">
            <a:extLst>
              <a:ext uri="{FF2B5EF4-FFF2-40B4-BE49-F238E27FC236}">
                <a16:creationId xmlns:a16="http://schemas.microsoft.com/office/drawing/2014/main" id="{A29C3627-542E-4FCC-AD63-4BEFA26279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F396F135-E3F7-42C2-BE9D-72D5C1A6B672}"/>
              </a:ext>
            </a:extLst>
          </p:cNvPr>
          <p:cNvSpPr>
            <a:spLocks noGrp="1" noRot="1" noChangeAspect="1" noChangeArrowheads="1" noTextEdit="1"/>
          </p:cNvSpPr>
          <p:nvPr>
            <p:ph type="sldImg"/>
          </p:nvPr>
        </p:nvSpPr>
        <p:spPr>
          <a:ln/>
        </p:spPr>
      </p:sp>
      <p:sp>
        <p:nvSpPr>
          <p:cNvPr id="453635" name="Rectangle 3">
            <a:extLst>
              <a:ext uri="{FF2B5EF4-FFF2-40B4-BE49-F238E27FC236}">
                <a16:creationId xmlns:a16="http://schemas.microsoft.com/office/drawing/2014/main" id="{699E49E3-594D-40C3-821E-CAE0BA14CB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defRPr/>
            </a:pPr>
            <a:r>
              <a:rPr lang="en-US" altLang="en-US" sz="900" dirty="0"/>
              <a:t>The vulva, also commonly called pudenda, is used to describe visible external female genitalia. The folds of skin called the labia majora, and minora are part of the vulva. Removal of the vulva is a vulvectomy (partial, radical, or complete), and it is often done for cancer of these structures. The vulva is not considered a bilateral structure in CPT</a:t>
            </a:r>
            <a:r>
              <a:rPr lang="en-US" altLang="en-US" sz="900" baseline="30000" dirty="0"/>
              <a:t>®</a:t>
            </a:r>
            <a:r>
              <a:rPr lang="en-US" altLang="en-US" sz="900" dirty="0"/>
              <a:t>. This means, a unilateral vulvectomy is a partial vulvectomy because the whole vulva has not been removed, just one side. </a:t>
            </a:r>
          </a:p>
          <a:p>
            <a:pPr>
              <a:lnSpc>
                <a:spcPct val="80000"/>
              </a:lnSpc>
              <a:defRPr/>
            </a:pPr>
            <a:endParaRPr lang="en-US" altLang="en-US" sz="900" dirty="0"/>
          </a:p>
          <a:p>
            <a:pPr>
              <a:defRPr/>
            </a:pPr>
            <a:r>
              <a:rPr lang="en-US" altLang="en-US" sz="1100" dirty="0"/>
              <a:t>Procedure codes related to the vagina are similar to codes for the vulva mentioned above. Code 57022 </a:t>
            </a:r>
            <a:r>
              <a:rPr lang="en-US" altLang="en-US" sz="1100" i="1" dirty="0"/>
              <a:t>Incision and drainage of vaginal hematoma; obstetrical/postpartum</a:t>
            </a:r>
            <a:r>
              <a:rPr lang="en-US" altLang="en-US" sz="1100" dirty="0"/>
              <a:t> is the only CPT</a:t>
            </a:r>
            <a:r>
              <a:rPr lang="en-US" altLang="en-US" sz="1100" baseline="30000" dirty="0"/>
              <a:t>®</a:t>
            </a:r>
            <a:r>
              <a:rPr lang="en-US" altLang="en-US" sz="1100" dirty="0"/>
              <a:t> code related to obstetrical complications that is </a:t>
            </a:r>
            <a:r>
              <a:rPr lang="en-US" altLang="en-US" sz="1100" u="sng" dirty="0"/>
              <a:t>not</a:t>
            </a:r>
            <a:r>
              <a:rPr lang="en-US" altLang="en-US" sz="1100" dirty="0"/>
              <a:t> found in the labor and delivery section. There are a surprisingly large number of procedures that can be performed on the vagina. Under the “Repair” section, procedures are listed to fix, repair, tighten, or support structures adjacent to the vagina, such as the bladder or rectum. Through childbirth and with aging, supporting tissues around the vagina lose strength and can require repair or support. This condition is similar to hernias in other parts of the body. Some of these repairs are open procedures, others involve endoscopy.</a:t>
            </a:r>
          </a:p>
          <a:p>
            <a:pPr>
              <a:defRPr/>
            </a:pPr>
            <a:r>
              <a:rPr lang="en-US" altLang="en-US" sz="1100" dirty="0"/>
              <a:t> </a:t>
            </a:r>
          </a:p>
          <a:p>
            <a:pPr>
              <a:defRPr/>
            </a:pPr>
            <a:r>
              <a:rPr lang="en-US" altLang="en-US" sz="1100" dirty="0"/>
              <a:t>The opening of the cervix is the </a:t>
            </a:r>
            <a:r>
              <a:rPr lang="en-US" altLang="en-US" sz="1100" dirty="0" err="1"/>
              <a:t>os</a:t>
            </a:r>
            <a:r>
              <a:rPr lang="en-US" altLang="en-US" sz="1100" dirty="0"/>
              <a:t>. The cervix allows menses out and sperm in. It then supports a growing pregnancy for nine months as the baby, amniotic fluid, and placenta become heavier; it then stretches or dilates to 10 cm allowing a baby to fit through and enter the birth canal (vagina). Disease conditions related to the cervix are manifested through bleeding, a discharge, or they may be silent. Precancerous and cancerous cells can exist on the cervix for years before any symptoms are present. Cultures, pap smears, colposcopy, and biopsies are all useful in diagnosing these problems. Because the location of the cervix is wedged between vital structures, the bladder and rectum, a cancer of the cervix not detected before it spreads, can have very serious consequences.</a:t>
            </a:r>
          </a:p>
          <a:p>
            <a:pPr>
              <a:lnSpc>
                <a:spcPct val="80000"/>
              </a:lnSpc>
            </a:pPr>
            <a:endParaRPr lang="en-US" altLang="en-US" sz="1100"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D789B1E-FFE4-4CED-8D6A-D56E24B3551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EB148B9E-FC1A-4791-9033-4613217AE3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The Table of Neoplasms is presented next.  There are 7 columns in the table.  The first column lists the body areas and is also presented in an indented format just like the rest of the ICD-10 Index.   The next columns describe the type of neoplasm:</a:t>
            </a:r>
          </a:p>
          <a:p>
            <a:pPr>
              <a:spcBef>
                <a:spcPct val="0"/>
              </a:spcBef>
            </a:pPr>
            <a:endParaRPr lang="en-US" altLang="en-US" dirty="0">
              <a:latin typeface="Arial" panose="020B0604020202020204" pitchFamily="34" charset="0"/>
            </a:endParaRPr>
          </a:p>
          <a:p>
            <a:pPr marL="177845" indent="-177845">
              <a:spcBef>
                <a:spcPct val="0"/>
              </a:spcBef>
              <a:buFont typeface="Arial" panose="020B0604020202020204" pitchFamily="34" charset="0"/>
              <a:buChar char="•"/>
              <a:defRPr/>
            </a:pPr>
            <a:r>
              <a:rPr lang="en-US" altLang="en-US" dirty="0"/>
              <a:t>A primary malignancy is the site where the cancer originates.</a:t>
            </a:r>
          </a:p>
          <a:p>
            <a:pPr marL="177845" indent="-177845">
              <a:spcBef>
                <a:spcPct val="0"/>
              </a:spcBef>
              <a:buFont typeface="Arial" panose="020B0604020202020204" pitchFamily="34" charset="0"/>
              <a:buChar char="•"/>
              <a:defRPr/>
            </a:pPr>
            <a:r>
              <a:rPr lang="en-US" altLang="en-US" dirty="0"/>
              <a:t>A secondary malignancy results from metastasis and forms a new focus of malignancy elsewhere.  Cancer will commonly metastasize to the lymph nodes, liver, lungs, or brain, but can metastasize to any location.  This will be determined by the documentation.</a:t>
            </a:r>
          </a:p>
          <a:p>
            <a:pPr marL="177845" indent="-177845">
              <a:spcBef>
                <a:spcPct val="0"/>
              </a:spcBef>
              <a:buFont typeface="Arial" panose="020B0604020202020204" pitchFamily="34" charset="0"/>
              <a:buChar char="•"/>
              <a:defRPr/>
            </a:pPr>
            <a:r>
              <a:rPr lang="en-US" altLang="en-US" dirty="0"/>
              <a:t>CA in situ describes a malignancy confined to the origin site, without invading neighboring tissues.  The neoplasm is encapsulated.  Think of the yolk of an egg.</a:t>
            </a:r>
          </a:p>
          <a:p>
            <a:pPr marL="177845" indent="-177845">
              <a:spcBef>
                <a:spcPct val="0"/>
              </a:spcBef>
              <a:buFont typeface="Arial" panose="020B0604020202020204" pitchFamily="34" charset="0"/>
              <a:buChar char="•"/>
              <a:defRPr/>
            </a:pPr>
            <a:r>
              <a:rPr lang="en-US" altLang="en-US" dirty="0"/>
              <a:t>Benign neoplasms do not contain precancerous or cancerous cells.  They typically grow slowly and do not metastasize.</a:t>
            </a:r>
          </a:p>
          <a:p>
            <a:pPr marL="177845" indent="-177845">
              <a:spcBef>
                <a:spcPct val="0"/>
              </a:spcBef>
              <a:buFont typeface="Arial" panose="020B0604020202020204" pitchFamily="34" charset="0"/>
              <a:buChar char="•"/>
              <a:defRPr/>
            </a:pPr>
            <a:r>
              <a:rPr lang="en-US" altLang="en-US" dirty="0"/>
              <a:t>Uncertain behavior indicates the pathologist is unable to determine whether it is benign or malignant. It has characteristics of both benign and malignant cells and the pathologist is unable to determine. This column is </a:t>
            </a:r>
            <a:r>
              <a:rPr lang="en-US" altLang="en-US" u="sng" dirty="0"/>
              <a:t>only</a:t>
            </a:r>
            <a:r>
              <a:rPr lang="en-US" altLang="en-US" dirty="0"/>
              <a:t> used based on the results of a pathology report.</a:t>
            </a:r>
          </a:p>
          <a:p>
            <a:pPr marL="177845" indent="-177845">
              <a:spcBef>
                <a:spcPct val="0"/>
              </a:spcBef>
              <a:buFont typeface="Arial" panose="020B0604020202020204" pitchFamily="34" charset="0"/>
              <a:buChar char="•"/>
              <a:defRPr/>
            </a:pPr>
            <a:r>
              <a:rPr lang="en-US" altLang="en-US" dirty="0"/>
              <a:t>Unspecified indicates the provider cannot, or has not, determined the nature of the neoplasm.</a:t>
            </a:r>
          </a:p>
          <a:p>
            <a:pPr>
              <a:spcBef>
                <a:spcPct val="0"/>
              </a:spcBef>
            </a:pPr>
            <a:endParaRPr lang="en-US" altLang="en-US" dirty="0">
              <a:latin typeface="Arial" panose="020B0604020202020204" pitchFamily="34" charset="0"/>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Vaginectomy is a surgical procedure to remove all or part of the vagina. When coding for </a:t>
            </a:r>
            <a:r>
              <a:rPr lang="en-US" dirty="0" err="1"/>
              <a:t>vaginectomy</a:t>
            </a:r>
            <a:r>
              <a:rPr lang="en-US" dirty="0"/>
              <a:t> the key coding concept is complexity such as partial, radical or total.</a:t>
            </a:r>
            <a:endParaRPr lang="en-US" b="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250</a:t>
            </a:fld>
            <a:endParaRPr lang="en-US" dirty="0"/>
          </a:p>
        </p:txBody>
      </p:sp>
    </p:spTree>
    <p:extLst>
      <p:ext uri="{BB962C8B-B14F-4D97-AF65-F5344CB8AC3E}">
        <p14:creationId xmlns:p14="http://schemas.microsoft.com/office/powerpoint/2010/main" val="412923047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coding</a:t>
            </a:r>
            <a:r>
              <a:rPr lang="en-US" baseline="0" dirty="0">
                <a:effectLst/>
              </a:rPr>
              <a:t> concept for a D&amp;C is the type for therapeutic or diagnostic included in the code descriptor. </a:t>
            </a:r>
            <a:r>
              <a:rPr lang="en-US" dirty="0">
                <a:effectLst/>
              </a:rPr>
              <a:t>D &amp; C or dilation and curettage</a:t>
            </a:r>
            <a:r>
              <a:rPr lang="en-US" baseline="0" dirty="0">
                <a:effectLst/>
              </a:rPr>
              <a:t> </a:t>
            </a:r>
            <a:r>
              <a:rPr lang="en-US" dirty="0">
                <a:effectLst/>
              </a:rPr>
              <a:t>is a surgical procedure in which the cervix is dilated and a instrument is used to scrape the uterine lining.</a:t>
            </a:r>
          </a:p>
          <a:p>
            <a:endParaRPr lang="en-US" baseline="0" dirty="0">
              <a:effectLst/>
            </a:endParaRPr>
          </a:p>
          <a:p>
            <a:r>
              <a:rPr lang="en-US" baseline="0" dirty="0">
                <a:effectLst/>
              </a:rPr>
              <a:t>Tip: For postpartum hemorrhages use code 59160.</a:t>
            </a:r>
          </a:p>
          <a:p>
            <a:endParaRPr lang="en-US" baseline="0" dirty="0">
              <a:effectLst/>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251</a:t>
            </a:fld>
            <a:endParaRPr lang="en-US" dirty="0"/>
          </a:p>
        </p:txBody>
      </p:sp>
    </p:spTree>
    <p:extLst>
      <p:ext uri="{BB962C8B-B14F-4D97-AF65-F5344CB8AC3E}">
        <p14:creationId xmlns:p14="http://schemas.microsoft.com/office/powerpoint/2010/main" val="58831932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100" dirty="0"/>
              <a:t>Hysterectomy can be performed via open, vaginal or laparoscopic approaches. </a:t>
            </a:r>
          </a:p>
          <a:p>
            <a:pPr>
              <a:defRPr/>
            </a:pPr>
            <a:endParaRPr lang="en-US" altLang="en-US" sz="1100" dirty="0"/>
          </a:p>
          <a:p>
            <a:pPr>
              <a:defRPr/>
            </a:pPr>
            <a:r>
              <a:rPr lang="en-US" altLang="en-US" sz="1100" dirty="0"/>
              <a:t>There is confusion about the term “total hysterectomy” A total hysterectomy means removal of the whole uterus, the fundus + cervix. A subtotal, partial, or </a:t>
            </a:r>
            <a:r>
              <a:rPr lang="en-US" altLang="en-US" sz="1100" dirty="0" err="1"/>
              <a:t>supracervical</a:t>
            </a:r>
            <a:r>
              <a:rPr lang="en-US" altLang="en-US" sz="1100" dirty="0"/>
              <a:t> hysterectomy means removal of the fundus or top portion of the uterus only, leaving the cervix in place. Making things a little more confusing can be abbreviations with letters used in medical charts and by medical personnel. A total abdominal hysterectomy (TAH) and  a total vaginal hysterectomy (TVH)  are both abbreviations that specify the entire uterus is removed and the route or approach for removal.</a:t>
            </a:r>
          </a:p>
          <a:p>
            <a:pPr>
              <a:defRPr/>
            </a:pPr>
            <a:endParaRPr lang="en-US" altLang="en-US" sz="1100" dirty="0"/>
          </a:p>
          <a:p>
            <a:pPr>
              <a:defRPr/>
            </a:pPr>
            <a:r>
              <a:rPr lang="en-US" altLang="en-US" sz="1100" dirty="0"/>
              <a:t>Here is part of the key to all of this: We have been talking about the uterus only, no mention of the tubes or ovaries. Many are confused in thinking that a “total hysterectomy” means uterus + tubes + ovaries are removed. Wrong! The word total refers only to the uterus, not the tubes and ovaries.</a:t>
            </a:r>
            <a:endParaRPr lang="en-US" sz="110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252</a:t>
            </a:fld>
            <a:endParaRPr lang="en-US" dirty="0"/>
          </a:p>
        </p:txBody>
      </p:sp>
    </p:spTree>
    <p:extLst>
      <p:ext uri="{BB962C8B-B14F-4D97-AF65-F5344CB8AC3E}">
        <p14:creationId xmlns:p14="http://schemas.microsoft.com/office/powerpoint/2010/main" val="51594395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a:extLst>
              <a:ext uri="{FF2B5EF4-FFF2-40B4-BE49-F238E27FC236}">
                <a16:creationId xmlns:a16="http://schemas.microsoft.com/office/drawing/2014/main" id="{4B15D35A-89E3-443D-80FB-5F37DD71506A}"/>
              </a:ext>
            </a:extLst>
          </p:cNvPr>
          <p:cNvSpPr>
            <a:spLocks noGrp="1" noRot="1" noChangeAspect="1" noChangeArrowheads="1" noTextEdit="1"/>
          </p:cNvSpPr>
          <p:nvPr>
            <p:ph type="sldImg"/>
          </p:nvPr>
        </p:nvSpPr>
        <p:spPr>
          <a:ln/>
        </p:spPr>
      </p:sp>
      <p:sp>
        <p:nvSpPr>
          <p:cNvPr id="457731" name="Notes Placeholder 2">
            <a:extLst>
              <a:ext uri="{FF2B5EF4-FFF2-40B4-BE49-F238E27FC236}">
                <a16:creationId xmlns:a16="http://schemas.microsoft.com/office/drawing/2014/main" id="{2A9C78EA-8538-4840-9797-1D02EE11A3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Guidelines for maternity and delivery care are outlined in CPT</a:t>
            </a:r>
            <a:r>
              <a:rPr lang="en-US" altLang="en-US" b="1" baseline="30000" dirty="0"/>
              <a:t>®</a:t>
            </a:r>
            <a:r>
              <a:rPr lang="en-US" altLang="en-US" dirty="0"/>
              <a:t>. These codes are used for antepartum care, delivery (vaginal or cesarean), and postpartum care in uncomplicated pregnancies. Antepartum care is defined to include the initial visit with subsequent visits during pregnancy to include history, physical examinations, recording of weight, blood pressure, fetal heart tones, routine urinalysis, and uterine fundal measurement. The average number of visits during a normal pregnancy is 13; beginning monthly, and then weekly in the last month. This is referred to as the “global package” or “global OB package.” Included in this global OB package is antenatal care, delivery of the baby and placenta, episiotomy and repair, and postpartum care. </a:t>
            </a:r>
            <a:endParaRPr lang="en-US" altLang="en-US" dirty="0">
              <a:latin typeface="Arial" panose="020B0604020202020204" pitchFamily="34" charset="0"/>
            </a:endParaRPr>
          </a:p>
        </p:txBody>
      </p:sp>
      <p:sp>
        <p:nvSpPr>
          <p:cNvPr id="457732" name="Slide Number Placeholder 3">
            <a:extLst>
              <a:ext uri="{FF2B5EF4-FFF2-40B4-BE49-F238E27FC236}">
                <a16:creationId xmlns:a16="http://schemas.microsoft.com/office/drawing/2014/main" id="{03C1BBB8-D14D-4465-ACF8-6E4EBD9258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8FABD5-AC06-444E-AEC2-F4A5D8DAB988}" type="slidenum">
              <a:rPr lang="en-US" altLang="en-US" sz="1300">
                <a:ea typeface="ＭＳ Ｐゴシック" panose="020B0600070205080204" pitchFamily="34" charset="-128"/>
              </a:rPr>
              <a:pPr>
                <a:spcBef>
                  <a:spcPct val="0"/>
                </a:spcBef>
              </a:pPr>
              <a:t>253</a:t>
            </a:fld>
            <a:endParaRPr lang="en-US" altLang="en-US" sz="1300">
              <a:ea typeface="ＭＳ Ｐゴシック" panose="020B0600070205080204" pitchFamily="34" charset="-128"/>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2AB19715-8B9F-46F1-9FC2-DB6E25391244}"/>
              </a:ext>
            </a:extLst>
          </p:cNvPr>
          <p:cNvSpPr>
            <a:spLocks noGrp="1" noRot="1" noChangeAspect="1" noChangeArrowheads="1" noTextEdit="1"/>
          </p:cNvSpPr>
          <p:nvPr>
            <p:ph type="sldImg"/>
          </p:nvPr>
        </p:nvSpPr>
        <p:spPr>
          <a:ln/>
        </p:spPr>
      </p:sp>
      <p:sp>
        <p:nvSpPr>
          <p:cNvPr id="459779" name="Rectangle 3">
            <a:extLst>
              <a:ext uri="{FF2B5EF4-FFF2-40B4-BE49-F238E27FC236}">
                <a16:creationId xmlns:a16="http://schemas.microsoft.com/office/drawing/2014/main" id="{58A45430-6AE4-41A3-A87A-C47EAA3737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Postpartum care includes visits in the hospital and a six-week check-up in the office. It also includes services related to cesarean delivery, such as a two-week incision check. If there are other encounters due to complications or unrelated medical problems, they are reported separately.</a:t>
            </a:r>
          </a:p>
          <a:p>
            <a:endParaRPr lang="en-US" altLang="en-US" dirty="0">
              <a:latin typeface="Arial" panose="020B0604020202020204" pitchFamily="34"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8277A10B-2720-4EB4-BA4A-C7FF47F2F6C3}"/>
              </a:ext>
            </a:extLst>
          </p:cNvPr>
          <p:cNvSpPr>
            <a:spLocks noGrp="1" noRot="1" noChangeAspect="1" noChangeArrowheads="1" noTextEdit="1"/>
          </p:cNvSpPr>
          <p:nvPr>
            <p:ph type="sldImg"/>
          </p:nvPr>
        </p:nvSpPr>
        <p:spPr>
          <a:ln/>
        </p:spPr>
      </p:sp>
      <p:sp>
        <p:nvSpPr>
          <p:cNvPr id="461827" name="Rectangle 3">
            <a:extLst>
              <a:ext uri="{FF2B5EF4-FFF2-40B4-BE49-F238E27FC236}">
                <a16:creationId xmlns:a16="http://schemas.microsoft.com/office/drawing/2014/main" id="{C072559E-ECB2-464D-B34E-5A91197250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If a provider delivers a portion of the care, but not the entire package, there are codes to report this. This can occur in many situations such as a patient moving or changing insurance coverage mid-pregnancy, a provider not on-call or unavailable after providing antenatal care, or even a delivery on the way to the hospital. For example, Dr. A performs a vaginal delivery only (no antepartum or postpartum care) and can report the code for vaginal delivery only. Dr. A and the patient’s primary OB, Dr. B do not practice together. In this instance, Dr. B cannot report the global OB package; they can use one of the antepartum care only codes depending on the number of visits and postpartum care only.</a:t>
            </a:r>
          </a:p>
          <a:p>
            <a:pPr defTabSz="790676">
              <a:defRPr/>
            </a:pPr>
            <a:endParaRPr lang="en-US" altLang="en-US" dirty="0">
              <a:latin typeface="Arial" panose="020B0604020202020204" pitchFamily="34" charset="0"/>
            </a:endParaRPr>
          </a:p>
          <a:p>
            <a:pPr defTabSz="790676">
              <a:defRPr/>
            </a:pPr>
            <a:r>
              <a:rPr lang="en-US" altLang="en-US" dirty="0">
                <a:latin typeface="Arial" panose="020B0604020202020204" pitchFamily="34" charset="0"/>
              </a:rPr>
              <a:t>Ultrasounds are not typically included in the OB global package.  Depending on the payer, one ultrasound may be included but any additional ultrasounds are not.  These additional ultrasounds are separately billable.</a:t>
            </a: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There are 4 different types of deliveries: vaginal, caesarean section, vaginal birth after caesarean section and failed vaginal birth after caesarean section.  After a patient has had a caesarean once, they can attempt to have a subsequent vaginal delivery.  If they attempt labor with the intent of having a vaginal delivery and end up with a repeated c-section, this is known as a failed VBAC.</a:t>
            </a:r>
          </a:p>
          <a:p>
            <a:endParaRPr lang="en-US" sz="1100" dirty="0"/>
          </a:p>
          <a:p>
            <a:r>
              <a:rPr lang="en-US" sz="1100" dirty="0"/>
              <a:t>The chart shows the 4 types of deliveries and the different options for delivery reporting.  A full package includes the full global service (13 antepartum visits, delivery and postpartum care).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256</a:t>
            </a:fld>
            <a:endParaRPr lang="en-US" dirty="0"/>
          </a:p>
        </p:txBody>
      </p:sp>
    </p:spTree>
    <p:extLst>
      <p:ext uri="{BB962C8B-B14F-4D97-AF65-F5344CB8AC3E}">
        <p14:creationId xmlns:p14="http://schemas.microsoft.com/office/powerpoint/2010/main" val="9931273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Coding twin pregnancy and delivery services can be challenging. Be aware, many payers will not provide additional reimbursement for twin deliveries; many do not recognize twin deliveries as a complication of pregnancy. Additional documentation may be necessary. According to CPT</a:t>
            </a:r>
            <a:r>
              <a:rPr lang="en-US" altLang="en-US" sz="1100" b="1" baseline="30000" dirty="0"/>
              <a:t>®</a:t>
            </a:r>
            <a:r>
              <a:rPr lang="en-US" altLang="en-US" sz="1100" dirty="0"/>
              <a:t> Assistant by the AMA, if twins are delivered vaginally, code 59400 is reported with 59409-51 for the additional vaginal delivery only. The modifier 51 is necessary on the second code. </a:t>
            </a:r>
          </a:p>
          <a:p>
            <a:endParaRPr lang="en-US" altLang="en-US" sz="1100" dirty="0"/>
          </a:p>
          <a:p>
            <a:r>
              <a:rPr lang="en-US" altLang="en-US" sz="1100" dirty="0"/>
              <a:t>Twins delivered by cesarean are reported with the regular cesarean code. If one baby is delivered vaginally and the other by cesarean, codes 59510 and 59409-51 are reported. Again, a modifier 51 is necessary on the second code. It may seem odd that this last scenario occurs—it actually does fairly often. In the case of twin deliveries, providers and delivery areas always must be ready to perform a cesarean. When the first twin delivers, several things can influence what happens with delivery of the second twin. When membranes rupture, the umbilical cord can come ahead of the next baby, the cord can be in a knot that is tightened, and the cord can be around the baby’s neck, it can present as a breech, the second twin can be larger than the first one, and the list goes on. At this point, the second baby is monitored; if it is okay, a vaginal delivery may occur. If not, it may be necessary to perform a rapid or emergency cesarean.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257</a:t>
            </a:fld>
            <a:endParaRPr lang="en-US" dirty="0"/>
          </a:p>
        </p:txBody>
      </p:sp>
    </p:spTree>
    <p:extLst>
      <p:ext uri="{BB962C8B-B14F-4D97-AF65-F5344CB8AC3E}">
        <p14:creationId xmlns:p14="http://schemas.microsoft.com/office/powerpoint/2010/main" val="337962095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6D6947A9-DF76-4776-A494-EAF16D389C5D}"/>
              </a:ext>
            </a:extLst>
          </p:cNvPr>
          <p:cNvSpPr>
            <a:spLocks noGrp="1" noRot="1" noChangeAspect="1" noChangeArrowheads="1" noTextEdit="1"/>
          </p:cNvSpPr>
          <p:nvPr>
            <p:ph type="sldImg"/>
          </p:nvPr>
        </p:nvSpPr>
        <p:spPr>
          <a:ln/>
        </p:spPr>
      </p:sp>
      <p:sp>
        <p:nvSpPr>
          <p:cNvPr id="463875" name="Rectangle 3">
            <a:extLst>
              <a:ext uri="{FF2B5EF4-FFF2-40B4-BE49-F238E27FC236}">
                <a16:creationId xmlns:a16="http://schemas.microsoft.com/office/drawing/2014/main" id="{64C86AC2-7F46-406C-939D-05BC70AF1C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Terminology related to abortions can be confusing, but it is critical to understand, especially when interacting with patients regarding these matters. Types of abortion include spontaneous and induced. A spontaneous abortion usually is referred to as a miscarriage; induced or therapeutic abortions refer to medical termination of pregnancy. Spontaneous abortions are further described as complete, meaning everything has come out and no D&amp;C or “completion” is required. This is reported using evaluation and management (E/M) codes only. A missed abortion occurs when nothing has come out of the uterus; the pregnancy has failed, but no tissue has been passed and there has been no bleeding. Tissue passed at the time of abortion is called products of conception (POC). In the instance of an incomplete abortion (some tissue passed, but not everything), D&amp;C completion (59812) may be necessary. Inevitable abortion occurs with bleeding, cramping, and no tissue passed; this is very similar to a threatened abortion. Induced abortions are coded with range 59840-59857. A hysterotomy (59857) is similar to a cesarean. Usually this is performed in the case of a failed medical evacuation of the uterus or with a previous cesarean; surgery is performed to remove the fetus similar to a cesarean delivery. </a:t>
            </a:r>
          </a:p>
          <a:p>
            <a:endParaRPr lang="en-US" altLang="en-US" dirty="0">
              <a:latin typeface="Arial" panose="020B0604020202020204" pitchFamily="34" charset="0"/>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259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3ABC2AE-12CF-4599-8EAA-81CA2E5BA54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FD2CA8B3-167A-4046-B5B7-4FEE1C65BF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The next table in the Index is the Table of Drugs and Chemicals.  This table is used to identify drugs and substances that cause poisonings and adverse effects as well as when patients are not taking enough of their medication which results in them remaining ill.  All of the codes in this table will require a 7</a:t>
            </a:r>
            <a:r>
              <a:rPr lang="en-US" altLang="en-US" baseline="30000" dirty="0"/>
              <a:t>th</a:t>
            </a:r>
            <a:r>
              <a:rPr lang="en-US" altLang="en-US" dirty="0"/>
              <a:t> character and you should never </a:t>
            </a:r>
            <a:r>
              <a:rPr lang="en-US" altLang="en-US" dirty="0">
                <a:latin typeface="Arial" panose="020B0604020202020204" pitchFamily="34" charset="0"/>
              </a:rPr>
              <a:t>code directly from the Table of Drugs and Chemicals.  Always verify the code in the Tabular List.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There are 7 columns in the table.  The first column identifies the substance.  Again, it follows an indentation format just like the rest of the alphabetic index.</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There are four different types of poisonings in columns 2-5.  A poisoning occurs when a drug is taken in the wrong dosage, or is taken in error.  It is also used for intoxication or poisoning by a drug or other chemical substance.  These columns are discussed further in later chapters.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An adverse effect is when a drug has been correctly prescribed and properly administered, but the patient had an adverse effect to the drug.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underdosing column is used to report when the patient takes less of a medication than is prescribed by a provider or manufacturer's instruction.  Codes from this column are never assigned as a principal or first-listed code.</a:t>
            </a:r>
            <a:endParaRPr lang="en-US" altLang="en-US" b="1" dirty="0">
              <a:latin typeface="Arial" panose="020B0604020202020204" pitchFamily="34" charset="0"/>
            </a:endParaRPr>
          </a:p>
          <a:p>
            <a:pPr>
              <a:spcBef>
                <a:spcPct val="0"/>
              </a:spcBef>
            </a:pPr>
            <a:endParaRPr lang="en-US" altLang="en-US" b="1" dirty="0">
              <a:latin typeface="Arial" panose="020B0604020202020204" pitchFamily="34" charset="0"/>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a:extLst>
              <a:ext uri="{FF2B5EF4-FFF2-40B4-BE49-F238E27FC236}">
                <a16:creationId xmlns:a16="http://schemas.microsoft.com/office/drawing/2014/main" id="{438F4B92-5C82-403B-A050-0B0882658B32}"/>
              </a:ext>
            </a:extLst>
          </p:cNvPr>
          <p:cNvSpPr>
            <a:spLocks noGrp="1" noRot="1" noChangeAspect="1" noChangeArrowheads="1" noTextEdit="1"/>
          </p:cNvSpPr>
          <p:nvPr>
            <p:ph type="sldImg"/>
          </p:nvPr>
        </p:nvSpPr>
        <p:spPr>
          <a:ln/>
        </p:spPr>
      </p:sp>
      <p:sp>
        <p:nvSpPr>
          <p:cNvPr id="467971" name="Notes Placeholder 2">
            <a:extLst>
              <a:ext uri="{FF2B5EF4-FFF2-40B4-BE49-F238E27FC236}">
                <a16:creationId xmlns:a16="http://schemas.microsoft.com/office/drawing/2014/main" id="{77ED8444-329B-433F-9584-C795EEDC0E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 endocrine system is comprised of ductless glands (hormones are secreted directly into the blood) and cells throughout the body secreting hormones and chemical substances regulating body functions such as metabolism, growth, reproduction, and water balance. Glands are organized aggregations of cells functioning as secretory or excretory organs. More simply, a gland produces a chemical (or hormone) affecting distant tissue in the body. Hormones are chemical messengers; they are classified as either proteins or steroids. Hormones stimulate target tissues or organs by binding to cell receptors located either on the cell membrane or within the cell. </a:t>
            </a:r>
          </a:p>
          <a:p>
            <a:pPr defTabSz="790676">
              <a:defRPr/>
            </a:pPr>
            <a:endParaRPr lang="en-US" altLang="en-US" dirty="0"/>
          </a:p>
          <a:p>
            <a:pPr defTabSz="790676">
              <a:defRPr/>
            </a:pPr>
            <a:r>
              <a:rPr lang="en-US" altLang="en-US" dirty="0"/>
              <a:t>The thyroid is located anteriorly in the neck on either side of the larynx and trachea. This gland is composed of secretory units called follicles. Follicular cells secrete  triiodothyronine (T3) and tetraiodothyronine or thyroxine (T4). Thyroid hormones have regulatory  functions in metabolism and functioning of all other hormones, they are required for growth and development. </a:t>
            </a:r>
          </a:p>
          <a:p>
            <a:pPr defTabSz="790676">
              <a:defRPr/>
            </a:pPr>
            <a:endParaRPr lang="en-US" altLang="en-US" dirty="0"/>
          </a:p>
          <a:p>
            <a:pPr defTabSz="790676">
              <a:defRPr/>
            </a:pPr>
            <a:r>
              <a:rPr lang="en-US" altLang="en-US" dirty="0"/>
              <a:t>Parathyroid glands are pairs of small structures deep and posterior on the lateral lobes of the thyroid. Essential for life, </a:t>
            </a:r>
            <a:r>
              <a:rPr lang="en-US" altLang="en-US" dirty="0" err="1"/>
              <a:t>parathyroids</a:t>
            </a:r>
            <a:r>
              <a:rPr lang="en-US" altLang="en-US" dirty="0"/>
              <a:t> regulate calcium metabolism so important in muscular and nervous systems. </a:t>
            </a:r>
          </a:p>
          <a:p>
            <a:pPr defTabSz="790676">
              <a:defRPr/>
            </a:pPr>
            <a:endParaRPr lang="en-US" altLang="en-US" dirty="0"/>
          </a:p>
          <a:p>
            <a:pPr defTabSz="790676">
              <a:defRPr/>
            </a:pPr>
            <a:r>
              <a:rPr lang="en-US" altLang="en-US" dirty="0"/>
              <a:t>In the fetus, the thymus is a large organ occupying considerable space in the thoracic cavity, extending into the neck. It continues to grow until puberty, and then decreases in size and is largely replaced by fat. It contains a large number of lymphocytes (a blood cell involved in immune system). the cells produced are called T-lymphocytes or T cells; it produces and secretes hormones to control immune functions.</a:t>
            </a:r>
          </a:p>
          <a:p>
            <a:pPr defTabSz="790676">
              <a:defRPr/>
            </a:pPr>
            <a:endParaRPr lang="en-US" altLang="en-US" dirty="0"/>
          </a:p>
          <a:p>
            <a:r>
              <a:rPr lang="en-US" altLang="en-US" dirty="0"/>
              <a:t>The adrenal (or suprarenal) glands lying on the superior end of each kidney. Their function is completely separate from the kidneys. There are two distinct parts, an outer cortex and inner medulla. The adrenal medulla secretes epinephrine and norepinephrine (collectively called catecholamines), sometimes called our “flight or fight” hormones, into the blood stream. The medulla is considered an extension of the sympathetic nervous system (also described in this section). A tumor of the adrenal medulla is called a pheochromocytoma. </a:t>
            </a:r>
          </a:p>
          <a:p>
            <a:endParaRPr lang="en-US" altLang="en-US" dirty="0"/>
          </a:p>
          <a:p>
            <a:r>
              <a:rPr lang="en-US" altLang="en-US" dirty="0"/>
              <a:t>The adrenal cortex, essential to life, is divided further into three distinct zones: zona glomerulosa, zona fasciculate, and zona reticularis. The cortex secretes three steroid hormones, which are lipid soluble and made from cholesterol. The cortex makes glucocorticoids, mineralocorticoids, and sex steroids. The primary glucocorticoid is cortisol, which affects carbohydrates and maintains blood glucose levels. Cortisol is secreted in times of stress; it also affects protein and fat metabolism for energy production. Mineralocorticoids help to regulate blood pressure and concentration of electrolytes. Aldosterone is the primary mineralocorticoid; its primary target organ is the kidney. Secreted sex hormones include small amounts of female hormone (estrogen) and male hormone (androgen, which is primarily testosterone). This is true for both men and women.</a:t>
            </a:r>
          </a:p>
          <a:p>
            <a:pPr defTabSz="790676">
              <a:defRPr/>
            </a:pPr>
            <a:endParaRPr lang="en-US" altLang="en-US" dirty="0"/>
          </a:p>
          <a:p>
            <a:endParaRPr lang="en-US" altLang="en-US" dirty="0">
              <a:latin typeface="Arial" panose="020B0604020202020204" pitchFamily="34" charset="0"/>
            </a:endParaRPr>
          </a:p>
        </p:txBody>
      </p:sp>
      <p:sp>
        <p:nvSpPr>
          <p:cNvPr id="467972" name="Slide Number Placeholder 3">
            <a:extLst>
              <a:ext uri="{FF2B5EF4-FFF2-40B4-BE49-F238E27FC236}">
                <a16:creationId xmlns:a16="http://schemas.microsoft.com/office/drawing/2014/main" id="{B5F6BE0A-926C-45F1-9359-9C0E750854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E921BB-3796-440B-B7C5-DC6F12E2DB4B}" type="slidenum">
              <a:rPr lang="en-US" altLang="en-US" sz="1300">
                <a:ea typeface="ＭＳ Ｐゴシック" panose="020B0600070205080204" pitchFamily="34" charset="-128"/>
              </a:rPr>
              <a:pPr>
                <a:spcBef>
                  <a:spcPct val="0"/>
                </a:spcBef>
              </a:pPr>
              <a:t>260</a:t>
            </a:fld>
            <a:endParaRPr lang="en-US" altLang="en-US" sz="1300">
              <a:ea typeface="ＭＳ Ｐゴシック" panose="020B0600070205080204" pitchFamily="34" charset="-128"/>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Image Placeholder 1">
            <a:extLst>
              <a:ext uri="{FF2B5EF4-FFF2-40B4-BE49-F238E27FC236}">
                <a16:creationId xmlns:a16="http://schemas.microsoft.com/office/drawing/2014/main" id="{6CB7494D-1122-4FBE-BFA7-8312F3D98B0D}"/>
              </a:ext>
            </a:extLst>
          </p:cNvPr>
          <p:cNvSpPr>
            <a:spLocks noGrp="1" noRot="1" noChangeAspect="1" noChangeArrowheads="1" noTextEdit="1"/>
          </p:cNvSpPr>
          <p:nvPr>
            <p:ph type="sldImg"/>
          </p:nvPr>
        </p:nvSpPr>
        <p:spPr>
          <a:ln/>
        </p:spPr>
      </p:sp>
      <p:sp>
        <p:nvSpPr>
          <p:cNvPr id="470019" name="Notes Placeholder 2">
            <a:extLst>
              <a:ext uri="{FF2B5EF4-FFF2-40B4-BE49-F238E27FC236}">
                <a16:creationId xmlns:a16="http://schemas.microsoft.com/office/drawing/2014/main" id="{A9F29841-2F4E-46C3-9F1E-71E0B922F3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pancreas is both an endocrine and exocrine organ as previously reviewed.</a:t>
            </a:r>
          </a:p>
          <a:p>
            <a:endParaRPr lang="en-US" altLang="en-US" dirty="0">
              <a:latin typeface="Arial" panose="020B0604020202020204" pitchFamily="34" charset="0"/>
            </a:endParaRPr>
          </a:p>
          <a:p>
            <a:r>
              <a:rPr lang="en-US" altLang="en-US" dirty="0"/>
              <a:t>The carotid body is a chemoreceptor monitoring the oxygen level in the blood. It is not an endocrine structure, but is listed by CPT</a:t>
            </a:r>
            <a:r>
              <a:rPr lang="en-US" altLang="en-US" baseline="30000" dirty="0"/>
              <a:t>®</a:t>
            </a:r>
            <a:r>
              <a:rPr lang="en-US" altLang="en-US" dirty="0"/>
              <a:t> within the endocrine system code set.</a:t>
            </a:r>
          </a:p>
          <a:p>
            <a:endParaRPr lang="en-US" altLang="en-US" dirty="0">
              <a:latin typeface="Arial" panose="020B0604020202020204" pitchFamily="34" charset="0"/>
            </a:endParaRPr>
          </a:p>
          <a:p>
            <a:r>
              <a:rPr lang="en-US" dirty="0"/>
              <a:t>The pituitary (or hypophysis) gland is about the size of a pea; located in base of the brain. It is divided into anterior and posterior lobes. The posterior lobe is attached to the brain by an infundibulum; the anterior lobe has no direct connection with the brain.</a:t>
            </a:r>
          </a:p>
          <a:p>
            <a:endParaRPr lang="en-US" altLang="en-US" dirty="0">
              <a:latin typeface="Arial" panose="020B0604020202020204" pitchFamily="34" charset="0"/>
            </a:endParaRPr>
          </a:p>
          <a:p>
            <a:pPr>
              <a:defRPr/>
            </a:pPr>
            <a:r>
              <a:rPr lang="en-US" dirty="0"/>
              <a:t>The pineal gland is small, cone shaped and above the cerebellum, and close to the thalamus deep in the brain. It secretes melatonin, thought to play a role in biorhythms and the sleep-wake cycle and may be involved in other functions. </a:t>
            </a:r>
          </a:p>
          <a:p>
            <a:pPr>
              <a:defRPr/>
            </a:pPr>
            <a:r>
              <a:rPr lang="en-US" dirty="0"/>
              <a:t> </a:t>
            </a:r>
          </a:p>
          <a:p>
            <a:pPr>
              <a:defRPr/>
            </a:pPr>
            <a:r>
              <a:rPr lang="en-US" dirty="0"/>
              <a:t>The kidneys, testes, and ovaries are glands secreting hormones. They are covered in other sections.</a:t>
            </a:r>
          </a:p>
          <a:p>
            <a:endParaRPr lang="en-US" altLang="en-US" dirty="0">
              <a:latin typeface="Arial" panose="020B0604020202020204" pitchFamily="34" charset="0"/>
            </a:endParaRPr>
          </a:p>
        </p:txBody>
      </p:sp>
      <p:sp>
        <p:nvSpPr>
          <p:cNvPr id="470020" name="Slide Number Placeholder 3">
            <a:extLst>
              <a:ext uri="{FF2B5EF4-FFF2-40B4-BE49-F238E27FC236}">
                <a16:creationId xmlns:a16="http://schemas.microsoft.com/office/drawing/2014/main" id="{C7C0A320-74B1-425E-ADC1-3767375D2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F2E683-766A-4D63-9ECE-C83089014822}" type="slidenum">
              <a:rPr lang="en-US" altLang="en-US" sz="1300">
                <a:ea typeface="ＭＳ Ｐゴシック" panose="020B0600070205080204" pitchFamily="34" charset="-128"/>
              </a:rPr>
              <a:pPr>
                <a:spcBef>
                  <a:spcPct val="0"/>
                </a:spcBef>
              </a:pPr>
              <a:t>261</a:t>
            </a:fld>
            <a:endParaRPr lang="en-US" altLang="en-US" sz="1300">
              <a:ea typeface="ＭＳ Ｐゴシック" panose="020B0600070205080204" pitchFamily="34" charset="-128"/>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a:extLst>
              <a:ext uri="{FF2B5EF4-FFF2-40B4-BE49-F238E27FC236}">
                <a16:creationId xmlns:a16="http://schemas.microsoft.com/office/drawing/2014/main" id="{8B68542B-74A8-487D-8B13-DFD80268A0B5}"/>
              </a:ext>
            </a:extLst>
          </p:cNvPr>
          <p:cNvSpPr>
            <a:spLocks noGrp="1" noRot="1" noChangeAspect="1" noChangeArrowheads="1" noTextEdit="1"/>
          </p:cNvSpPr>
          <p:nvPr>
            <p:ph type="sldImg"/>
          </p:nvPr>
        </p:nvSpPr>
        <p:spPr>
          <a:ln/>
        </p:spPr>
      </p:sp>
      <p:sp>
        <p:nvSpPr>
          <p:cNvPr id="472067" name="Notes Placeholder 2">
            <a:extLst>
              <a:ext uri="{FF2B5EF4-FFF2-40B4-BE49-F238E27FC236}">
                <a16:creationId xmlns:a16="http://schemas.microsoft.com/office/drawing/2014/main" id="{421245DC-7CE5-4305-BD7D-142782BF8E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nervous system controls the other systems of the body and is responsible for our being aware of our environment. It is divided into the central nervous system (CNS) and the peripheral nervous system (PNS). The CNS includes the brain and the spinal cord.</a:t>
            </a:r>
          </a:p>
          <a:p>
            <a:r>
              <a:rPr lang="en-US" altLang="en-US" dirty="0"/>
              <a:t> </a:t>
            </a:r>
          </a:p>
          <a:p>
            <a:r>
              <a:rPr lang="en-US" altLang="en-US" dirty="0"/>
              <a:t>The PNS consists of the nerves connecting to and from the CNS with the rest of the body. There are 12 pairs of cranial nerves emerging from the brain stem and 31 spinal nerves arising from the spinal cord. The nervous system controls and coordinates functions of the organ systems. </a:t>
            </a:r>
          </a:p>
          <a:p>
            <a:endParaRPr lang="en-US" altLang="en-US" dirty="0">
              <a:latin typeface="Arial" panose="020B0604020202020204" pitchFamily="34" charset="0"/>
            </a:endParaRPr>
          </a:p>
        </p:txBody>
      </p:sp>
      <p:sp>
        <p:nvSpPr>
          <p:cNvPr id="472068" name="Slide Number Placeholder 3">
            <a:extLst>
              <a:ext uri="{FF2B5EF4-FFF2-40B4-BE49-F238E27FC236}">
                <a16:creationId xmlns:a16="http://schemas.microsoft.com/office/drawing/2014/main" id="{6E64FFBD-1184-43BD-8467-AAC04DBDD0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DA32E8-EF2E-422A-9887-4A430312B722}" type="slidenum">
              <a:rPr lang="en-US" altLang="en-US" sz="1300">
                <a:ea typeface="ＭＳ Ｐゴシック" panose="020B0600070205080204" pitchFamily="34" charset="-128"/>
              </a:rPr>
              <a:pPr>
                <a:spcBef>
                  <a:spcPct val="0"/>
                </a:spcBef>
              </a:pPr>
              <a:t>262</a:t>
            </a:fld>
            <a:endParaRPr lang="en-US" altLang="en-US" sz="1300">
              <a:ea typeface="ＭＳ Ｐゴシック" panose="020B0600070205080204" pitchFamily="34" charset="-128"/>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a:extLst>
              <a:ext uri="{FF2B5EF4-FFF2-40B4-BE49-F238E27FC236}">
                <a16:creationId xmlns:a16="http://schemas.microsoft.com/office/drawing/2014/main" id="{ACEAA748-5C70-4236-9F03-1F93A32D57AD}"/>
              </a:ext>
            </a:extLst>
          </p:cNvPr>
          <p:cNvSpPr>
            <a:spLocks noGrp="1" noRot="1" noChangeAspect="1" noChangeArrowheads="1" noTextEdit="1"/>
          </p:cNvSpPr>
          <p:nvPr>
            <p:ph type="sldImg"/>
          </p:nvPr>
        </p:nvSpPr>
        <p:spPr>
          <a:ln/>
        </p:spPr>
      </p:sp>
      <p:sp>
        <p:nvSpPr>
          <p:cNvPr id="474115" name="Notes Placeholder 2">
            <a:extLst>
              <a:ext uri="{FF2B5EF4-FFF2-40B4-BE49-F238E27FC236}">
                <a16:creationId xmlns:a16="http://schemas.microsoft.com/office/drawing/2014/main" id="{F4A04520-A02A-4732-AFA8-8F53777415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nerve plexus is a network of intersecting nerves that combines spinal nerves that serve the same body area. The name of the plexus indicates the portion of the body they serve. </a:t>
            </a:r>
            <a:endParaRPr lang="en-US" altLang="en-US" dirty="0">
              <a:latin typeface="Arial" panose="020B0604020202020204" pitchFamily="34" charset="0"/>
            </a:endParaRPr>
          </a:p>
        </p:txBody>
      </p:sp>
      <p:sp>
        <p:nvSpPr>
          <p:cNvPr id="474116" name="Slide Number Placeholder 3">
            <a:extLst>
              <a:ext uri="{FF2B5EF4-FFF2-40B4-BE49-F238E27FC236}">
                <a16:creationId xmlns:a16="http://schemas.microsoft.com/office/drawing/2014/main" id="{9C4ABCCF-E57D-4306-A803-2F97712D6B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A7CF87-3D1B-4510-9885-E111B138D19E}" type="slidenum">
              <a:rPr lang="en-US" altLang="en-US" sz="1300">
                <a:ea typeface="ＭＳ Ｐゴシック" panose="020B0600070205080204" pitchFamily="34" charset="-128"/>
              </a:rPr>
              <a:pPr>
                <a:spcBef>
                  <a:spcPct val="0"/>
                </a:spcBef>
              </a:pPr>
              <a:t>263</a:t>
            </a:fld>
            <a:endParaRPr lang="en-US" altLang="en-US" sz="1300">
              <a:ea typeface="ＭＳ Ｐゴシック" panose="020B0600070205080204" pitchFamily="34" charset="-128"/>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Image Placeholder 1">
            <a:extLst>
              <a:ext uri="{FF2B5EF4-FFF2-40B4-BE49-F238E27FC236}">
                <a16:creationId xmlns:a16="http://schemas.microsoft.com/office/drawing/2014/main" id="{E2CA2A0D-527C-4584-BDFE-867B19147C30}"/>
              </a:ext>
            </a:extLst>
          </p:cNvPr>
          <p:cNvSpPr>
            <a:spLocks noGrp="1" noRot="1" noChangeAspect="1" noChangeArrowheads="1" noTextEdit="1"/>
          </p:cNvSpPr>
          <p:nvPr>
            <p:ph type="sldImg"/>
          </p:nvPr>
        </p:nvSpPr>
        <p:spPr>
          <a:ln/>
        </p:spPr>
      </p:sp>
      <p:sp>
        <p:nvSpPr>
          <p:cNvPr id="476163" name="Notes Placeholder 2">
            <a:extLst>
              <a:ext uri="{FF2B5EF4-FFF2-40B4-BE49-F238E27FC236}">
                <a16:creationId xmlns:a16="http://schemas.microsoft.com/office/drawing/2014/main" id="{66B61932-3772-4B8C-A7DD-D30FDEDFD5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 spinal cord is directly continuous with the brain stem. </a:t>
            </a:r>
            <a:r>
              <a:rPr lang="en-US" b="0" dirty="0"/>
              <a:t>Its three major roles are to relay messages from the brain to different parts of the body, to perform an action, to pass along messages from sensory receptors to the brain, and to coordinate reflexes that are managed by the spinal cord alone.</a:t>
            </a:r>
          </a:p>
          <a:p>
            <a:pPr defTabSz="790676">
              <a:defRPr/>
            </a:pPr>
            <a:endParaRPr lang="en-US" altLang="en-US" b="0" dirty="0"/>
          </a:p>
          <a:p>
            <a:pPr defTabSz="790676">
              <a:defRPr/>
            </a:pPr>
            <a:endParaRPr lang="en-US" altLang="en-US" b="0" dirty="0"/>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76164" name="Slide Number Placeholder 3">
            <a:extLst>
              <a:ext uri="{FF2B5EF4-FFF2-40B4-BE49-F238E27FC236}">
                <a16:creationId xmlns:a16="http://schemas.microsoft.com/office/drawing/2014/main" id="{6E739FC7-CB03-485E-855B-482442CE25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0C8451-6E35-46F2-B412-594BDDC0E5F5}" type="slidenum">
              <a:rPr lang="en-US" altLang="en-US" sz="1300">
                <a:ea typeface="ＭＳ Ｐゴシック" panose="020B0600070205080204" pitchFamily="34" charset="-128"/>
              </a:rPr>
              <a:pPr>
                <a:spcBef>
                  <a:spcPct val="0"/>
                </a:spcBef>
              </a:pPr>
              <a:t>264</a:t>
            </a:fld>
            <a:endParaRPr lang="en-US" altLang="en-US" sz="1300">
              <a:ea typeface="ＭＳ Ｐゴシック" panose="020B0600070205080204" pitchFamily="34" charset="-128"/>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a:extLst>
              <a:ext uri="{FF2B5EF4-FFF2-40B4-BE49-F238E27FC236}">
                <a16:creationId xmlns:a16="http://schemas.microsoft.com/office/drawing/2014/main" id="{20422E7E-9C0A-40EF-9DE1-8664CBF5FA29}"/>
              </a:ext>
            </a:extLst>
          </p:cNvPr>
          <p:cNvSpPr>
            <a:spLocks noGrp="1" noRot="1" noChangeAspect="1" noChangeArrowheads="1" noTextEdit="1"/>
          </p:cNvSpPr>
          <p:nvPr>
            <p:ph type="sldImg"/>
          </p:nvPr>
        </p:nvSpPr>
        <p:spPr>
          <a:ln/>
        </p:spPr>
      </p:sp>
      <p:sp>
        <p:nvSpPr>
          <p:cNvPr id="478211" name="Notes Placeholder 2">
            <a:extLst>
              <a:ext uri="{FF2B5EF4-FFF2-40B4-BE49-F238E27FC236}">
                <a16:creationId xmlns:a16="http://schemas.microsoft.com/office/drawing/2014/main" id="{44AE04E9-3A91-491D-8F12-3A8E2ECBF6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 brain is composed of the cerebrum, cerebellum, and brainstem (midbrain, pons, and medulla oblongata). The cerebrum comprises the largest part of the brain and is divided into hemispheres connected by the corpus callosum. Cerebral hemispheres are made up of elevations (gyri) and valleys (sulci) between these gyri. Hemispheres are divided into lobes which correspond roughly to the names given to the skull bones. Each cerebral hemisphere has four major lobes: frontal, parietal, temporal, and occipital. The frontal lobe is separated from the parietal lobe by the central sulcus. The gyrus just anterior to the central sulcus is called the precentral gyrus and is the primary motor area of the brain. The rest of the frontal lobe is used in modifying motor acts. The posterior end of the brain is the occipital lobe, mainly concerned with vision. The cerebellum protrudes under the occipital lobe at the base of the brain. It is primarily concerned with coordination of voluntary muscles.</a:t>
            </a:r>
          </a:p>
          <a:p>
            <a:endParaRPr lang="en-US" altLang="en-US" dirty="0">
              <a:latin typeface="Arial" panose="020B0604020202020204" pitchFamily="34" charset="0"/>
            </a:endParaRPr>
          </a:p>
        </p:txBody>
      </p:sp>
      <p:sp>
        <p:nvSpPr>
          <p:cNvPr id="478212" name="Slide Number Placeholder 3">
            <a:extLst>
              <a:ext uri="{FF2B5EF4-FFF2-40B4-BE49-F238E27FC236}">
                <a16:creationId xmlns:a16="http://schemas.microsoft.com/office/drawing/2014/main" id="{5AB02241-C9B3-4DCE-8A3E-35E78AA485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6ED694-A39C-4EBF-A4DF-14477E5C84C8}" type="slidenum">
              <a:rPr lang="en-US" altLang="en-US" sz="1300">
                <a:ea typeface="ＭＳ Ｐゴシック" panose="020B0600070205080204" pitchFamily="34" charset="-128"/>
              </a:rPr>
              <a:pPr>
                <a:spcBef>
                  <a:spcPct val="0"/>
                </a:spcBef>
              </a:pPr>
              <a:t>265</a:t>
            </a:fld>
            <a:endParaRPr lang="en-US" altLang="en-US" sz="1300">
              <a:ea typeface="ＭＳ Ｐゴシック" panose="020B0600070205080204" pitchFamily="34" charset="-128"/>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a:extLst>
              <a:ext uri="{FF2B5EF4-FFF2-40B4-BE49-F238E27FC236}">
                <a16:creationId xmlns:a16="http://schemas.microsoft.com/office/drawing/2014/main" id="{F78C5775-86C3-4471-81F6-53D4A3432E29}"/>
              </a:ext>
            </a:extLst>
          </p:cNvPr>
          <p:cNvSpPr>
            <a:spLocks noGrp="1" noRot="1" noChangeAspect="1" noChangeArrowheads="1" noTextEdit="1"/>
          </p:cNvSpPr>
          <p:nvPr>
            <p:ph type="sldImg"/>
          </p:nvPr>
        </p:nvSpPr>
        <p:spPr>
          <a:ln/>
        </p:spPr>
      </p:sp>
      <p:sp>
        <p:nvSpPr>
          <p:cNvPr id="480259" name="Notes Placeholder 2">
            <a:extLst>
              <a:ext uri="{FF2B5EF4-FFF2-40B4-BE49-F238E27FC236}">
                <a16:creationId xmlns:a16="http://schemas.microsoft.com/office/drawing/2014/main" id="{681F28A6-574D-4BD9-9106-D6C64E6654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Disorders of thyroid gland (E00-E07) list codes to report disorders of the thyroid. Thyrotoxicosis (E05) is excess amounts of thyroid hormone and results in a hypermetabolic state. It can occur with or without a goiter; specific codes designate this.</a:t>
            </a:r>
          </a:p>
          <a:p>
            <a:pPr>
              <a:defRPr/>
            </a:pPr>
            <a:r>
              <a:rPr lang="en-US" i="1" dirty="0"/>
              <a:t> </a:t>
            </a:r>
            <a:endParaRPr lang="en-US" dirty="0"/>
          </a:p>
          <a:p>
            <a:pPr>
              <a:defRPr/>
            </a:pPr>
            <a:r>
              <a:rPr lang="en-US" i="1" dirty="0"/>
              <a:t>Disorders of parathyroid gland</a:t>
            </a:r>
            <a:r>
              <a:rPr lang="en-US" dirty="0"/>
              <a:t> lists E20 for </a:t>
            </a:r>
            <a:r>
              <a:rPr lang="en-US" dirty="0" err="1"/>
              <a:t>hypoparathyroid</a:t>
            </a:r>
            <a:r>
              <a:rPr lang="en-US" dirty="0"/>
              <a:t> conditions and E21 for </a:t>
            </a:r>
            <a:r>
              <a:rPr lang="en-US" dirty="0" err="1"/>
              <a:t>hyperparathyroid</a:t>
            </a:r>
            <a:r>
              <a:rPr lang="en-US" dirty="0"/>
              <a:t> disorders.   </a:t>
            </a:r>
          </a:p>
          <a:p>
            <a:pPr>
              <a:defRPr/>
            </a:pPr>
            <a:r>
              <a:rPr lang="en-US" altLang="en-US" dirty="0"/>
              <a:t>Hyperparathyroidism results in increased secretion of parathyroid hormone, resulting in elevated serum calcium, decreased serum phosphorus, and calcium stones (kidney).</a:t>
            </a:r>
          </a:p>
          <a:p>
            <a:endParaRPr lang="en-US" altLang="en-US" dirty="0">
              <a:latin typeface="Arial" panose="020B0604020202020204" pitchFamily="34" charset="0"/>
            </a:endParaRPr>
          </a:p>
        </p:txBody>
      </p:sp>
      <p:sp>
        <p:nvSpPr>
          <p:cNvPr id="480260" name="Slide Number Placeholder 3">
            <a:extLst>
              <a:ext uri="{FF2B5EF4-FFF2-40B4-BE49-F238E27FC236}">
                <a16:creationId xmlns:a16="http://schemas.microsoft.com/office/drawing/2014/main" id="{A5CE68D7-C255-41DD-B97C-6F924D02B4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A657FC-A543-42DA-9F62-FA66ECCD91A8}" type="slidenum">
              <a:rPr lang="en-US" altLang="en-US" sz="1300">
                <a:ea typeface="ＭＳ Ｐゴシック" panose="020B0600070205080204" pitchFamily="34" charset="-128"/>
              </a:rPr>
              <a:pPr>
                <a:spcBef>
                  <a:spcPct val="0"/>
                </a:spcBef>
              </a:pPr>
              <a:t>266</a:t>
            </a:fld>
            <a:endParaRPr lang="en-US" altLang="en-US" sz="1300">
              <a:ea typeface="ＭＳ Ｐゴシック" panose="020B0600070205080204" pitchFamily="34" charset="-128"/>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Image Placeholder 1">
            <a:extLst>
              <a:ext uri="{FF2B5EF4-FFF2-40B4-BE49-F238E27FC236}">
                <a16:creationId xmlns:a16="http://schemas.microsoft.com/office/drawing/2014/main" id="{30457F3F-EECA-4DED-BD76-E729EB96BAA6}"/>
              </a:ext>
            </a:extLst>
          </p:cNvPr>
          <p:cNvSpPr>
            <a:spLocks noGrp="1" noRot="1" noChangeAspect="1" noChangeArrowheads="1" noTextEdit="1"/>
          </p:cNvSpPr>
          <p:nvPr>
            <p:ph type="sldImg"/>
          </p:nvPr>
        </p:nvSpPr>
        <p:spPr>
          <a:ln/>
        </p:spPr>
      </p:sp>
      <p:sp>
        <p:nvSpPr>
          <p:cNvPr id="482307" name="Notes Placeholder 2">
            <a:extLst>
              <a:ext uri="{FF2B5EF4-FFF2-40B4-BE49-F238E27FC236}">
                <a16:creationId xmlns:a16="http://schemas.microsoft.com/office/drawing/2014/main" id="{732C55D3-A4E4-44E7-B636-B0ED121DDD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Addison’s disease is found under E27.1. Addison’s disease can be due to autoimmune (or antibodies against the individual’s own tissues) diseases. This results in fatigue, muscle weakness, and other symptoms. Addison’s disease is chronic adrenocortical insufficiency. If it is not treated, life threatening adrenal shock can occur. The look-up for these conditions is critical to establish the correct code to report.  </a:t>
            </a:r>
          </a:p>
          <a:p>
            <a:r>
              <a:rPr lang="en-US" altLang="en-US" dirty="0"/>
              <a:t> </a:t>
            </a:r>
          </a:p>
          <a:p>
            <a:pPr>
              <a:defRPr/>
            </a:pPr>
            <a:r>
              <a:rPr lang="en-US" altLang="en-US" dirty="0">
                <a:latin typeface="Arial" panose="020B0604020202020204" pitchFamily="34" charset="0"/>
              </a:rPr>
              <a:t>The codes for diabetes have significant guidelines specific to the diagnosis. </a:t>
            </a:r>
            <a:r>
              <a:rPr lang="en-US" altLang="en-US" dirty="0"/>
              <a:t>Diabetes codes are combination codes that include the </a:t>
            </a:r>
            <a:r>
              <a:rPr lang="en-US" altLang="en-US" dirty="0">
                <a:solidFill>
                  <a:srgbClr val="FF0000"/>
                </a:solidFill>
              </a:rPr>
              <a:t>t</a:t>
            </a:r>
            <a:r>
              <a:rPr lang="en-US" altLang="en-US" dirty="0"/>
              <a:t>ype of </a:t>
            </a:r>
            <a:r>
              <a:rPr lang="en-US" altLang="en-US" dirty="0">
                <a:solidFill>
                  <a:srgbClr val="FF0000"/>
                </a:solidFill>
              </a:rPr>
              <a:t>d</a:t>
            </a:r>
            <a:r>
              <a:rPr lang="en-US" altLang="en-US" dirty="0"/>
              <a:t>iabetes, the body system affected and any complication of that body system. Type I Diabetes (E10-) requires insulin therapy as these patients do not make insulin. Type II (adult-onset) DM patients (E11-) cannot process insulin properly; they are older, obese, and sedentary. Oral hypoglycemic agents often help; sometimes insulin is also required. Gestational diabetes (O24.4-) presents during pregnancy and subsides after pregnancy. </a:t>
            </a:r>
          </a:p>
          <a:p>
            <a:pPr>
              <a:defRPr/>
            </a:pPr>
            <a:endParaRPr lang="en-US" altLang="en-US" dirty="0"/>
          </a:p>
          <a:p>
            <a:pPr>
              <a:defRPr/>
            </a:pPr>
            <a:r>
              <a:rPr lang="en-US" altLang="en-US" dirty="0"/>
              <a:t>Secondary diabetes mellitus is caused by another condition. Category E08 is used when diabetes is caused by a condition or disease, such as cystic fibrosis or a malignant neoplasm. An instructional note at the beginning of Category E08 states to code first the underlying condition. Excludes 1 notes provide additional codes that are not to be reported with codes from Category E08.  </a:t>
            </a:r>
          </a:p>
          <a:p>
            <a:pPr>
              <a:defRPr/>
            </a:pPr>
            <a:r>
              <a:rPr lang="en-US" altLang="en-US" dirty="0"/>
              <a:t>Category E09 is used for Diabetes that is drug or chemical induced. The use of steroids can cause diabetes in some patients. Instructional notes for E09 state to use an additional code to identify an adverse effect or code first a poisoning due to drug or chemical.  </a:t>
            </a:r>
          </a:p>
          <a:p>
            <a:pPr>
              <a:defRPr/>
            </a:pPr>
            <a:endParaRPr lang="en-US" altLang="en-US" dirty="0"/>
          </a:p>
          <a:p>
            <a:pPr>
              <a:defRPr/>
            </a:pPr>
            <a:r>
              <a:rPr lang="en-US" altLang="en-US" dirty="0"/>
              <a:t>All categories – except Type I (E10) – state to report Z79.4 to identify use of insulin or Z79.84 use of oral hypoglycemic drug. It is not required for Type I DM as insulin is required for these patients.   </a:t>
            </a:r>
          </a:p>
          <a:p>
            <a:endParaRPr lang="en-US" altLang="en-US" dirty="0">
              <a:latin typeface="Arial" panose="020B0604020202020204" pitchFamily="34" charset="0"/>
            </a:endParaRPr>
          </a:p>
        </p:txBody>
      </p:sp>
      <p:sp>
        <p:nvSpPr>
          <p:cNvPr id="482308" name="Slide Number Placeholder 3">
            <a:extLst>
              <a:ext uri="{FF2B5EF4-FFF2-40B4-BE49-F238E27FC236}">
                <a16:creationId xmlns:a16="http://schemas.microsoft.com/office/drawing/2014/main" id="{E84B592A-AE0B-48B4-A542-82D60CDF2A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43E51B-2391-4240-8468-C01988E0F77B}" type="slidenum">
              <a:rPr lang="en-US" altLang="en-US" sz="1300">
                <a:ea typeface="ＭＳ Ｐゴシック" panose="020B0600070205080204" pitchFamily="34" charset="-128"/>
              </a:rPr>
              <a:pPr>
                <a:spcBef>
                  <a:spcPct val="0"/>
                </a:spcBef>
              </a:pPr>
              <a:t>267</a:t>
            </a:fld>
            <a:endParaRPr lang="en-US" altLang="en-US" sz="1300">
              <a:ea typeface="ＭＳ Ｐゴシック" panose="020B0600070205080204" pitchFamily="34" charset="-128"/>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a:extLst>
              <a:ext uri="{FF2B5EF4-FFF2-40B4-BE49-F238E27FC236}">
                <a16:creationId xmlns:a16="http://schemas.microsoft.com/office/drawing/2014/main" id="{A19FDB2A-E4E3-4204-86A7-8FAD0B5A7F0D}"/>
              </a:ext>
            </a:extLst>
          </p:cNvPr>
          <p:cNvSpPr>
            <a:spLocks noGrp="1" noRot="1" noChangeAspect="1" noChangeArrowheads="1" noTextEdit="1"/>
          </p:cNvSpPr>
          <p:nvPr>
            <p:ph type="sldImg"/>
          </p:nvPr>
        </p:nvSpPr>
        <p:spPr>
          <a:ln/>
        </p:spPr>
      </p:sp>
      <p:sp>
        <p:nvSpPr>
          <p:cNvPr id="484355" name="Notes Placeholder 2">
            <a:extLst>
              <a:ext uri="{FF2B5EF4-FFF2-40B4-BE49-F238E27FC236}">
                <a16:creationId xmlns:a16="http://schemas.microsoft.com/office/drawing/2014/main" id="{C09480B9-4F4A-49E8-B9CC-9C0A3D32E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spinal cord and brain are surrounded by the meninges serving to protect the brain; enclosing it in a fluid filled cavity, the subarachnoid space. Inflammation of the meninges is meningitis, a serious bacterial, viral, or other cause condition. </a:t>
            </a:r>
          </a:p>
          <a:p>
            <a:r>
              <a:rPr lang="en-US" altLang="en-US" i="1" dirty="0"/>
              <a:t> </a:t>
            </a:r>
            <a:endParaRPr lang="en-US" altLang="en-US" dirty="0"/>
          </a:p>
          <a:p>
            <a:r>
              <a:rPr lang="en-US" altLang="en-US" dirty="0"/>
              <a:t>Encephalitis, myelitis, and encephalomyelitis list serious inflammations. Encephalitis is inflammation and swelling of the brain. Myelitis is inflammation of the spinal cord. Encephalomyelitis is inflammation of the brain and spinal cord. All are serious life-threatening conditions. Read notes and instructions regarding listing these codes or the underlying disease code.</a:t>
            </a:r>
          </a:p>
          <a:p>
            <a:endParaRPr lang="en-US" altLang="en-US" dirty="0">
              <a:latin typeface="Arial" panose="020B0604020202020204" pitchFamily="34" charset="0"/>
            </a:endParaRPr>
          </a:p>
          <a:p>
            <a:pPr>
              <a:defRPr/>
            </a:pPr>
            <a:r>
              <a:rPr lang="en-US" dirty="0"/>
              <a:t>Organic sleep disorders section lists diagnoses related to sleep. This area of medicine has grown incredibly in recent years with establishment of numerous sleep centers. Apnea refers to “absence of breathing.” Sleep apnea is a sleep disorder characterized by abnormal pauses in breathing or low breathing during sleep. Pauses (apnea) can last from a few seconds to minutes occurring multiple times at night. Sleep apnea is diagnosed with a sleep study or polysomnogram. Hypersomnia is a condition in which sleep periods are excessively long. Parasomnia is any dysfunction associated with sleep.</a:t>
            </a:r>
          </a:p>
          <a:p>
            <a:pPr>
              <a:defRPr/>
            </a:pPr>
            <a:r>
              <a:rPr lang="en-US" i="1" dirty="0"/>
              <a:t> </a:t>
            </a:r>
            <a:endParaRPr lang="en-US" dirty="0"/>
          </a:p>
          <a:p>
            <a:pPr>
              <a:defRPr/>
            </a:pPr>
            <a:r>
              <a:rPr lang="en-US" dirty="0"/>
              <a:t>Hereditary and degenerative diseases of the CNS lists serious CNS conditions. Hereditary means transmissible from parent to offspring; degenerative is deterioration or worsening of mental or physical qualities. Alzheimer’s disease is a progressive mental deterioration with loss of memory, ability to calculate, and visual-spatial orientation, and confusion. Most often it begins in late middle life and often results in death in 5-10 years. Parkinson’s disease is a neurological syndrome usually resulting from deficiency of the neurotransmitter dopamine as the consequence of degenerative, vascular or inflammatory changes. It is characterized by tremors, rigidity of movement, and droopy posture. </a:t>
            </a:r>
          </a:p>
          <a:p>
            <a:endParaRPr lang="en-US" altLang="en-US" dirty="0">
              <a:latin typeface="Arial" panose="020B0604020202020204" pitchFamily="34" charset="0"/>
            </a:endParaRPr>
          </a:p>
        </p:txBody>
      </p:sp>
      <p:sp>
        <p:nvSpPr>
          <p:cNvPr id="484356" name="Slide Number Placeholder 3">
            <a:extLst>
              <a:ext uri="{FF2B5EF4-FFF2-40B4-BE49-F238E27FC236}">
                <a16:creationId xmlns:a16="http://schemas.microsoft.com/office/drawing/2014/main" id="{5C439D1D-DE3D-453B-8719-1A7FB49003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A8AB6F-7CF6-42BB-9023-DEE43B2E3134}" type="slidenum">
              <a:rPr lang="en-US" altLang="en-US" sz="1300">
                <a:ea typeface="ＭＳ Ｐゴシック" panose="020B0600070205080204" pitchFamily="34" charset="-128"/>
              </a:rPr>
              <a:pPr>
                <a:spcBef>
                  <a:spcPct val="0"/>
                </a:spcBef>
              </a:pPr>
              <a:t>268</a:t>
            </a:fld>
            <a:endParaRPr lang="en-US" altLang="en-US" sz="1300">
              <a:ea typeface="ＭＳ Ｐゴシック" panose="020B0600070205080204" pitchFamily="34" charset="-128"/>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a:extLst>
              <a:ext uri="{FF2B5EF4-FFF2-40B4-BE49-F238E27FC236}">
                <a16:creationId xmlns:a16="http://schemas.microsoft.com/office/drawing/2014/main" id="{40D5E990-A06D-4260-A266-0722B02C31CA}"/>
              </a:ext>
            </a:extLst>
          </p:cNvPr>
          <p:cNvSpPr>
            <a:spLocks noGrp="1" noRot="1" noChangeAspect="1" noChangeArrowheads="1" noTextEdit="1"/>
          </p:cNvSpPr>
          <p:nvPr>
            <p:ph type="sldImg"/>
          </p:nvPr>
        </p:nvSpPr>
        <p:spPr>
          <a:ln/>
        </p:spPr>
      </p:sp>
      <p:sp>
        <p:nvSpPr>
          <p:cNvPr id="486403" name="Notes Placeholder 2">
            <a:extLst>
              <a:ext uri="{FF2B5EF4-FFF2-40B4-BE49-F238E27FC236}">
                <a16:creationId xmlns:a16="http://schemas.microsoft.com/office/drawing/2014/main" id="{1A0264FB-8FE6-4D35-B83F-84FF887020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Pain, not elsewhere classified ( category G89) begins with ICD-10-CM Official Guidelines with many instructions worth reviewing carefully. The codes in category G89 can be used with codes from other categories and chapters to provide more detail. Read these guidelines carefully; finding the appropriate code to report pain can be tricky and will require accurate and complete medical records and documentation.</a:t>
            </a:r>
          </a:p>
          <a:p>
            <a:endParaRPr lang="en-US" altLang="en-US" dirty="0"/>
          </a:p>
          <a:p>
            <a:r>
              <a:rPr lang="en-US" altLang="en-US" dirty="0"/>
              <a:t>If the pain is not specified as acute or chronic, post-thoracotomy, postoperative, neoplasm-related, central pain syndrome codes from G89 aren’t applied. The codes themselves in this range appear straightforward, but the Official Guidelines are very specific. Codes from the G89 category are not used as the first listed diagnosis if you know the definitive diagnosis and the reason for the service is to manage or treat the underlying condition. Category G89 can be reported as a secondary diagnosis if the diagnosis provides additional, relevant information, not adequately explained by the primary diagnosis. </a:t>
            </a:r>
          </a:p>
          <a:p>
            <a:r>
              <a:rPr lang="en-US" altLang="en-US" dirty="0"/>
              <a:t> </a:t>
            </a:r>
          </a:p>
          <a:p>
            <a:r>
              <a:rPr lang="en-US" altLang="en-US" dirty="0"/>
              <a:t>It is important to realize that if the patient has a documented, more comprehensive diagnosis causing the acute or chronic pain, </a:t>
            </a:r>
            <a:r>
              <a:rPr lang="en-US" altLang="en-US" u="sng" dirty="0"/>
              <a:t>but</a:t>
            </a:r>
            <a:r>
              <a:rPr lang="en-US" altLang="en-US" dirty="0"/>
              <a:t> the documentation indicates the primary reason for the service is management of the pain, report a diagnosis code from category G89 as the primary or first-listed ICD-10-CM code. </a:t>
            </a:r>
          </a:p>
          <a:p>
            <a:endParaRPr lang="en-US" altLang="en-US" dirty="0">
              <a:latin typeface="Arial" panose="020B0604020202020204" pitchFamily="34" charset="0"/>
            </a:endParaRPr>
          </a:p>
          <a:p>
            <a:pPr defTabSz="790676">
              <a:defRPr/>
            </a:pPr>
            <a:r>
              <a:rPr lang="en-US" dirty="0"/>
              <a:t>Migraine (G43-) headache is a symptom complex occurring periodically, characterized by pain in the head, usually unilateral, associated vertigo, nausea and vomiting, and photophobia. Aura may be part of the symptom complex; it usually includes visual disturbances such as flashing lights or visual field changes.  Status </a:t>
            </a:r>
            <a:r>
              <a:rPr lang="en-US" dirty="0" err="1"/>
              <a:t>migrainosus</a:t>
            </a:r>
            <a:r>
              <a:rPr lang="en-US" dirty="0"/>
              <a:t> is a severe, long lasting, intractable or </a:t>
            </a:r>
            <a:r>
              <a:rPr lang="en-US" dirty="0" err="1"/>
              <a:t>pharmacoresistant</a:t>
            </a:r>
            <a:r>
              <a:rPr lang="en-US" dirty="0"/>
              <a:t> migraine.</a:t>
            </a:r>
          </a:p>
          <a:p>
            <a:endParaRPr lang="en-US" altLang="en-US" dirty="0">
              <a:latin typeface="Arial" panose="020B0604020202020204" pitchFamily="34" charset="0"/>
            </a:endParaRPr>
          </a:p>
        </p:txBody>
      </p:sp>
      <p:sp>
        <p:nvSpPr>
          <p:cNvPr id="486404" name="Slide Number Placeholder 3">
            <a:extLst>
              <a:ext uri="{FF2B5EF4-FFF2-40B4-BE49-F238E27FC236}">
                <a16:creationId xmlns:a16="http://schemas.microsoft.com/office/drawing/2014/main" id="{5686BDF4-F895-4AD1-82A5-0C950FFFE7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C1B437-98A4-44A7-9FDD-A55A61A4EF48}" type="slidenum">
              <a:rPr lang="en-US" altLang="en-US" sz="1300">
                <a:ea typeface="ＭＳ Ｐゴシック" panose="020B0600070205080204" pitchFamily="34" charset="-128"/>
              </a:rPr>
              <a:pPr>
                <a:spcBef>
                  <a:spcPct val="0"/>
                </a:spcBef>
              </a:pPr>
              <a:t>269</a:t>
            </a:fld>
            <a:endParaRPr lang="en-US" altLang="en-US" sz="130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0E13E49-1A1D-47E1-9BE5-1D85562CA6E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9329B50C-5A47-4667-A847-8DAB13A635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The 3</a:t>
            </a:r>
            <a:r>
              <a:rPr lang="en-US" altLang="en-US" baseline="30000" dirty="0"/>
              <a:t>rd</a:t>
            </a:r>
            <a:r>
              <a:rPr lang="en-US" altLang="en-US" dirty="0"/>
              <a:t> table is the External Cause of Injuries Index. The External Cause codes are used to describe how the injury occurred.  If a patient has a broken arm from a fall, you can look in this index for </a:t>
            </a:r>
            <a:r>
              <a:rPr lang="en-US" altLang="en-US" i="1" dirty="0"/>
              <a:t>Fall</a:t>
            </a:r>
            <a:r>
              <a:rPr lang="en-US" altLang="en-US" dirty="0"/>
              <a:t> and it will have a list of types of falls. Without further information about the fall, W19- would be selected.  The code is verified in the Tabular List to assign the remaining characters for a complete code.  The majority of the codes in this section will require 7</a:t>
            </a:r>
            <a:r>
              <a:rPr lang="en-US" altLang="en-US" baseline="30000" dirty="0"/>
              <a:t>th</a:t>
            </a:r>
            <a:r>
              <a:rPr lang="en-US" altLang="en-US" dirty="0"/>
              <a:t> characters.  Do not assign codes directly from this table.  Always confirm the code in the tabular to confirm the correct 7</a:t>
            </a:r>
            <a:r>
              <a:rPr lang="en-US" altLang="en-US" baseline="30000" dirty="0"/>
              <a:t>th</a:t>
            </a:r>
            <a:r>
              <a:rPr lang="en-US" altLang="en-US" dirty="0"/>
              <a:t> characters.</a:t>
            </a:r>
          </a:p>
          <a:p>
            <a:pPr eaLnBrk="1" hangingPunct="1">
              <a:spcBef>
                <a:spcPct val="0"/>
              </a:spcBef>
            </a:pPr>
            <a:endParaRPr lang="en-US" altLang="en-US" dirty="0"/>
          </a:p>
          <a:p>
            <a:pPr eaLnBrk="1" hangingPunct="1">
              <a:spcBef>
                <a:spcPct val="0"/>
              </a:spcBef>
            </a:pPr>
            <a:r>
              <a:rPr lang="en-US" altLang="en-US" dirty="0"/>
              <a:t>The notes at the beginning of ICD-10-CM Chapter 20 in the Tabular List define transport vehicles and explain the structure of the chapter.  This will assist the coder in finding the correct external cause codes to report and will be discussed further in later chapters.</a:t>
            </a:r>
          </a:p>
          <a:p>
            <a:pPr eaLnBrk="1" hangingPunct="1">
              <a:spcBef>
                <a:spcPct val="0"/>
              </a:spcBef>
            </a:pPr>
            <a:endParaRPr lang="en-US" altLang="en-US" dirty="0"/>
          </a:p>
          <a:p>
            <a:pPr eaLnBrk="1" hangingPunct="1">
              <a:spcBef>
                <a:spcPct val="0"/>
              </a:spcBef>
            </a:pPr>
            <a:r>
              <a:rPr lang="en-US" altLang="en-US" dirty="0"/>
              <a:t>External cause codes are NEVER primary and always follow another code. </a:t>
            </a:r>
          </a:p>
          <a:p>
            <a:pPr>
              <a:spcBef>
                <a:spcPct val="0"/>
              </a:spcBef>
            </a:pPr>
            <a:endParaRPr lang="en-US" altLang="en-US" dirty="0">
              <a:latin typeface="Arial" panose="020B0604020202020204" pitchFamily="34"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a:extLst>
              <a:ext uri="{FF2B5EF4-FFF2-40B4-BE49-F238E27FC236}">
                <a16:creationId xmlns:a16="http://schemas.microsoft.com/office/drawing/2014/main" id="{75E59E80-1968-46D0-8A29-805E150D32DB}"/>
              </a:ext>
            </a:extLst>
          </p:cNvPr>
          <p:cNvSpPr>
            <a:spLocks noGrp="1" noRot="1" noChangeAspect="1" noChangeArrowheads="1" noTextEdit="1"/>
          </p:cNvSpPr>
          <p:nvPr>
            <p:ph type="sldImg"/>
          </p:nvPr>
        </p:nvSpPr>
        <p:spPr>
          <a:ln/>
        </p:spPr>
      </p:sp>
      <p:sp>
        <p:nvSpPr>
          <p:cNvPr id="488451" name="Notes Placeholder 2">
            <a:extLst>
              <a:ext uri="{FF2B5EF4-FFF2-40B4-BE49-F238E27FC236}">
                <a16:creationId xmlns:a16="http://schemas.microsoft.com/office/drawing/2014/main" id="{46E6B783-D7E3-43E7-939D-5CA977A730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PNS consists of nerve fibers and nerve cell bodies that connect the CNS with peripheral structures. A commonly recognized example of a PNS disorder is carpal tunnel syndrome. Carpal tunnel syndrome is the most common nerve entrapment syndrome. It is characterized by hand paresthesia and pain, sometimes also sensory loss. It is caused by entrapment of the median nerve at the wrist in the carpal tunnel, a bony canal where vessels and the median nerve travel through the wrist to the hand.</a:t>
            </a:r>
          </a:p>
          <a:p>
            <a:pPr>
              <a:defRPr/>
            </a:pPr>
            <a:r>
              <a:rPr lang="en-US" altLang="en-US" i="1" dirty="0"/>
              <a:t> </a:t>
            </a:r>
            <a:endParaRPr lang="en-US" altLang="en-US" dirty="0"/>
          </a:p>
          <a:p>
            <a:pPr>
              <a:defRPr/>
            </a:pPr>
            <a:r>
              <a:rPr lang="en-US" altLang="en-US" dirty="0"/>
              <a:t>Trigeminal nerve disorders (G50-) includes </a:t>
            </a:r>
            <a:r>
              <a:rPr lang="en-US" altLang="en-US" i="1" dirty="0"/>
              <a:t>Trigeminal neuralgia,</a:t>
            </a:r>
            <a:r>
              <a:rPr lang="en-US" altLang="en-US" dirty="0"/>
              <a:t> G50.0, also referred to as Tic douloureux. It is a severe, often sudden burst of pain in one or more branches of the trigeminal nerve  (fifth cranial nerve) in the facial area. Pain can be induced by touching, eating, or talking and can be debilitating.</a:t>
            </a:r>
          </a:p>
          <a:p>
            <a:pPr>
              <a:defRPr/>
            </a:pPr>
            <a:r>
              <a:rPr lang="en-US" altLang="en-US" dirty="0"/>
              <a:t> </a:t>
            </a:r>
          </a:p>
          <a:p>
            <a:pPr>
              <a:defRPr/>
            </a:pPr>
            <a:r>
              <a:rPr lang="en-US" altLang="en-US" dirty="0"/>
              <a:t>Neoplasms occur throughout the endocrine and nervous systems. Start with ICD-10-CM Alphabetic Index, then to the Neoplasm table. Always start in the Alphabetic Index first.</a:t>
            </a:r>
            <a:endParaRPr lang="en-US" altLang="en-US" dirty="0">
              <a:latin typeface="Arial" panose="020B0604020202020204" pitchFamily="34" charset="0"/>
            </a:endParaRPr>
          </a:p>
        </p:txBody>
      </p:sp>
      <p:sp>
        <p:nvSpPr>
          <p:cNvPr id="488452" name="Slide Number Placeholder 3">
            <a:extLst>
              <a:ext uri="{FF2B5EF4-FFF2-40B4-BE49-F238E27FC236}">
                <a16:creationId xmlns:a16="http://schemas.microsoft.com/office/drawing/2014/main" id="{A1F58401-22DA-424C-AF3F-BEA30A22FD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5CCF7D-125F-4DEC-A17D-CCD149243E0E}" type="slidenum">
              <a:rPr lang="en-US" altLang="en-US" sz="1300">
                <a:ea typeface="ＭＳ Ｐゴシック" panose="020B0600070205080204" pitchFamily="34" charset="-128"/>
              </a:rPr>
              <a:pPr>
                <a:spcBef>
                  <a:spcPct val="0"/>
                </a:spcBef>
              </a:pPr>
              <a:t>270</a:t>
            </a:fld>
            <a:endParaRPr lang="en-US" altLang="en-US" sz="1300">
              <a:ea typeface="ＭＳ Ｐゴシック" panose="020B0600070205080204" pitchFamily="34" charset="-128"/>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thyroid gland excision the key coding concepts are complexity such as partial or total; approach; and with or without. Excision of the thyroid gland is surgery to remove all or part of the thyroid gland.</a:t>
            </a:r>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271</a:t>
            </a:fld>
            <a:endParaRPr lang="en-US" dirty="0"/>
          </a:p>
        </p:txBody>
      </p:sp>
    </p:spTree>
    <p:extLst>
      <p:ext uri="{BB962C8B-B14F-4D97-AF65-F5344CB8AC3E}">
        <p14:creationId xmlns:p14="http://schemas.microsoft.com/office/powerpoint/2010/main" val="3809174958"/>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a:extLst>
              <a:ext uri="{FF2B5EF4-FFF2-40B4-BE49-F238E27FC236}">
                <a16:creationId xmlns:a16="http://schemas.microsoft.com/office/drawing/2014/main" id="{6BBB29CE-270C-4FE8-8E57-4E2F98B34805}"/>
              </a:ext>
            </a:extLst>
          </p:cNvPr>
          <p:cNvSpPr>
            <a:spLocks noGrp="1" noRot="1" noChangeAspect="1" noChangeArrowheads="1" noTextEdit="1"/>
          </p:cNvSpPr>
          <p:nvPr>
            <p:ph type="sldImg"/>
          </p:nvPr>
        </p:nvSpPr>
        <p:spPr>
          <a:ln/>
        </p:spPr>
      </p:sp>
      <p:sp>
        <p:nvSpPr>
          <p:cNvPr id="490499" name="Notes Placeholder 2">
            <a:extLst>
              <a:ext uri="{FF2B5EF4-FFF2-40B4-BE49-F238E27FC236}">
                <a16:creationId xmlns:a16="http://schemas.microsoft.com/office/drawing/2014/main" id="{76906B7F-2B9E-4327-9B9D-96EB233CF5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 few other codes in this section that address the parathyroid, thymus, adrenal glands and pancreas. </a:t>
            </a:r>
            <a:r>
              <a:rPr lang="en-US" dirty="0"/>
              <a:t>Parathyroidectomy reports removal or exploration of </a:t>
            </a:r>
            <a:r>
              <a:rPr lang="en-US" dirty="0" err="1"/>
              <a:t>parathyroids</a:t>
            </a:r>
            <a:r>
              <a:rPr lang="en-US" dirty="0"/>
              <a:t>. </a:t>
            </a:r>
            <a:r>
              <a:rPr lang="en-US" dirty="0" err="1"/>
              <a:t>Wermer</a:t>
            </a:r>
            <a:r>
              <a:rPr lang="en-US" dirty="0"/>
              <a:t> syndrome, also called multiple endocrine neoplasia type 1 (MEN1) is an inherited disorder in which one or more or the endocrine glands are overactive or form a tumor. It most often involves pancreas, parathyroid, or pituitary glands. Treatment is removal of three of the largest, and most of the fourth, parathyroid glands. An add-on code (+60512) reports </a:t>
            </a:r>
            <a:r>
              <a:rPr lang="en-US" dirty="0" err="1"/>
              <a:t>autotransplantation</a:t>
            </a:r>
            <a:r>
              <a:rPr lang="en-US" dirty="0"/>
              <a:t> of a portion of the parathyroid onto the sternocleidomastoid muscle after a thyroidectomy in an attempt to preserve parathyroid function.</a:t>
            </a:r>
          </a:p>
          <a:p>
            <a:pPr>
              <a:defRPr/>
            </a:pPr>
            <a:r>
              <a:rPr lang="en-US" i="1" dirty="0"/>
              <a:t> </a:t>
            </a:r>
            <a:endParaRPr lang="en-US" dirty="0"/>
          </a:p>
          <a:p>
            <a:pPr>
              <a:defRPr/>
            </a:pPr>
            <a:r>
              <a:rPr lang="en-US" dirty="0"/>
              <a:t>Thymectomy, or removal of the thymus, is performed via several approaches.</a:t>
            </a:r>
          </a:p>
          <a:p>
            <a:pPr>
              <a:defRPr/>
            </a:pPr>
            <a:r>
              <a:rPr lang="en-US" dirty="0"/>
              <a:t> </a:t>
            </a:r>
          </a:p>
          <a:p>
            <a:pPr>
              <a:defRPr/>
            </a:pPr>
            <a:r>
              <a:rPr lang="en-US" dirty="0"/>
              <a:t>Pheochromocytomas, usually benign, arise from the adrenal medulla and secrete catecholamines (epinephrine, norepinephrine) resulting in hypertension, palpitations, headache, nausea, or anxiety. They are usually confined to the adrenals but can be found near the heart and bladder. Treatment is surgical, adrenalectomy in or adjacent to the adrenal. For these tumors somewhere else in the abdomen report based on the size of the mass. Note that there is also a laparoscopy code listed.</a:t>
            </a:r>
          </a:p>
          <a:p>
            <a:pPr>
              <a:defRPr/>
            </a:pPr>
            <a:r>
              <a:rPr lang="en-US" dirty="0"/>
              <a:t> </a:t>
            </a:r>
          </a:p>
          <a:p>
            <a:pPr>
              <a:defRPr/>
            </a:pPr>
            <a:r>
              <a:rPr lang="en-US" dirty="0"/>
              <a:t>The Medicine chapter of CPT</a:t>
            </a:r>
            <a:r>
              <a:rPr lang="en-US" baseline="30000" dirty="0"/>
              <a:t>®</a:t>
            </a:r>
            <a:r>
              <a:rPr lang="en-US" dirty="0"/>
              <a:t> contains two codes for endocrinology. These codes are used to report continuous monitoring of glucose during a period greater than 72 hours. There are parenthetical instructions for both of these codes.</a:t>
            </a:r>
            <a:endParaRPr lang="en-US" altLang="en-US" dirty="0">
              <a:latin typeface="Arial" panose="020B0604020202020204" pitchFamily="34" charset="0"/>
            </a:endParaRPr>
          </a:p>
        </p:txBody>
      </p:sp>
      <p:sp>
        <p:nvSpPr>
          <p:cNvPr id="490500" name="Slide Number Placeholder 3">
            <a:extLst>
              <a:ext uri="{FF2B5EF4-FFF2-40B4-BE49-F238E27FC236}">
                <a16:creationId xmlns:a16="http://schemas.microsoft.com/office/drawing/2014/main" id="{DF8DDAA0-160D-4166-855A-13F2C82196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E2826-CB80-47D8-8F7F-DCD96019DF75}" type="slidenum">
              <a:rPr lang="en-US" altLang="en-US" sz="1300">
                <a:ea typeface="ＭＳ Ｐゴシック" panose="020B0600070205080204" pitchFamily="34" charset="-128"/>
              </a:rPr>
              <a:pPr>
                <a:spcBef>
                  <a:spcPct val="0"/>
                </a:spcBef>
              </a:pPr>
              <a:t>272</a:t>
            </a:fld>
            <a:endParaRPr lang="en-US" altLang="en-US" sz="1300">
              <a:ea typeface="ＭＳ Ｐゴシック" panose="020B0600070205080204" pitchFamily="34" charset="-128"/>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a:extLst>
              <a:ext uri="{FF2B5EF4-FFF2-40B4-BE49-F238E27FC236}">
                <a16:creationId xmlns:a16="http://schemas.microsoft.com/office/drawing/2014/main" id="{AD85C13E-52F2-4084-9D23-58DE274BFA45}"/>
              </a:ext>
            </a:extLst>
          </p:cNvPr>
          <p:cNvSpPr>
            <a:spLocks noGrp="1" noRot="1" noChangeAspect="1" noChangeArrowheads="1" noTextEdit="1"/>
          </p:cNvSpPr>
          <p:nvPr>
            <p:ph type="sldImg"/>
          </p:nvPr>
        </p:nvSpPr>
        <p:spPr>
          <a:ln/>
        </p:spPr>
      </p:sp>
      <p:sp>
        <p:nvSpPr>
          <p:cNvPr id="492547" name="Notes Placeholder 2">
            <a:extLst>
              <a:ext uri="{FF2B5EF4-FFF2-40B4-BE49-F238E27FC236}">
                <a16:creationId xmlns:a16="http://schemas.microsoft.com/office/drawing/2014/main" id="{404CBA2D-07D3-4AD0-A348-88742D07DC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Twist drill hole is done with a handheld drill that creates a smaller hole and is cranked by hand.  </a:t>
            </a:r>
            <a:r>
              <a:rPr lang="en-US" altLang="en-US" dirty="0"/>
              <a:t>Burr holes are larger, about the diameter of an index finger. Trephine is a cylindrical or crown saw used for removal of bone or disc, especially from the skull. </a:t>
            </a:r>
          </a:p>
          <a:p>
            <a:endParaRPr lang="en-US" altLang="en-US" dirty="0">
              <a:latin typeface="Arial" panose="020B0604020202020204" pitchFamily="34" charset="0"/>
            </a:endParaRPr>
          </a:p>
          <a:p>
            <a:pPr defTabSz="790676">
              <a:defRPr/>
            </a:pPr>
            <a:r>
              <a:rPr lang="en-US" altLang="en-US" dirty="0"/>
              <a:t>Craniotomy is an opening in the skull; craniectomy is excision of a portion of the skull. It is necessary to know the indication and approach for the surgery. Infratentorial refers to beneath the tentorium, in this case, the tentorium cerebelli or strong fold of dura mater over the posterior cranial fossa which separates the cerebellum from the basal surface of the occipital and temporal lobes of the cerebral hemispheres. </a:t>
            </a:r>
          </a:p>
          <a:p>
            <a:pPr defTabSz="790676">
              <a:defRPr/>
            </a:pPr>
            <a:endParaRPr lang="en-US" altLang="en-US" dirty="0"/>
          </a:p>
          <a:p>
            <a:pPr defTabSz="790676">
              <a:defRPr/>
            </a:pPr>
            <a:r>
              <a:rPr lang="en-US" altLang="en-US" dirty="0"/>
              <a:t>Surgery of skull base procedures often require the skills of surgeons of different specialties working during the same operative session. Procedures listed are classified by </a:t>
            </a:r>
            <a:r>
              <a:rPr lang="en-US" altLang="en-US" i="1" dirty="0"/>
              <a:t>approach procedures</a:t>
            </a:r>
            <a:r>
              <a:rPr lang="en-US" altLang="en-US" dirty="0"/>
              <a:t>, </a:t>
            </a:r>
            <a:r>
              <a:rPr lang="en-US" altLang="en-US" i="1" dirty="0"/>
              <a:t>definitive procedures</a:t>
            </a:r>
            <a:r>
              <a:rPr lang="en-US" altLang="en-US" dirty="0"/>
              <a:t> and </a:t>
            </a:r>
            <a:r>
              <a:rPr lang="en-US" altLang="en-US" i="1" dirty="0"/>
              <a:t>repair and/or reconstruction of surgical defects of skull base</a:t>
            </a:r>
            <a:r>
              <a:rPr lang="en-US" altLang="en-US" dirty="0"/>
              <a:t>. There are guidelines listed at the beginning of this section that should be reviewed. When one surgeon performs the approach procedure, another performs the definitive procedure and another performs the repair/reconstruction, each surgeon reports only the code specific to the procedure they performed and needs to dictate individual operative reports documenting their portion of the procedure. In some instances, one surgeon performs the approach and definitive procedures. In this instance, modifier 51 would be used on the lesser valued procedure. </a:t>
            </a:r>
          </a:p>
          <a:p>
            <a:pPr defTabSz="790676">
              <a:defRPr/>
            </a:pPr>
            <a:endParaRPr lang="en-US" altLang="en-US" dirty="0"/>
          </a:p>
          <a:p>
            <a:r>
              <a:rPr lang="en-US" altLang="en-US" dirty="0"/>
              <a:t>Endovascular therapy contains codes for intracranial </a:t>
            </a:r>
            <a:r>
              <a:rPr lang="en-US" altLang="en-US" i="1" dirty="0"/>
              <a:t>Balloon angioplasty, intracranial percutaneous</a:t>
            </a:r>
            <a:r>
              <a:rPr lang="en-US" altLang="en-US" dirty="0"/>
              <a:t> and </a:t>
            </a:r>
            <a:r>
              <a:rPr lang="en-US" altLang="en-US" i="1" dirty="0"/>
              <a:t>Transcatheter placement of intravascular stent(s), intracranial, including balloon angioplasty, if performed</a:t>
            </a:r>
            <a:r>
              <a:rPr lang="en-US" altLang="en-US" dirty="0"/>
              <a:t>. Angioplasty is reconstitution or recanalization of a blood vessel. It can be done with balloon dilation, mechanical stripping, forceful injection of fibrinolytics, or placement of a stent. The goal of all of these procedures is to restore blood flow to vital structures.</a:t>
            </a:r>
            <a:endParaRPr lang="en-US" altLang="en-US" dirty="0">
              <a:latin typeface="Arial" panose="020B0604020202020204" pitchFamily="34" charset="0"/>
            </a:endParaRPr>
          </a:p>
        </p:txBody>
      </p:sp>
      <p:sp>
        <p:nvSpPr>
          <p:cNvPr id="492548" name="Slide Number Placeholder 3">
            <a:extLst>
              <a:ext uri="{FF2B5EF4-FFF2-40B4-BE49-F238E27FC236}">
                <a16:creationId xmlns:a16="http://schemas.microsoft.com/office/drawing/2014/main" id="{D80E4387-CC36-4BF2-836D-90F3DA9287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176BC4-464C-44FA-85AE-28DEF733B2E2}" type="slidenum">
              <a:rPr lang="en-US" altLang="en-US" sz="1300">
                <a:ea typeface="ＭＳ Ｐゴシック" panose="020B0600070205080204" pitchFamily="34" charset="-128"/>
              </a:rPr>
              <a:pPr>
                <a:spcBef>
                  <a:spcPct val="0"/>
                </a:spcBef>
              </a:pPr>
              <a:t>273</a:t>
            </a:fld>
            <a:endParaRPr lang="en-US" altLang="en-US" sz="1300">
              <a:ea typeface="ＭＳ Ｐゴシック" panose="020B0600070205080204" pitchFamily="34" charset="-128"/>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a:extLst>
              <a:ext uri="{FF2B5EF4-FFF2-40B4-BE49-F238E27FC236}">
                <a16:creationId xmlns:a16="http://schemas.microsoft.com/office/drawing/2014/main" id="{EEB2DBDB-C022-46A1-9E62-FFAF153A27F3}"/>
              </a:ext>
            </a:extLst>
          </p:cNvPr>
          <p:cNvSpPr>
            <a:spLocks noGrp="1" noRot="1" noChangeAspect="1" noChangeArrowheads="1" noTextEdit="1"/>
          </p:cNvSpPr>
          <p:nvPr>
            <p:ph type="sldImg"/>
          </p:nvPr>
        </p:nvSpPr>
        <p:spPr>
          <a:ln/>
        </p:spPr>
      </p:sp>
      <p:sp>
        <p:nvSpPr>
          <p:cNvPr id="494595" name="Notes Placeholder 2">
            <a:extLst>
              <a:ext uri="{FF2B5EF4-FFF2-40B4-BE49-F238E27FC236}">
                <a16:creationId xmlns:a16="http://schemas.microsoft.com/office/drawing/2014/main" id="{FAF04834-8633-4721-975A-07BB386128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Surgery for aneurysm, arteriovenous malformation, or vascular disease is next. The surgical repair of aneurysms and/or arteriovenous malformations is reported with these codes. Aneurysm and arteriovenous malformations are similar abnormalities of blood vessels. Aneurysm is a dilation of an artery usually due to an acquired or congenital weakness of the wall of the vessel. Note the definition of “complex” below code 61698. Arteriovenous malformations are vessels through which blood is shunted from arterioles to venules bypassing capillaries. These vascular malformations may be silent for years only to rupture spontaneously or under stress. Codes are divided based on the approach and method used. </a:t>
            </a:r>
          </a:p>
          <a:p>
            <a:r>
              <a:rPr lang="en-US" altLang="en-US" dirty="0"/>
              <a:t> </a:t>
            </a:r>
          </a:p>
          <a:p>
            <a:r>
              <a:rPr lang="en-US" altLang="en-US" dirty="0"/>
              <a:t>Stereotaxis, also </a:t>
            </a:r>
            <a:r>
              <a:rPr lang="en-US" altLang="en-US" dirty="0" err="1"/>
              <a:t>stereotaxy</a:t>
            </a:r>
            <a:r>
              <a:rPr lang="en-US" altLang="en-US" dirty="0"/>
              <a:t> or stereotactic surgery, is medical imaging to precisely locate in three dimensions an anatomical site to which a surgical instrument or a beam of radiation is directed to destroy deep-seated brain structures. In this section, stereotaxis refers to lesions of the brain.  There are additional codes for stereotaxis further in the section which refer to the spine codes.</a:t>
            </a:r>
          </a:p>
          <a:p>
            <a:endParaRPr lang="en-US" altLang="en-US" dirty="0">
              <a:latin typeface="Arial" panose="020B0604020202020204" pitchFamily="34" charset="0"/>
            </a:endParaRPr>
          </a:p>
        </p:txBody>
      </p:sp>
      <p:sp>
        <p:nvSpPr>
          <p:cNvPr id="494596" name="Slide Number Placeholder 3">
            <a:extLst>
              <a:ext uri="{FF2B5EF4-FFF2-40B4-BE49-F238E27FC236}">
                <a16:creationId xmlns:a16="http://schemas.microsoft.com/office/drawing/2014/main" id="{1A1092C0-ACF9-4922-98E6-4BD2562EF0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894623-AC2F-4976-A1B8-01510783FB1D}" type="slidenum">
              <a:rPr lang="en-US" altLang="en-US" sz="1300">
                <a:ea typeface="ＭＳ Ｐゴシック" panose="020B0600070205080204" pitchFamily="34" charset="-128"/>
              </a:rPr>
              <a:pPr>
                <a:spcBef>
                  <a:spcPct val="0"/>
                </a:spcBef>
              </a:pPr>
              <a:t>274</a:t>
            </a:fld>
            <a:endParaRPr lang="en-US" altLang="en-US" sz="1300">
              <a:ea typeface="ＭＳ Ｐゴシック" panose="020B0600070205080204" pitchFamily="34" charset="-128"/>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a:extLst>
              <a:ext uri="{FF2B5EF4-FFF2-40B4-BE49-F238E27FC236}">
                <a16:creationId xmlns:a16="http://schemas.microsoft.com/office/drawing/2014/main" id="{17BBDC47-87E2-4CE8-AECD-AAE05EE5D53A}"/>
              </a:ext>
            </a:extLst>
          </p:cNvPr>
          <p:cNvSpPr>
            <a:spLocks noGrp="1" noRot="1" noChangeAspect="1" noChangeArrowheads="1" noTextEdit="1"/>
          </p:cNvSpPr>
          <p:nvPr>
            <p:ph type="sldImg"/>
          </p:nvPr>
        </p:nvSpPr>
        <p:spPr>
          <a:ln/>
        </p:spPr>
      </p:sp>
      <p:sp>
        <p:nvSpPr>
          <p:cNvPr id="496643" name="Notes Placeholder 2">
            <a:extLst>
              <a:ext uri="{FF2B5EF4-FFF2-40B4-BE49-F238E27FC236}">
                <a16:creationId xmlns:a16="http://schemas.microsoft.com/office/drawing/2014/main" id="{592B62EC-CFE9-421E-B139-145CC1D820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Neurostimulators (intracranial) describe surgical methods for implanting neurostimulators in the brain. The methods used might be by twist drill, burr hole, craniectomy, or craniotomy. Read the instructions and the codes carefully when coding from this category. Neurostimulators (spinal) subsection lists devices implanted in the body and designed to treat neurological disorders. Simple and complex neurostimulators placed percutaneously or with open placement are used to report these procedures. Neurostimulators have pulse generators and electrodes much like pacemakers and implantable defibrillators do. K</a:t>
            </a:r>
            <a:r>
              <a:rPr lang="en-US" dirty="0"/>
              <a:t>ey coding concepts are the procedure, such as implantation, revision or removal and number. An intracranial neurostimulator is a implantable device that sends electrical impulses through implanted electrodes to the brain to treat a variety of conditions, such as Parkinson’s or epilepsy.</a:t>
            </a:r>
            <a:endParaRPr lang="en-US" altLang="en-US" b="0" dirty="0"/>
          </a:p>
          <a:p>
            <a:pPr>
              <a:defRPr/>
            </a:pPr>
            <a:endParaRPr lang="en-US" altLang="en-US" dirty="0"/>
          </a:p>
          <a:p>
            <a:pPr>
              <a:defRPr/>
            </a:pPr>
            <a:r>
              <a:rPr lang="en-US" altLang="en-US" dirty="0"/>
              <a:t>Repair of skull codes report fracture repairs, CSF leak repairs, craniotomy and cranioplasty codes. An e</a:t>
            </a:r>
            <a:r>
              <a:rPr lang="en-US" dirty="0"/>
              <a:t>ncephalocele is a sac-like protrusion of the brain and brain membranes through an opening in the skull.  Encephalocele repairs are found in the section of codes.</a:t>
            </a:r>
          </a:p>
          <a:p>
            <a:pPr>
              <a:defRPr/>
            </a:pPr>
            <a:endParaRPr lang="en-US" altLang="en-US" dirty="0"/>
          </a:p>
          <a:p>
            <a:pPr>
              <a:defRPr/>
            </a:pPr>
            <a:r>
              <a:rPr lang="en-US" altLang="en-US" dirty="0"/>
              <a:t>There is a small section of codes for </a:t>
            </a:r>
            <a:r>
              <a:rPr lang="en-US" altLang="en-US" dirty="0" err="1"/>
              <a:t>neuroendoscopy</a:t>
            </a:r>
            <a:r>
              <a:rPr lang="en-US" altLang="en-US" dirty="0"/>
              <a:t>.  </a:t>
            </a:r>
            <a:r>
              <a:rPr lang="en-US" altLang="en-US" dirty="0" err="1"/>
              <a:t>Neuroendoscopy</a:t>
            </a:r>
            <a:r>
              <a:rPr lang="en-US" altLang="en-US" dirty="0"/>
              <a:t> allows a neurosurgeon to make very small holes in the skull of a patient or to go through the nose or mouth to pass a scope into the skull cavity/brain to access parts of the brain unable to be reached via normal surgery.</a:t>
            </a:r>
          </a:p>
          <a:p>
            <a:pPr>
              <a:defRPr/>
            </a:pPr>
            <a:r>
              <a:rPr lang="en-US" altLang="en-US" i="1" dirty="0"/>
              <a:t> </a:t>
            </a:r>
            <a:endParaRPr lang="en-US" altLang="en-US" dirty="0">
              <a:latin typeface="Arial" panose="020B0604020202020204" pitchFamily="34" charset="0"/>
            </a:endParaRPr>
          </a:p>
          <a:p>
            <a:r>
              <a:rPr lang="en-US" altLang="en-US" dirty="0"/>
              <a:t>CSF shunt codes are used for placement of shunts or drains to remove Cerebrospinal fluid. If this vital fluid that bathes the brain and spinal cord doesn’t drain properly due to a tumor or other blockage, increased pressure can cause brain damage. These codes report the creation, replacement, revision, and/or removal of CSF shunts.</a:t>
            </a:r>
          </a:p>
          <a:p>
            <a:endParaRPr lang="en-US" altLang="en-US" dirty="0">
              <a:latin typeface="Arial" panose="020B0604020202020204" pitchFamily="34" charset="0"/>
            </a:endParaRPr>
          </a:p>
        </p:txBody>
      </p:sp>
      <p:sp>
        <p:nvSpPr>
          <p:cNvPr id="496644" name="Slide Number Placeholder 3">
            <a:extLst>
              <a:ext uri="{FF2B5EF4-FFF2-40B4-BE49-F238E27FC236}">
                <a16:creationId xmlns:a16="http://schemas.microsoft.com/office/drawing/2014/main" id="{6562F8CC-8390-46ED-A636-4FDEF8BA43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6B2844-96C0-44AE-9496-145F1A2A6038}" type="slidenum">
              <a:rPr lang="en-US" altLang="en-US" sz="1300">
                <a:ea typeface="ＭＳ Ｐゴシック" panose="020B0600070205080204" pitchFamily="34" charset="-128"/>
              </a:rPr>
              <a:pPr>
                <a:spcBef>
                  <a:spcPct val="0"/>
                </a:spcBef>
              </a:pPr>
              <a:t>275</a:t>
            </a:fld>
            <a:endParaRPr lang="en-US" altLang="en-US" sz="1300">
              <a:ea typeface="ＭＳ Ｐゴシック" panose="020B0600070205080204" pitchFamily="34" charset="-128"/>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a:extLst>
              <a:ext uri="{FF2B5EF4-FFF2-40B4-BE49-F238E27FC236}">
                <a16:creationId xmlns:a16="http://schemas.microsoft.com/office/drawing/2014/main" id="{C586B46A-A23F-4524-9FBA-2FD05B7F8161}"/>
              </a:ext>
            </a:extLst>
          </p:cNvPr>
          <p:cNvSpPr>
            <a:spLocks noGrp="1" noRot="1" noChangeAspect="1" noChangeArrowheads="1" noTextEdit="1"/>
          </p:cNvSpPr>
          <p:nvPr>
            <p:ph type="sldImg"/>
          </p:nvPr>
        </p:nvSpPr>
        <p:spPr>
          <a:ln/>
        </p:spPr>
      </p:sp>
      <p:sp>
        <p:nvSpPr>
          <p:cNvPr id="498691" name="Notes Placeholder 2">
            <a:extLst>
              <a:ext uri="{FF2B5EF4-FFF2-40B4-BE49-F238E27FC236}">
                <a16:creationId xmlns:a16="http://schemas.microsoft.com/office/drawing/2014/main" id="{7DA9C61C-FE4A-49FE-A151-EE00F24249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section for the spine and spinal cord includes several codes listings and categories. This section begins with instructions regarding imaging and catheter-based treatments of targeted areas. Included in this section are injection, drainage, or aspiration; catheter implantation, reservoir/pump implantation, and laminotomy/laminectomy. The main distinction is the condition being treated. Coding spinal procedures requires considering the condition, the approach, unilateral or bilateral and if multiple procedures were performed.</a:t>
            </a:r>
          </a:p>
          <a:p>
            <a:r>
              <a:rPr lang="en-US" altLang="en-US" i="1" dirty="0"/>
              <a:t> </a:t>
            </a:r>
            <a:endParaRPr lang="en-US" altLang="en-US" dirty="0"/>
          </a:p>
          <a:p>
            <a:r>
              <a:rPr lang="en-US" altLang="en-US" dirty="0"/>
              <a:t>Spinal tap or lumbar puncture is listed in injection, drainage or aspiration section. CSF is obtained by inserting a needle into the subarachnoid space in the lumbar region. Various conditions such as infection or hemorrhage can be diagnosed. Lumbar puncture can also be done for therapeutic purposes.</a:t>
            </a:r>
          </a:p>
          <a:p>
            <a:endParaRPr lang="en-US" altLang="en-US" dirty="0">
              <a:latin typeface="Arial" panose="020B0604020202020204" pitchFamily="34" charset="0"/>
            </a:endParaRPr>
          </a:p>
          <a:p>
            <a:r>
              <a:rPr lang="en-US" altLang="en-US" dirty="0"/>
              <a:t>Catheter implantation codes are reported for the implantation, revision repositioning, or removal of an intrathecal or epidural catheter for long-term medication administration. The implantation of reservoirs or pumps for intrathecal or epidural drug infusion have their own category. Laminotomy, laminectomy, exploration, and decompression procedures have their own categories. The approach of the surgery is a primary consideration of these procedures. Another key element in coding from these categories is the add-on codes for the number of interspaces. The instructional guidelines and parenthetical instructions help with code selection and appropriate modifiers.</a:t>
            </a:r>
          </a:p>
          <a:p>
            <a:r>
              <a:rPr lang="en-US" altLang="en-US" dirty="0"/>
              <a:t> </a:t>
            </a:r>
          </a:p>
          <a:p>
            <a:r>
              <a:rPr lang="en-US" altLang="en-US" dirty="0"/>
              <a:t>When selecting codes for laminotomy, laminectomy, exploration, and decompression, pay attention to the number of the interspaces. Interspaces are the space between vertebrae. For example, a procedure performed on L1-L2 would be reported as one interspace or the space between those two vertebrae. If a procedure is performed on L2-L4, two interspaces (L2-L3 and L3-L4) are involved.</a:t>
            </a:r>
            <a:endParaRPr lang="en-US" altLang="en-US" dirty="0">
              <a:latin typeface="Arial" panose="020B0604020202020204" pitchFamily="34" charset="0"/>
            </a:endParaRPr>
          </a:p>
        </p:txBody>
      </p:sp>
      <p:sp>
        <p:nvSpPr>
          <p:cNvPr id="498692" name="Slide Number Placeholder 3">
            <a:extLst>
              <a:ext uri="{FF2B5EF4-FFF2-40B4-BE49-F238E27FC236}">
                <a16:creationId xmlns:a16="http://schemas.microsoft.com/office/drawing/2014/main" id="{2CBFAEC5-3CC9-451F-A844-A06D0A709A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D504EE-A5FD-4DCD-8889-264568FE4619}" type="slidenum">
              <a:rPr lang="en-US" altLang="en-US" sz="1300">
                <a:ea typeface="ＭＳ Ｐゴシック" panose="020B0600070205080204" pitchFamily="34" charset="-128"/>
              </a:rPr>
              <a:pPr>
                <a:spcBef>
                  <a:spcPct val="0"/>
                </a:spcBef>
              </a:pPr>
              <a:t>276</a:t>
            </a:fld>
            <a:endParaRPr lang="en-US" altLang="en-US" sz="1300">
              <a:ea typeface="ＭＳ Ｐゴシック" panose="020B0600070205080204" pitchFamily="34" charset="-128"/>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laminotomy the key coding concepts are anatomical site and number. A laminotomy is an orthopedic neurosurgical procedure that removes part of a lamina of the vertebral arch in order to decompress the corresponding spinal cord and/or spinal nerve root.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277</a:t>
            </a:fld>
            <a:endParaRPr lang="en-US" dirty="0"/>
          </a:p>
        </p:txBody>
      </p:sp>
    </p:spTree>
    <p:extLst>
      <p:ext uri="{BB962C8B-B14F-4D97-AF65-F5344CB8AC3E}">
        <p14:creationId xmlns:p14="http://schemas.microsoft.com/office/powerpoint/2010/main" val="83498627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laminotomy the key coding concepts are anatomical site and number. A laminotomy is an orthopedic neurosurgical procedure that removes part of a lamina of the vertebral arch in order to decompress the corresponding spinal cord and/or spinal nerve root.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278</a:t>
            </a:fld>
            <a:endParaRPr lang="en-US" dirty="0"/>
          </a:p>
        </p:txBody>
      </p:sp>
    </p:spTree>
    <p:extLst>
      <p:ext uri="{BB962C8B-B14F-4D97-AF65-F5344CB8AC3E}">
        <p14:creationId xmlns:p14="http://schemas.microsoft.com/office/powerpoint/2010/main" val="2647101447"/>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a:extLst>
              <a:ext uri="{FF2B5EF4-FFF2-40B4-BE49-F238E27FC236}">
                <a16:creationId xmlns:a16="http://schemas.microsoft.com/office/drawing/2014/main" id="{9E8DA7AD-1061-4A4F-8BB7-48E6D9F4A96F}"/>
              </a:ext>
            </a:extLst>
          </p:cNvPr>
          <p:cNvSpPr>
            <a:spLocks noGrp="1" noRot="1" noChangeAspect="1" noChangeArrowheads="1" noTextEdit="1"/>
          </p:cNvSpPr>
          <p:nvPr>
            <p:ph type="sldImg"/>
          </p:nvPr>
        </p:nvSpPr>
        <p:spPr>
          <a:ln/>
        </p:spPr>
      </p:sp>
      <p:sp>
        <p:nvSpPr>
          <p:cNvPr id="500739" name="Notes Placeholder 2">
            <a:extLst>
              <a:ext uri="{FF2B5EF4-FFF2-40B4-BE49-F238E27FC236}">
                <a16:creationId xmlns:a16="http://schemas.microsoft.com/office/drawing/2014/main" id="{0ECFFEBC-7C6B-4E6C-A7D9-27F8DF4885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b="0" dirty="0"/>
              <a:t>Spinal decompression surgery </a:t>
            </a:r>
            <a:r>
              <a:rPr lang="en-US" dirty="0"/>
              <a:t>is a general term that refers to various procedures intended to relieve symptoms caused by pressure, or compression, on </a:t>
            </a:r>
            <a:r>
              <a:rPr lang="en-US" b="0" dirty="0"/>
              <a:t>the spinal </a:t>
            </a:r>
            <a:r>
              <a:rPr lang="en-US" dirty="0"/>
              <a:t>cord and/or nerve roots.  </a:t>
            </a:r>
            <a:r>
              <a:rPr lang="en-US" altLang="en-US" dirty="0"/>
              <a:t>Discectomy is one procedure that involves removal of a disc between spinal vertebra. An osteophyte is a bony outgrowth or protuberance from a vertebra; </a:t>
            </a:r>
            <a:r>
              <a:rPr lang="en-US" altLang="en-US" dirty="0" err="1"/>
              <a:t>osteophytectomy</a:t>
            </a:r>
            <a:r>
              <a:rPr lang="en-US" altLang="en-US" dirty="0"/>
              <a:t> is removal of this bone piece. These bony protuberances can be a problem by putting pressure on the spinal cord. </a:t>
            </a:r>
          </a:p>
          <a:p>
            <a:pPr defTabSz="790676">
              <a:defRPr/>
            </a:pPr>
            <a:endParaRPr lang="en-US" sz="2300" dirty="0">
              <a:ea typeface="ＭＳ Ｐゴシック" panose="020B0600070205080204" pitchFamily="34" charset="-128"/>
            </a:endParaRPr>
          </a:p>
          <a:p>
            <a:pPr defTabSz="790676">
              <a:defRPr/>
            </a:pPr>
            <a:r>
              <a:rPr lang="en-US" sz="2300" dirty="0">
                <a:ea typeface="ＭＳ Ｐゴシック" panose="020B0600070205080204" pitchFamily="34" charset="-128"/>
              </a:rPr>
              <a:t>Corpectomy is a procedure to decrease pressure on the spinal cord by removing one or more vertebral bodies. Coding concepts include Anatomical site (cervical, </a:t>
            </a:r>
            <a:br>
              <a:rPr lang="en-US" sz="2300" dirty="0">
                <a:ea typeface="ＭＳ Ｐゴシック" panose="020B0600070205080204" pitchFamily="34" charset="-128"/>
              </a:rPr>
            </a:br>
            <a:r>
              <a:rPr lang="en-US" sz="2300" dirty="0">
                <a:ea typeface="ＭＳ Ｐゴシック" panose="020B0600070205080204" pitchFamily="34" charset="-128"/>
              </a:rPr>
              <a:t>thoracic, lumbar); Segments vs Interspaces;  Number; Approach (percutaneous,</a:t>
            </a:r>
            <a:br>
              <a:rPr lang="en-US" sz="2300" dirty="0">
                <a:ea typeface="ＭＳ Ｐゴシック" panose="020B0600070205080204" pitchFamily="34" charset="-128"/>
              </a:rPr>
            </a:br>
            <a:r>
              <a:rPr lang="en-US" sz="2300" dirty="0">
                <a:ea typeface="ＭＳ Ｐゴシック" panose="020B0600070205080204" pitchFamily="34" charset="-128"/>
              </a:rPr>
              <a:t>endoscopic, open).</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t>Stereotaxis is a precise method of destroying deep-seated spinal structures located by use of three dimensional coordinates.</a:t>
            </a:r>
          </a:p>
          <a:p>
            <a:r>
              <a:rPr lang="en-US" altLang="en-US" i="1" dirty="0"/>
              <a:t> </a:t>
            </a:r>
            <a:endParaRPr lang="en-US" altLang="en-US" dirty="0"/>
          </a:p>
          <a:p>
            <a:r>
              <a:rPr lang="en-US" altLang="en-US" dirty="0"/>
              <a:t>Neurostimulators (spinal) are devices implanted in the body and designed to treat neurological disorders. They are placed percutaneously or with an open procedure, inserting electrodes and pule generators.</a:t>
            </a:r>
          </a:p>
          <a:p>
            <a:endParaRPr lang="en-US" altLang="en-US" dirty="0">
              <a:latin typeface="Arial" panose="020B0604020202020204" pitchFamily="34" charset="0"/>
            </a:endParaRPr>
          </a:p>
        </p:txBody>
      </p:sp>
      <p:sp>
        <p:nvSpPr>
          <p:cNvPr id="500740" name="Slide Number Placeholder 3">
            <a:extLst>
              <a:ext uri="{FF2B5EF4-FFF2-40B4-BE49-F238E27FC236}">
                <a16:creationId xmlns:a16="http://schemas.microsoft.com/office/drawing/2014/main" id="{784EA02A-3A92-475D-84A1-795D794C91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A824F1-1791-4D8F-BA99-7AA274DE37A7}" type="slidenum">
              <a:rPr lang="en-US" altLang="en-US" sz="1300">
                <a:ea typeface="ＭＳ Ｐゴシック" panose="020B0600070205080204" pitchFamily="34" charset="-128"/>
              </a:rPr>
              <a:pPr>
                <a:spcBef>
                  <a:spcPct val="0"/>
                </a:spcBef>
              </a:pPr>
              <a:t>279</a:t>
            </a:fld>
            <a:endParaRPr lang="en-US" altLang="en-US" sz="130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8911142-2DAD-4800-9860-BB3DCF1A9CFB}"/>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EE6C6023-7145-4DF9-8E0D-0250172956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At the front of the ICD-10-CM the conventions for ICD-10-CM and the Official Guidelines for Coding and Reporting are found.  The conventions and guidelines instruct coders in how to read the book and how to properly report and sequence diagnosis codes.  Time should be taken to review both the conventions and guidelines.</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Section I.A lists the Conventions for the ICD-10-CM.</a:t>
            </a:r>
          </a:p>
          <a:p>
            <a:pPr>
              <a:spcBef>
                <a:spcPct val="0"/>
              </a:spcBef>
            </a:pPr>
            <a:r>
              <a:rPr lang="en-US" altLang="en-US" dirty="0">
                <a:latin typeface="Arial" panose="020B0604020202020204" pitchFamily="34" charset="0"/>
              </a:rPr>
              <a:t>Section 1.B lists the General Coding Guidelines and instruction on basic knowledge of using the ICD-10</a:t>
            </a:r>
            <a:r>
              <a:rPr lang="en-US" altLang="en-US" b="0" dirty="0">
                <a:latin typeface="Arial" panose="020B0604020202020204" pitchFamily="34" charset="0"/>
              </a:rPr>
              <a:t>-CM</a:t>
            </a:r>
            <a:r>
              <a:rPr lang="en-US" altLang="en-US" dirty="0">
                <a:latin typeface="Arial" panose="020B0604020202020204" pitchFamily="34" charset="0"/>
              </a:rPr>
              <a:t>, such as multiple coding for a condition, combination codes, acute vs chronic conditions, signs and symptoms vs diagnosis.</a:t>
            </a:r>
          </a:p>
        </p:txBody>
      </p:sp>
      <p:sp>
        <p:nvSpPr>
          <p:cNvPr id="68612" name="Date Placeholder 3">
            <a:extLst>
              <a:ext uri="{FF2B5EF4-FFF2-40B4-BE49-F238E27FC236}">
                <a16:creationId xmlns:a16="http://schemas.microsoft.com/office/drawing/2014/main" id="{8A30FB47-D2F0-4698-82CB-FE810A87ED4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68613" name="Slide Number Placeholder 4">
            <a:extLst>
              <a:ext uri="{FF2B5EF4-FFF2-40B4-BE49-F238E27FC236}">
                <a16:creationId xmlns:a16="http://schemas.microsoft.com/office/drawing/2014/main" id="{B8A457BF-AA17-409D-886C-9BD3394B50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9D3583E5-6C08-4077-B605-98D575C0619F}"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a:extLst>
              <a:ext uri="{FF2B5EF4-FFF2-40B4-BE49-F238E27FC236}">
                <a16:creationId xmlns:a16="http://schemas.microsoft.com/office/drawing/2014/main" id="{B51B7B33-81FA-4625-A7C6-34E83FB8F420}"/>
              </a:ext>
            </a:extLst>
          </p:cNvPr>
          <p:cNvSpPr>
            <a:spLocks noGrp="1" noRot="1" noChangeAspect="1" noChangeArrowheads="1" noTextEdit="1"/>
          </p:cNvSpPr>
          <p:nvPr>
            <p:ph type="sldImg"/>
          </p:nvPr>
        </p:nvSpPr>
        <p:spPr>
          <a:ln/>
        </p:spPr>
      </p:sp>
      <p:sp>
        <p:nvSpPr>
          <p:cNvPr id="502787" name="Notes Placeholder 2">
            <a:extLst>
              <a:ext uri="{FF2B5EF4-FFF2-40B4-BE49-F238E27FC236}">
                <a16:creationId xmlns:a16="http://schemas.microsoft.com/office/drawing/2014/main" id="{D06B9030-2B8C-48C3-B0F4-F13B066F27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Extracranial nerves, peripheral nerves, and autonomic nervous system include categories for injections, destruction decompression, and repair procedures.</a:t>
            </a:r>
          </a:p>
          <a:p>
            <a:r>
              <a:rPr lang="en-US" altLang="en-US" dirty="0"/>
              <a:t> </a:t>
            </a:r>
          </a:p>
          <a:p>
            <a:r>
              <a:rPr lang="en-US" altLang="en-US" dirty="0"/>
              <a:t>PNS is the peripheral nervous system. It consists of the nerve fibers and nerve cell bodies that connect the CNS with peripheral structures. Peripheral nerves are either cranial or spinal nerves. Of the 12 pairs of cranial nerves, 11 pairs arise from the brain; one pair, cranial nerve 11, arises mostly from the superior part of the spinal cord.</a:t>
            </a:r>
          </a:p>
          <a:p>
            <a:r>
              <a:rPr lang="en-US" altLang="en-US" dirty="0"/>
              <a:t> </a:t>
            </a:r>
          </a:p>
          <a:p>
            <a:r>
              <a:rPr lang="en-US" altLang="en-US" dirty="0"/>
              <a:t>Somatic nerves can be sensory (pain, temperature, etc.) or motor (skeletal muscles – movement).</a:t>
            </a:r>
          </a:p>
          <a:p>
            <a:endParaRPr lang="en-US" altLang="en-US" dirty="0">
              <a:latin typeface="Arial" panose="020B0604020202020204" pitchFamily="34" charset="0"/>
            </a:endParaRPr>
          </a:p>
        </p:txBody>
      </p:sp>
      <p:sp>
        <p:nvSpPr>
          <p:cNvPr id="502788" name="Slide Number Placeholder 3">
            <a:extLst>
              <a:ext uri="{FF2B5EF4-FFF2-40B4-BE49-F238E27FC236}">
                <a16:creationId xmlns:a16="http://schemas.microsoft.com/office/drawing/2014/main" id="{ACDD6614-2122-4326-AC2C-188B649F26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0437F5-0BD9-47AD-B18A-43937C284194}" type="slidenum">
              <a:rPr lang="en-US" altLang="en-US" sz="1300">
                <a:ea typeface="ＭＳ Ｐゴシック" panose="020B0600070205080204" pitchFamily="34" charset="-128"/>
              </a:rPr>
              <a:pPr>
                <a:spcBef>
                  <a:spcPct val="0"/>
                </a:spcBef>
              </a:pPr>
              <a:t>280</a:t>
            </a:fld>
            <a:endParaRPr lang="en-US" altLang="en-US" sz="1300">
              <a:ea typeface="ＭＳ Ｐゴシック" panose="020B0600070205080204" pitchFamily="34" charset="-128"/>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a:extLst>
              <a:ext uri="{FF2B5EF4-FFF2-40B4-BE49-F238E27FC236}">
                <a16:creationId xmlns:a16="http://schemas.microsoft.com/office/drawing/2014/main" id="{40A1C4B5-B0B2-48CB-AAF4-9BBE7A71F2A6}"/>
              </a:ext>
            </a:extLst>
          </p:cNvPr>
          <p:cNvSpPr>
            <a:spLocks noGrp="1" noRot="1" noChangeAspect="1" noChangeArrowheads="1" noTextEdit="1"/>
          </p:cNvSpPr>
          <p:nvPr>
            <p:ph type="sldImg"/>
          </p:nvPr>
        </p:nvSpPr>
        <p:spPr>
          <a:ln/>
        </p:spPr>
      </p:sp>
      <p:sp>
        <p:nvSpPr>
          <p:cNvPr id="504835" name="Notes Placeholder 2">
            <a:extLst>
              <a:ext uri="{FF2B5EF4-FFF2-40B4-BE49-F238E27FC236}">
                <a16:creationId xmlns:a16="http://schemas.microsoft.com/office/drawing/2014/main" id="{AFC632FE-AB66-4837-8C64-95CF709336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Facet joint injection may describe either a nerve block or more extensive nerve destruction. An injection focuses on the joint area between adjacent nerves; one nerve block level will involve two nerves.</a:t>
            </a:r>
          </a:p>
          <a:p>
            <a:r>
              <a:rPr lang="en-US" altLang="en-US" dirty="0"/>
              <a:t> </a:t>
            </a:r>
          </a:p>
          <a:p>
            <a:r>
              <a:rPr lang="en-US" altLang="en-US" dirty="0"/>
              <a:t>Nerve blocks produce interruption of conduction of impulses in peripheral nerves or nerve trunks by injection of anesthetic. Code choice is based on the anatomical location of the nerve. An example is 64430 </a:t>
            </a:r>
            <a:r>
              <a:rPr lang="en-US" altLang="en-US" i="1" dirty="0"/>
              <a:t>Injection, anesthetic agent; pudendal nerve</a:t>
            </a:r>
            <a:r>
              <a:rPr lang="en-US" altLang="en-US" dirty="0"/>
              <a:t>, an infiltration of local anesthesia into the area of the pudendal nerve. When a nerve block is performed, anesthetic or steroid agents are not injected directly into the nerve; the medication is injected around the nerve or into the area of the nerve. These blocks are reported according to the nerve or plexus targeted.</a:t>
            </a:r>
          </a:p>
          <a:p>
            <a:r>
              <a:rPr lang="en-US" altLang="en-US" dirty="0"/>
              <a:t> </a:t>
            </a:r>
          </a:p>
          <a:p>
            <a:r>
              <a:rPr lang="en-US" altLang="en-US" dirty="0"/>
              <a:t>Choosing the correct nerve block code requires to know the location whether cervical-thoracic or lumbar-sacral and they are broken down by the number of levels will need to be documented.</a:t>
            </a:r>
          </a:p>
          <a:p>
            <a:endParaRPr lang="en-US" altLang="en-US" dirty="0"/>
          </a:p>
          <a:p>
            <a:r>
              <a:rPr lang="en-US" altLang="en-US" dirty="0"/>
              <a:t>If there is an infusion, note that duration is required to document the time.  If the exact time is not coded for the continuous or single use infusion only a push can be coded</a:t>
            </a:r>
            <a:endParaRPr lang="en-US" altLang="en-US" dirty="0">
              <a:latin typeface="Arial" panose="020B0604020202020204" pitchFamily="34" charset="0"/>
            </a:endParaRPr>
          </a:p>
        </p:txBody>
      </p:sp>
      <p:sp>
        <p:nvSpPr>
          <p:cNvPr id="504836" name="Slide Number Placeholder 3">
            <a:extLst>
              <a:ext uri="{FF2B5EF4-FFF2-40B4-BE49-F238E27FC236}">
                <a16:creationId xmlns:a16="http://schemas.microsoft.com/office/drawing/2014/main" id="{097B5A98-5BFD-4521-8843-3A62D03A20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7AC3FC-9105-40FC-8794-EC1602EA08B8}" type="slidenum">
              <a:rPr lang="en-US" altLang="en-US" sz="1300">
                <a:ea typeface="ＭＳ Ｐゴシック" panose="020B0600070205080204" pitchFamily="34" charset="-128"/>
              </a:rPr>
              <a:pPr>
                <a:spcBef>
                  <a:spcPct val="0"/>
                </a:spcBef>
              </a:pPr>
              <a:t>281</a:t>
            </a:fld>
            <a:endParaRPr lang="en-US" altLang="en-US" sz="1300">
              <a:ea typeface="ＭＳ Ｐゴシック" panose="020B0600070205080204" pitchFamily="34" charset="-128"/>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a:extLst>
              <a:ext uri="{FF2B5EF4-FFF2-40B4-BE49-F238E27FC236}">
                <a16:creationId xmlns:a16="http://schemas.microsoft.com/office/drawing/2014/main" id="{76B2B0B1-704A-46FE-8F21-B8B1A0EF1475}"/>
              </a:ext>
            </a:extLst>
          </p:cNvPr>
          <p:cNvSpPr>
            <a:spLocks noGrp="1" noRot="1" noChangeAspect="1" noChangeArrowheads="1" noTextEdit="1"/>
          </p:cNvSpPr>
          <p:nvPr>
            <p:ph type="sldImg"/>
          </p:nvPr>
        </p:nvSpPr>
        <p:spPr>
          <a:ln/>
        </p:spPr>
      </p:sp>
      <p:sp>
        <p:nvSpPr>
          <p:cNvPr id="506883" name="Notes Placeholder 2">
            <a:extLst>
              <a:ext uri="{FF2B5EF4-FFF2-40B4-BE49-F238E27FC236}">
                <a16:creationId xmlns:a16="http://schemas.microsoft.com/office/drawing/2014/main" id="{17D00720-C850-4C8F-89A0-7EE75A1F82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Neurostimulators (peripheral nerve) report both simple and complex devices. There is a note at the beginning of this section reminding that initial or subsequent electronic analysis and programming of neurostimulator pulse generators are reported with codes from the medicine section.</a:t>
            </a:r>
          </a:p>
          <a:p>
            <a:endParaRPr lang="en-US" altLang="en-US" dirty="0"/>
          </a:p>
          <a:p>
            <a:r>
              <a:rPr lang="en-US" altLang="en-US" dirty="0"/>
              <a:t>Destruction by neurolytic agent (e.g., chemical, thermal, electrical, or radiofrequency) is divided by somatic vs sympathetic nerves.</a:t>
            </a:r>
          </a:p>
          <a:p>
            <a:r>
              <a:rPr lang="en-US" altLang="en-US" i="1" dirty="0"/>
              <a:t> </a:t>
            </a:r>
            <a:endParaRPr lang="en-US" altLang="en-US" dirty="0"/>
          </a:p>
          <a:p>
            <a:r>
              <a:rPr lang="en-US" altLang="en-US" dirty="0" err="1"/>
              <a:t>Neuroplasty</a:t>
            </a:r>
            <a:r>
              <a:rPr lang="en-US" altLang="en-US" dirty="0"/>
              <a:t> (exploration, neurolysis or nerve decompression) is the surgical decompression or freeing of intact nerve from scar tissue, including external neurolysis and/or transposition to repair or restore the nerve. A familiar procedure in this section is carpal tunnel for patient’s suffering from carpal tunnel syndrome.</a:t>
            </a:r>
          </a:p>
          <a:p>
            <a:r>
              <a:rPr lang="en-US" altLang="en-US" i="1" dirty="0"/>
              <a:t> </a:t>
            </a:r>
            <a:endParaRPr lang="en-US" altLang="en-US" dirty="0"/>
          </a:p>
          <a:p>
            <a:endParaRPr lang="en-US" altLang="en-US" dirty="0">
              <a:latin typeface="Arial" panose="020B0604020202020204" pitchFamily="34" charset="0"/>
            </a:endParaRPr>
          </a:p>
        </p:txBody>
      </p:sp>
      <p:sp>
        <p:nvSpPr>
          <p:cNvPr id="506884" name="Slide Number Placeholder 3">
            <a:extLst>
              <a:ext uri="{FF2B5EF4-FFF2-40B4-BE49-F238E27FC236}">
                <a16:creationId xmlns:a16="http://schemas.microsoft.com/office/drawing/2014/main" id="{EC1B9827-A504-4743-815F-4F082C7BC9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55B007-E097-4FA6-9B81-4CC25FCFAA35}" type="slidenum">
              <a:rPr lang="en-US" altLang="en-US" sz="1300">
                <a:ea typeface="ＭＳ Ｐゴシック" panose="020B0600070205080204" pitchFamily="34" charset="-128"/>
              </a:rPr>
              <a:pPr>
                <a:spcBef>
                  <a:spcPct val="0"/>
                </a:spcBef>
              </a:pPr>
              <a:t>282</a:t>
            </a:fld>
            <a:endParaRPr lang="en-US" altLang="en-US" sz="1300">
              <a:ea typeface="ＭＳ Ｐゴシック" panose="020B0600070205080204" pitchFamily="34" charset="-128"/>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a:t>
            </a:r>
            <a:r>
              <a:rPr lang="en-US" dirty="0" err="1"/>
              <a:t>neuroplasty</a:t>
            </a:r>
            <a:r>
              <a:rPr lang="en-US" dirty="0"/>
              <a:t> the key coding concept is anatomical site. </a:t>
            </a:r>
            <a:r>
              <a:rPr lang="en-US" dirty="0" err="1"/>
              <a:t>Neuroplasty</a:t>
            </a:r>
            <a:r>
              <a:rPr lang="en-US" dirty="0"/>
              <a:t> is the surgical decompression or freeing of intact nerve from scar tissue, including external neurolysis and/or transportation to repair or restore the nerve.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283</a:t>
            </a:fld>
            <a:endParaRPr lang="en-US" dirty="0"/>
          </a:p>
        </p:txBody>
      </p:sp>
    </p:spTree>
    <p:extLst>
      <p:ext uri="{BB962C8B-B14F-4D97-AF65-F5344CB8AC3E}">
        <p14:creationId xmlns:p14="http://schemas.microsoft.com/office/powerpoint/2010/main" val="1823855801"/>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a:extLst>
              <a:ext uri="{FF2B5EF4-FFF2-40B4-BE49-F238E27FC236}">
                <a16:creationId xmlns:a16="http://schemas.microsoft.com/office/drawing/2014/main" id="{8039C0BF-DA87-4D3C-844F-174107B23CE0}"/>
              </a:ext>
            </a:extLst>
          </p:cNvPr>
          <p:cNvSpPr>
            <a:spLocks noGrp="1" noRot="1" noChangeAspect="1" noChangeArrowheads="1" noTextEdit="1"/>
          </p:cNvSpPr>
          <p:nvPr>
            <p:ph type="sldImg"/>
          </p:nvPr>
        </p:nvSpPr>
        <p:spPr>
          <a:ln/>
        </p:spPr>
      </p:sp>
      <p:sp>
        <p:nvSpPr>
          <p:cNvPr id="508931" name="Notes Placeholder 2">
            <a:extLst>
              <a:ext uri="{FF2B5EF4-FFF2-40B4-BE49-F238E27FC236}">
                <a16:creationId xmlns:a16="http://schemas.microsoft.com/office/drawing/2014/main" id="{DDAF59C2-A4D7-42E9-9E7E-CE67A021FB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Excision by nerve removes a tumor or mass growing on one of the seven major peripheral nerves of the body.</a:t>
            </a:r>
          </a:p>
          <a:p>
            <a:endParaRPr lang="en-US" altLang="en-US" dirty="0"/>
          </a:p>
          <a:p>
            <a:r>
              <a:rPr lang="en-US" altLang="en-US" dirty="0"/>
              <a:t>Neurorrhaphy</a:t>
            </a:r>
            <a:r>
              <a:rPr lang="en-US" altLang="en-US" i="1" dirty="0"/>
              <a:t> </a:t>
            </a:r>
            <a:r>
              <a:rPr lang="en-US" altLang="en-US" dirty="0"/>
              <a:t>and</a:t>
            </a:r>
            <a:r>
              <a:rPr lang="en-US" altLang="en-US" i="1" dirty="0"/>
              <a:t> </a:t>
            </a:r>
            <a:r>
              <a:rPr lang="en-US" altLang="en-US" dirty="0"/>
              <a:t>neurorrhaphy with nerve graft categories list nerve repair based nerve repair. Grafting codes are included. Many of these procedures are intricate and require the use of an operating microscope. Read the guidelines and parenthetical instructions carefully to avoid bundling issues. </a:t>
            </a:r>
          </a:p>
          <a:p>
            <a:r>
              <a:rPr lang="en-US" altLang="en-US" i="1" dirty="0"/>
              <a:t> </a:t>
            </a:r>
            <a:endParaRPr lang="en-US" altLang="en-US" dirty="0"/>
          </a:p>
          <a:p>
            <a:endParaRPr lang="en-US" altLang="en-US" dirty="0">
              <a:latin typeface="Arial" panose="020B0604020202020204" pitchFamily="34" charset="0"/>
            </a:endParaRPr>
          </a:p>
        </p:txBody>
      </p:sp>
      <p:sp>
        <p:nvSpPr>
          <p:cNvPr id="508932" name="Slide Number Placeholder 3">
            <a:extLst>
              <a:ext uri="{FF2B5EF4-FFF2-40B4-BE49-F238E27FC236}">
                <a16:creationId xmlns:a16="http://schemas.microsoft.com/office/drawing/2014/main" id="{CD33BA71-D4DA-46F1-84E4-021848D209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E16476-78BE-4417-9ADB-44CD59DFDCC0}" type="slidenum">
              <a:rPr lang="en-US" altLang="en-US" sz="1300">
                <a:ea typeface="ＭＳ Ｐゴシック" panose="020B0600070205080204" pitchFamily="34" charset="-128"/>
              </a:rPr>
              <a:pPr>
                <a:spcBef>
                  <a:spcPct val="0"/>
                </a:spcBef>
              </a:pPr>
              <a:t>284</a:t>
            </a:fld>
            <a:endParaRPr lang="en-US" altLang="en-US" sz="1300">
              <a:ea typeface="ＭＳ Ｐゴシック" panose="020B0600070205080204" pitchFamily="34" charset="-128"/>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Image Placeholder 1">
            <a:extLst>
              <a:ext uri="{FF2B5EF4-FFF2-40B4-BE49-F238E27FC236}">
                <a16:creationId xmlns:a16="http://schemas.microsoft.com/office/drawing/2014/main" id="{9D66F1DD-B08A-4EC0-894D-2B79B16BE36F}"/>
              </a:ext>
            </a:extLst>
          </p:cNvPr>
          <p:cNvSpPr>
            <a:spLocks noGrp="1" noRot="1" noChangeAspect="1" noChangeArrowheads="1" noTextEdit="1"/>
          </p:cNvSpPr>
          <p:nvPr>
            <p:ph type="sldImg"/>
          </p:nvPr>
        </p:nvSpPr>
        <p:spPr>
          <a:ln/>
        </p:spPr>
      </p:sp>
      <p:sp>
        <p:nvSpPr>
          <p:cNvPr id="510979" name="Notes Placeholder 2">
            <a:extLst>
              <a:ext uri="{FF2B5EF4-FFF2-40B4-BE49-F238E27FC236}">
                <a16:creationId xmlns:a16="http://schemas.microsoft.com/office/drawing/2014/main" id="{C146A16A-23E0-4121-8D4A-291531AC75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Sleep studies or sleep testing is found in the medicine section. Many parameters of sleep are recorded including electrocardiogram (EKG), airflow, respiration, and many others. Recordings require continuous monitoring for at least six hours. Append modifier 52 when time stated in the coding guidelines is not met. </a:t>
            </a:r>
          </a:p>
          <a:p>
            <a:r>
              <a:rPr lang="en-US" altLang="en-US" i="1" dirty="0"/>
              <a:t> </a:t>
            </a:r>
            <a:endParaRPr lang="en-US" altLang="en-US" dirty="0"/>
          </a:p>
          <a:p>
            <a:r>
              <a:rPr lang="en-US" altLang="en-US" dirty="0"/>
              <a:t>Muscle and range of motion testing are specific manual muscle testing of extremities, trunk, hand, or total body. </a:t>
            </a:r>
          </a:p>
          <a:p>
            <a:r>
              <a:rPr lang="en-US" altLang="en-US" dirty="0"/>
              <a:t> </a:t>
            </a:r>
            <a:r>
              <a:rPr lang="en-US" altLang="en-US" i="1" dirty="0"/>
              <a:t> </a:t>
            </a:r>
            <a:endParaRPr lang="en-US" altLang="en-US" dirty="0"/>
          </a:p>
          <a:p>
            <a:r>
              <a:rPr lang="en-US" altLang="en-US" dirty="0"/>
              <a:t>Electromyography (EMG) evaluates causes of weakness, paralysis, muscle twitching, or other problems.</a:t>
            </a:r>
          </a:p>
          <a:p>
            <a:r>
              <a:rPr lang="en-US" altLang="en-US" dirty="0"/>
              <a:t> </a:t>
            </a:r>
          </a:p>
          <a:p>
            <a:r>
              <a:rPr lang="en-US" altLang="en-US" dirty="0"/>
              <a:t>Evoked Potentials (EP)/Reflex testing measure the brain’s electrical activity in response to stimulation of specific nerve pathways.</a:t>
            </a:r>
          </a:p>
          <a:p>
            <a:r>
              <a:rPr lang="en-US" altLang="en-US" dirty="0"/>
              <a:t>Neurostimulator analysis and programming is coded by type and location and by simple vs complex.</a:t>
            </a:r>
          </a:p>
          <a:p>
            <a:endParaRPr lang="en-US" altLang="en-US" dirty="0">
              <a:latin typeface="Arial" panose="020B0604020202020204" pitchFamily="34" charset="0"/>
            </a:endParaRPr>
          </a:p>
        </p:txBody>
      </p:sp>
      <p:sp>
        <p:nvSpPr>
          <p:cNvPr id="510980" name="Slide Number Placeholder 3">
            <a:extLst>
              <a:ext uri="{FF2B5EF4-FFF2-40B4-BE49-F238E27FC236}">
                <a16:creationId xmlns:a16="http://schemas.microsoft.com/office/drawing/2014/main" id="{CF77E87E-D438-4006-A27E-9142D10956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7EC129-AEE3-4F7C-82DD-B9A4CD41B504}" type="slidenum">
              <a:rPr lang="en-US" altLang="en-US" sz="1300">
                <a:ea typeface="ＭＳ Ｐゴシック" panose="020B0600070205080204" pitchFamily="34" charset="-128"/>
              </a:rPr>
              <a:pPr>
                <a:spcBef>
                  <a:spcPct val="0"/>
                </a:spcBef>
              </a:pPr>
              <a:t>285</a:t>
            </a:fld>
            <a:endParaRPr lang="en-US" altLang="en-US" sz="1300">
              <a:ea typeface="ＭＳ Ｐゴシック" panose="020B0600070205080204" pitchFamily="34" charset="-128"/>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a:extLst>
              <a:ext uri="{FF2B5EF4-FFF2-40B4-BE49-F238E27FC236}">
                <a16:creationId xmlns:a16="http://schemas.microsoft.com/office/drawing/2014/main" id="{CAC9A758-365D-4607-B465-51BD4564709A}"/>
              </a:ext>
            </a:extLst>
          </p:cNvPr>
          <p:cNvSpPr>
            <a:spLocks noGrp="1" noRot="1" noChangeAspect="1" noChangeArrowheads="1" noTextEdit="1"/>
          </p:cNvSpPr>
          <p:nvPr>
            <p:ph type="sldImg"/>
          </p:nvPr>
        </p:nvSpPr>
        <p:spPr>
          <a:ln/>
        </p:spPr>
      </p:sp>
      <p:sp>
        <p:nvSpPr>
          <p:cNvPr id="515075" name="Notes Placeholder 2">
            <a:extLst>
              <a:ext uri="{FF2B5EF4-FFF2-40B4-BE49-F238E27FC236}">
                <a16:creationId xmlns:a16="http://schemas.microsoft.com/office/drawing/2014/main" id="{BA2C822E-2D9E-43B5-9A42-3DCCE2BD60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Parts of the eyeball:</a:t>
            </a:r>
          </a:p>
          <a:p>
            <a:pPr marL="177845" indent="-177845">
              <a:buFont typeface="Arial" panose="020B0604020202020204" pitchFamily="34" charset="0"/>
              <a:buChar char="•"/>
            </a:pPr>
            <a:r>
              <a:rPr lang="en-US" altLang="en-US" dirty="0"/>
              <a:t>The eyeball consists of anterior and posterior portions.</a:t>
            </a:r>
          </a:p>
          <a:p>
            <a:pPr marL="177845" indent="-177845">
              <a:buFont typeface="Arial" panose="020B0604020202020204" pitchFamily="34" charset="0"/>
              <a:buChar char="•"/>
            </a:pPr>
            <a:r>
              <a:rPr lang="en-US" altLang="en-US" dirty="0"/>
              <a:t>It is suspended by six extrinsic muscles that control its movement.</a:t>
            </a:r>
          </a:p>
          <a:p>
            <a:pPr marL="177845" indent="-177845">
              <a:buFont typeface="Arial" panose="020B0604020202020204" pitchFamily="34" charset="0"/>
              <a:buChar char="•"/>
            </a:pPr>
            <a:r>
              <a:rPr lang="en-US" altLang="en-US" dirty="0"/>
              <a:t>The outer layer of the posterior portion is called the sclera which is tough connective tissue. It is the white part of the eye.</a:t>
            </a:r>
          </a:p>
          <a:p>
            <a:pPr marL="177845" indent="-177845">
              <a:buFont typeface="Arial" panose="020B0604020202020204" pitchFamily="34" charset="0"/>
              <a:buChar char="•"/>
            </a:pPr>
            <a:r>
              <a:rPr lang="en-US" altLang="en-US" dirty="0"/>
              <a:t>The cornea is transparent and highly sensitive to touch, covering the portion of the eye seen from the anterior side as the pupil and iris. </a:t>
            </a:r>
          </a:p>
          <a:p>
            <a:pPr marL="177845" indent="-177845">
              <a:buFont typeface="Arial" panose="020B0604020202020204" pitchFamily="34" charset="0"/>
              <a:buChar char="•"/>
            </a:pPr>
            <a:r>
              <a:rPr lang="en-US" altLang="en-US" dirty="0"/>
              <a:t>The middle or vascular layer is the choroid, a very thin layer between the sclera and retina.</a:t>
            </a:r>
          </a:p>
          <a:p>
            <a:pPr marL="177845" indent="-177845">
              <a:buFont typeface="Arial" panose="020B0604020202020204" pitchFamily="34" charset="0"/>
              <a:buChar char="•"/>
            </a:pPr>
            <a:r>
              <a:rPr lang="en-US" altLang="en-US" dirty="0"/>
              <a:t>The internal layer is the retina; this pigmented nerve layer lines the back of the eye, sensing light and color, directly in contact with and sending messages along the optic nerve to the brain.</a:t>
            </a:r>
          </a:p>
          <a:p>
            <a:pPr marL="177845" indent="-177845">
              <a:buFont typeface="Arial" panose="020B0604020202020204" pitchFamily="34" charset="0"/>
              <a:buChar char="•"/>
            </a:pPr>
            <a:r>
              <a:rPr lang="en-US" altLang="en-US" dirty="0"/>
              <a:t>The optic disc  is an elevated visible portion of the optic nerve inside the eye.</a:t>
            </a:r>
            <a:endParaRPr lang="en-US" altLang="en-US" dirty="0">
              <a:latin typeface="Arial" panose="020B0604020202020204" pitchFamily="34" charset="0"/>
            </a:endParaRPr>
          </a:p>
        </p:txBody>
      </p:sp>
      <p:sp>
        <p:nvSpPr>
          <p:cNvPr id="515076" name="Slide Number Placeholder 3">
            <a:extLst>
              <a:ext uri="{FF2B5EF4-FFF2-40B4-BE49-F238E27FC236}">
                <a16:creationId xmlns:a16="http://schemas.microsoft.com/office/drawing/2014/main" id="{C27152E8-7517-4EB4-9E13-5B19585441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EFF5C7-05BA-45A2-AD3A-E6C15FF45763}" type="slidenum">
              <a:rPr lang="en-US" altLang="en-US" sz="1300">
                <a:ea typeface="ＭＳ Ｐゴシック" panose="020B0600070205080204" pitchFamily="34" charset="-128"/>
              </a:rPr>
              <a:pPr>
                <a:spcBef>
                  <a:spcPct val="0"/>
                </a:spcBef>
              </a:pPr>
              <a:t>286</a:t>
            </a:fld>
            <a:endParaRPr lang="en-US" altLang="en-US" sz="1300">
              <a:ea typeface="ＭＳ Ｐゴシック" panose="020B0600070205080204" pitchFamily="34" charset="-128"/>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a:extLst>
              <a:ext uri="{FF2B5EF4-FFF2-40B4-BE49-F238E27FC236}">
                <a16:creationId xmlns:a16="http://schemas.microsoft.com/office/drawing/2014/main" id="{E3A8C13C-FFC1-480B-8C96-08803FCB512F}"/>
              </a:ext>
            </a:extLst>
          </p:cNvPr>
          <p:cNvSpPr>
            <a:spLocks noGrp="1" noRot="1" noChangeAspect="1" noChangeArrowheads="1" noTextEdit="1"/>
          </p:cNvSpPr>
          <p:nvPr>
            <p:ph type="sldImg"/>
          </p:nvPr>
        </p:nvSpPr>
        <p:spPr>
          <a:ln/>
        </p:spPr>
      </p:sp>
      <p:sp>
        <p:nvSpPr>
          <p:cNvPr id="517123" name="Notes Placeholder 2">
            <a:extLst>
              <a:ext uri="{FF2B5EF4-FFF2-40B4-BE49-F238E27FC236}">
                <a16:creationId xmlns:a16="http://schemas.microsoft.com/office/drawing/2014/main" id="{54613180-6BDD-4CC8-98C6-04C624972A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middle ear begins at the tympanic membrane. The middle ear is an air-filled chamber in the temporal bone. Besides the tympanic membrane, the middle ear contains three tiny bones (also known as ossicles) and the Eustachian tube. The tympanic membrane vibrates in response to sound waves converted into mechanical vibrations. Vibrations are passed through the middle to the inner ear by the three tiny middle ear bones which are the smallest bones in the body and are called: malleus (hammer); incus (anvil); and stapes (stirrup) named for their shape. Vibration from the tympanic membrane is transferred to the ossicles, and then to the oval window, a membrane separating the middle ear from the inner ear. </a:t>
            </a:r>
          </a:p>
          <a:p>
            <a:endParaRPr lang="en-US" altLang="en-US" dirty="0"/>
          </a:p>
          <a:p>
            <a:r>
              <a:rPr lang="en-US" altLang="en-US" dirty="0"/>
              <a:t>The inner ear is an intricate maze of fluid-filled tubes running through the temporal bone of the skull. This bony labyrinth is filled with fluid called perilymph. Inside this bony labyrinth is a second set of tubes called the membranous labyrinth, which is filled with endolymph. This membranous labyrinth contains the actual hearing cells, or hair cells of the organ of </a:t>
            </a:r>
            <a:r>
              <a:rPr lang="en-US" altLang="en-US" dirty="0" err="1"/>
              <a:t>Corti</a:t>
            </a:r>
            <a:r>
              <a:rPr lang="en-US" altLang="en-US" dirty="0"/>
              <a:t>. Movement of these hair cells converts the vibrations into a nerve impulse. The bony labyrinth has three parts: the front portion is the snail-shaped cochlea; the rear portion, the semicircular canal; and interconnecting the cochlea and the semicircular canal is the vestibule. The vestibule contains sense organs responsible for balance called the utricle and the saccule. The inner ear has two membrane-covered outlets into the air filled middle ear, the oval window and the round window. The stapes in the middle ear vibrates on the oval window affecting fluid in the inner ear transmitting that vibration. The round window serves as the pressure valve bulging outward as fluid pressure rises in the inner ear. Nerve impulses from the inner ear travel along the cochlear nerve (eighth cranial nerve) for hearing and to the vestibular nerve (eighth cranial nerve) for equilibrium. The semicircular canals and vestibule sense movement as an acceleration or deceleration with position changes. </a:t>
            </a:r>
          </a:p>
          <a:p>
            <a:r>
              <a:rPr lang="en-US" altLang="en-US" dirty="0"/>
              <a:t> </a:t>
            </a:r>
          </a:p>
          <a:p>
            <a:endParaRPr lang="en-US" altLang="en-US" dirty="0">
              <a:latin typeface="Arial" panose="020B0604020202020204" pitchFamily="34" charset="0"/>
            </a:endParaRPr>
          </a:p>
        </p:txBody>
      </p:sp>
      <p:sp>
        <p:nvSpPr>
          <p:cNvPr id="517124" name="Slide Number Placeholder 3">
            <a:extLst>
              <a:ext uri="{FF2B5EF4-FFF2-40B4-BE49-F238E27FC236}">
                <a16:creationId xmlns:a16="http://schemas.microsoft.com/office/drawing/2014/main" id="{9D16D5EB-31EC-4D51-B672-DD920DDB76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BC589B-5C8E-4B4E-9DDA-0F9267E83E50}" type="slidenum">
              <a:rPr lang="en-US" altLang="en-US" sz="1300">
                <a:ea typeface="ＭＳ Ｐゴシック" panose="020B0600070205080204" pitchFamily="34" charset="-128"/>
              </a:rPr>
              <a:pPr>
                <a:spcBef>
                  <a:spcPct val="0"/>
                </a:spcBef>
              </a:pPr>
              <a:t>287</a:t>
            </a:fld>
            <a:endParaRPr lang="en-US" altLang="en-US" sz="1300">
              <a:ea typeface="ＭＳ Ｐゴシック" panose="020B0600070205080204" pitchFamily="34" charset="-128"/>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Image Placeholder 1">
            <a:extLst>
              <a:ext uri="{FF2B5EF4-FFF2-40B4-BE49-F238E27FC236}">
                <a16:creationId xmlns:a16="http://schemas.microsoft.com/office/drawing/2014/main" id="{46CD9405-B591-4D45-ADC2-FAB2360F29E0}"/>
              </a:ext>
            </a:extLst>
          </p:cNvPr>
          <p:cNvSpPr>
            <a:spLocks noGrp="1" noRot="1" noChangeAspect="1" noChangeArrowheads="1" noTextEdit="1"/>
          </p:cNvSpPr>
          <p:nvPr>
            <p:ph type="sldImg"/>
          </p:nvPr>
        </p:nvSpPr>
        <p:spPr>
          <a:ln/>
        </p:spPr>
      </p:sp>
      <p:sp>
        <p:nvSpPr>
          <p:cNvPr id="519171" name="Notes Placeholder 2">
            <a:extLst>
              <a:ext uri="{FF2B5EF4-FFF2-40B4-BE49-F238E27FC236}">
                <a16:creationId xmlns:a16="http://schemas.microsoft.com/office/drawing/2014/main" id="{CA4DAB03-E584-43FA-8EBF-7602C4EEF8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9172" name="Slide Number Placeholder 3">
            <a:extLst>
              <a:ext uri="{FF2B5EF4-FFF2-40B4-BE49-F238E27FC236}">
                <a16:creationId xmlns:a16="http://schemas.microsoft.com/office/drawing/2014/main" id="{FFF07C15-F960-4D1F-AA72-3D4978111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2652A4-4C12-453A-AA97-F303149E85A0}" type="slidenum">
              <a:rPr lang="en-US" altLang="en-US" sz="1300">
                <a:ea typeface="ＭＳ Ｐゴシック" panose="020B0600070205080204" pitchFamily="34" charset="-128"/>
              </a:rPr>
              <a:pPr>
                <a:spcBef>
                  <a:spcPct val="0"/>
                </a:spcBef>
              </a:pPr>
              <a:t>288</a:t>
            </a:fld>
            <a:endParaRPr lang="en-US" altLang="en-US" sz="1300">
              <a:ea typeface="ＭＳ Ｐゴシック" panose="020B0600070205080204" pitchFamily="34" charset="-128"/>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a:extLst>
              <a:ext uri="{FF2B5EF4-FFF2-40B4-BE49-F238E27FC236}">
                <a16:creationId xmlns:a16="http://schemas.microsoft.com/office/drawing/2014/main" id="{520C7B5F-552E-44CE-A43C-DF8E640E4740}"/>
              </a:ext>
            </a:extLst>
          </p:cNvPr>
          <p:cNvSpPr>
            <a:spLocks noGrp="1" noRot="1" noChangeAspect="1" noChangeArrowheads="1" noTextEdit="1"/>
          </p:cNvSpPr>
          <p:nvPr>
            <p:ph type="sldImg"/>
          </p:nvPr>
        </p:nvSpPr>
        <p:spPr>
          <a:ln/>
        </p:spPr>
      </p:sp>
      <p:sp>
        <p:nvSpPr>
          <p:cNvPr id="521219" name="Notes Placeholder 2">
            <a:extLst>
              <a:ext uri="{FF2B5EF4-FFF2-40B4-BE49-F238E27FC236}">
                <a16:creationId xmlns:a16="http://schemas.microsoft.com/office/drawing/2014/main" id="{498765DB-FA06-49E3-8448-AA746A6FC1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Most of the diseases listed that impact the eye are listed here.</a:t>
            </a:r>
          </a:p>
          <a:p>
            <a:endParaRPr lang="en-US" altLang="en-US" dirty="0">
              <a:latin typeface="Arial" panose="020B0604020202020204" pitchFamily="34" charset="0"/>
            </a:endParaRPr>
          </a:p>
          <a:p>
            <a:r>
              <a:rPr lang="en-US" altLang="en-US" dirty="0">
                <a:latin typeface="Arial" panose="020B0604020202020204" pitchFamily="34" charset="0"/>
              </a:rPr>
              <a:t>Glaucoma happens when the flow of aqueous humor in the anterior chamber of the eye is not in balance. When the flow of the aqueous humor slows, the pressure builds up in both the anterior and posterior chambers of the eye.  This condition is called glaucoma which can result in blindness if left untreated.</a:t>
            </a:r>
          </a:p>
          <a:p>
            <a:endParaRPr lang="en-US" altLang="en-US" dirty="0">
              <a:latin typeface="Arial" panose="020B0604020202020204" pitchFamily="34" charset="0"/>
            </a:endParaRPr>
          </a:p>
          <a:p>
            <a:r>
              <a:rPr lang="en-US" altLang="en-US" dirty="0">
                <a:latin typeface="Arial" panose="020B0604020202020204" pitchFamily="34" charset="0"/>
              </a:rPr>
              <a:t>Cataracts are complete or partial opacities (cloudiness) of the lens of the eye.  This typically happens to adults as they age.</a:t>
            </a:r>
          </a:p>
          <a:p>
            <a:endParaRPr lang="en-US" altLang="en-US" dirty="0">
              <a:latin typeface="Arial" panose="020B0604020202020204" pitchFamily="34" charset="0"/>
            </a:endParaRPr>
          </a:p>
          <a:p>
            <a:pPr defTabSz="790676">
              <a:defRPr/>
            </a:pPr>
            <a:r>
              <a:rPr lang="en-US" altLang="en-US" dirty="0"/>
              <a:t>Retinopathy is a non-inflammatory degenerative disease of the retina, many times  occurring in diabetics due to circulatory problems experienced in diabetic patients. It is a progressive illness beginning with hemorrhages or aneurysms in the retina vessels causing damage to the retina. With disease progression, scar tissue forms resulting in more serious vision problems. </a:t>
            </a:r>
          </a:p>
          <a:p>
            <a:pPr defTabSz="790676">
              <a:defRPr/>
            </a:pPr>
            <a:endParaRPr lang="en-US" altLang="en-US" dirty="0">
              <a:latin typeface="Arial" panose="020B0604020202020204" pitchFamily="34" charset="0"/>
            </a:endParaRPr>
          </a:p>
          <a:p>
            <a:pPr defTabSz="790676">
              <a:defRPr/>
            </a:pPr>
            <a:r>
              <a:rPr lang="en-US" altLang="en-US" dirty="0">
                <a:latin typeface="Arial" panose="020B0604020202020204" pitchFamily="34" charset="0"/>
              </a:rPr>
              <a:t>Strabismus is abnormal alignment of the eyes. It is usually caused by the muscles around the eye.</a:t>
            </a:r>
          </a:p>
        </p:txBody>
      </p:sp>
      <p:sp>
        <p:nvSpPr>
          <p:cNvPr id="521220" name="Slide Number Placeholder 3">
            <a:extLst>
              <a:ext uri="{FF2B5EF4-FFF2-40B4-BE49-F238E27FC236}">
                <a16:creationId xmlns:a16="http://schemas.microsoft.com/office/drawing/2014/main" id="{2BF59CA1-EF8D-49DC-8B59-7BD8984DCD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44E7E2-0169-467C-880D-8088DF326B0B}" type="slidenum">
              <a:rPr lang="en-US" altLang="en-US" sz="1300">
                <a:ea typeface="ＭＳ Ｐゴシック" panose="020B0600070205080204" pitchFamily="34" charset="-128"/>
              </a:rPr>
              <a:pPr>
                <a:spcBef>
                  <a:spcPct val="0"/>
                </a:spcBef>
              </a:pPr>
              <a:t>289</a:t>
            </a:fld>
            <a:endParaRPr lang="en-US" altLang="en-US" sz="130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D4D8507-5B56-429F-A579-69E8F96B64EC}"/>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67041BE1-9A0E-4EEF-BB7B-2EC88497C8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anose="020B0604020202020204" pitchFamily="34" charset="0"/>
            </a:endParaRPr>
          </a:p>
        </p:txBody>
      </p:sp>
      <p:sp>
        <p:nvSpPr>
          <p:cNvPr id="76804" name="Date Placeholder 3">
            <a:extLst>
              <a:ext uri="{FF2B5EF4-FFF2-40B4-BE49-F238E27FC236}">
                <a16:creationId xmlns:a16="http://schemas.microsoft.com/office/drawing/2014/main" id="{00B20F8D-5171-41BE-8CF6-2D30B1D0D9A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76805" name="Slide Number Placeholder 4">
            <a:extLst>
              <a:ext uri="{FF2B5EF4-FFF2-40B4-BE49-F238E27FC236}">
                <a16:creationId xmlns:a16="http://schemas.microsoft.com/office/drawing/2014/main" id="{8773037D-4FD5-4139-A5D3-E3605FA6FC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2A757EE7-9381-4856-BB8C-F6B3F6C78000}"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Image Placeholder 1">
            <a:extLst>
              <a:ext uri="{FF2B5EF4-FFF2-40B4-BE49-F238E27FC236}">
                <a16:creationId xmlns:a16="http://schemas.microsoft.com/office/drawing/2014/main" id="{A5EE81B9-97BF-434A-BB9E-01440AE090D2}"/>
              </a:ext>
            </a:extLst>
          </p:cNvPr>
          <p:cNvSpPr>
            <a:spLocks noGrp="1" noRot="1" noChangeAspect="1" noChangeArrowheads="1" noTextEdit="1"/>
          </p:cNvSpPr>
          <p:nvPr>
            <p:ph type="sldImg"/>
          </p:nvPr>
        </p:nvSpPr>
        <p:spPr>
          <a:ln/>
        </p:spPr>
      </p:sp>
      <p:sp>
        <p:nvSpPr>
          <p:cNvPr id="523267" name="Notes Placeholder 2">
            <a:extLst>
              <a:ext uri="{FF2B5EF4-FFF2-40B4-BE49-F238E27FC236}">
                <a16:creationId xmlns:a16="http://schemas.microsoft.com/office/drawing/2014/main" id="{12690004-7423-40AE-8EBE-87D128C64A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3268" name="Slide Number Placeholder 3">
            <a:extLst>
              <a:ext uri="{FF2B5EF4-FFF2-40B4-BE49-F238E27FC236}">
                <a16:creationId xmlns:a16="http://schemas.microsoft.com/office/drawing/2014/main" id="{BCDB7DE4-FBB9-4136-9981-D155A4B9F8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2C1C85-40E9-47DE-9D8D-39801BC9347E}" type="slidenum">
              <a:rPr lang="en-US" altLang="en-US" sz="1300">
                <a:ea typeface="ＭＳ Ｐゴシック" panose="020B0600070205080204" pitchFamily="34" charset="-128"/>
              </a:rPr>
              <a:pPr>
                <a:spcBef>
                  <a:spcPct val="0"/>
                </a:spcBef>
              </a:pPr>
              <a:t>290</a:t>
            </a:fld>
            <a:endParaRPr lang="en-US" altLang="en-US" sz="1300">
              <a:ea typeface="ＭＳ Ｐゴシック" panose="020B0600070205080204" pitchFamily="34" charset="-128"/>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Eyeball codes listed first include three ways to remove the eye. Malignancy is most often the reason for this dramatic surgery. Evisceration of ocular contents is removal of the contents of the eyeball leaving the sclera, muscles, and sometimes the cornea. Enucleation is removal of the entire eyeball without rupture; </a:t>
            </a:r>
            <a:r>
              <a:rPr lang="en-US" altLang="en-US" dirty="0" err="1"/>
              <a:t>conjuctiva</a:t>
            </a:r>
            <a:r>
              <a:rPr lang="en-US" altLang="en-US" dirty="0"/>
              <a:t> may remain. Codes specify if an implant is placed and if muscles are attached. Implant codes are for permanent implant placement – not for a temporary placement. Exenteration of orbit is invasive surgery. Exenteration describes removal of contents of a cavity; the underlying condition is more serious or invasive. In this case, muscles, fat, and even bone are removed. </a:t>
            </a:r>
          </a:p>
          <a:p>
            <a:pPr>
              <a:defRPr/>
            </a:pPr>
            <a:r>
              <a:rPr lang="en-US" altLang="en-US" dirty="0"/>
              <a:t> </a:t>
            </a:r>
          </a:p>
          <a:p>
            <a:pPr>
              <a:defRPr/>
            </a:pPr>
            <a:r>
              <a:rPr lang="en-US" altLang="en-US" dirty="0"/>
              <a:t>Secondary implant(s) procedures lists secondary procedures. In these situations, modification of an implant, secondary implant placement, reinsertion, or removal of an implant may be required. In the case of exenteration for a more serious cancer, it may be best to allow healing of the area before placing an implant.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291</a:t>
            </a:fld>
            <a:endParaRPr lang="en-US" dirty="0"/>
          </a:p>
        </p:txBody>
      </p:sp>
    </p:spTree>
    <p:extLst>
      <p:ext uri="{BB962C8B-B14F-4D97-AF65-F5344CB8AC3E}">
        <p14:creationId xmlns:p14="http://schemas.microsoft.com/office/powerpoint/2010/main" val="327451479"/>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a:extLst>
              <a:ext uri="{FF2B5EF4-FFF2-40B4-BE49-F238E27FC236}">
                <a16:creationId xmlns:a16="http://schemas.microsoft.com/office/drawing/2014/main" id="{6CAC5556-F93F-4CC5-84BF-4C2CADFF7880}"/>
              </a:ext>
            </a:extLst>
          </p:cNvPr>
          <p:cNvSpPr>
            <a:spLocks noGrp="1" noRot="1" noChangeAspect="1" noChangeArrowheads="1" noTextEdit="1"/>
          </p:cNvSpPr>
          <p:nvPr>
            <p:ph type="sldImg"/>
          </p:nvPr>
        </p:nvSpPr>
        <p:spPr>
          <a:ln/>
        </p:spPr>
      </p:sp>
      <p:sp>
        <p:nvSpPr>
          <p:cNvPr id="527363" name="Notes Placeholder 2">
            <a:extLst>
              <a:ext uri="{FF2B5EF4-FFF2-40B4-BE49-F238E27FC236}">
                <a16:creationId xmlns:a16="http://schemas.microsoft.com/office/drawing/2014/main" id="{5913FEB0-4EF4-4FF8-AC63-D6240124D1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Lens</a:t>
            </a:r>
            <a:r>
              <a:rPr lang="en-US" altLang="en-US" i="1" dirty="0"/>
              <a:t> </a:t>
            </a:r>
            <a:r>
              <a:rPr lang="en-US" altLang="en-US" i="0" dirty="0"/>
              <a:t>codes are</a:t>
            </a:r>
            <a:r>
              <a:rPr lang="en-US" altLang="en-US" dirty="0"/>
              <a:t> grouped by incision and removal. Cataract removal is the primary procedure in this category. There are instructions for review explaining components of these procedures reported with the codes. Pars plana approach  is an open procedure to get to the back to the retina or vitreous. </a:t>
            </a:r>
          </a:p>
          <a:p>
            <a:r>
              <a:rPr lang="en-US" altLang="en-US" i="1" dirty="0"/>
              <a:t> </a:t>
            </a:r>
            <a:endParaRPr lang="en-US" altLang="en-US" dirty="0"/>
          </a:p>
          <a:p>
            <a:r>
              <a:rPr lang="en-US" altLang="en-US" dirty="0"/>
              <a:t>Intraocular lens procedures lists five codes. These codes report procedures on the lens and its capsule.</a:t>
            </a:r>
          </a:p>
          <a:p>
            <a:endParaRPr lang="en-US" altLang="en-US" dirty="0"/>
          </a:p>
          <a:p>
            <a:endParaRPr lang="en-US" altLang="en-US" dirty="0">
              <a:latin typeface="Arial" panose="020B0604020202020204" pitchFamily="34" charset="0"/>
            </a:endParaRPr>
          </a:p>
        </p:txBody>
      </p:sp>
      <p:sp>
        <p:nvSpPr>
          <p:cNvPr id="527364" name="Slide Number Placeholder 3">
            <a:extLst>
              <a:ext uri="{FF2B5EF4-FFF2-40B4-BE49-F238E27FC236}">
                <a16:creationId xmlns:a16="http://schemas.microsoft.com/office/drawing/2014/main" id="{BA998F9A-A8AB-42D9-8BEA-219FECD63D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0E4CF8-AF6B-400E-A3B0-19E53084F9B2}" type="slidenum">
              <a:rPr lang="en-US" altLang="en-US" sz="1300">
                <a:ea typeface="ＭＳ Ｐゴシック" panose="020B0600070205080204" pitchFamily="34" charset="-128"/>
              </a:rPr>
              <a:pPr>
                <a:spcBef>
                  <a:spcPct val="0"/>
                </a:spcBef>
              </a:pPr>
              <a:t>292</a:t>
            </a:fld>
            <a:endParaRPr lang="en-US" altLang="en-US" sz="1300">
              <a:ea typeface="ＭＳ Ｐゴシック" panose="020B0600070205080204" pitchFamily="34" charset="-128"/>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a:extLst>
              <a:ext uri="{FF2B5EF4-FFF2-40B4-BE49-F238E27FC236}">
                <a16:creationId xmlns:a16="http://schemas.microsoft.com/office/drawing/2014/main" id="{0F95E2B2-5FC7-4C04-BA30-04CC58D5D2F3}"/>
              </a:ext>
            </a:extLst>
          </p:cNvPr>
          <p:cNvSpPr>
            <a:spLocks noGrp="1" noRot="1" noChangeAspect="1" noChangeArrowheads="1" noTextEdit="1"/>
          </p:cNvSpPr>
          <p:nvPr>
            <p:ph type="sldImg"/>
          </p:nvPr>
        </p:nvSpPr>
        <p:spPr>
          <a:ln/>
        </p:spPr>
      </p:sp>
      <p:sp>
        <p:nvSpPr>
          <p:cNvPr id="529411" name="Notes Placeholder 2">
            <a:extLst>
              <a:ext uri="{FF2B5EF4-FFF2-40B4-BE49-F238E27FC236}">
                <a16:creationId xmlns:a16="http://schemas.microsoft.com/office/drawing/2014/main" id="{9C0DCF30-C69E-4690-885C-44967EFDE6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Ocular adnexa deals mainly with extraocular muscles. A coordinated effort of all muscles is required for intricate eye movements; think of a batter attempting to hit a 98 mph fastball! </a:t>
            </a:r>
            <a:r>
              <a:rPr lang="en-US" dirty="0"/>
              <a:t>Strabismus is a disorder in which both eyes do not line up in the same direction, so they do not look at the same object at the same time. The condition is more commonly known as "crossed eyes.".</a:t>
            </a:r>
            <a:r>
              <a:rPr lang="en-US" altLang="en-US" dirty="0"/>
              <a:t> Strabismus surgery in this section is grouped into that performed for the horizontal and vertical muscles. With the transposition procedure, the superior rectus muscle (one of the extraocular muscles) is transposed or moved. Adjustable sutures can be placed in strabismus surgery. This section of CPT</a:t>
            </a:r>
            <a:r>
              <a:rPr lang="en-US" altLang="en-US" baseline="30000" dirty="0"/>
              <a:t>®</a:t>
            </a:r>
            <a:r>
              <a:rPr lang="en-US" altLang="en-US" dirty="0"/>
              <a:t> contains valuable pictures worth reviewing to make sense of these procedures. </a:t>
            </a:r>
          </a:p>
          <a:p>
            <a:endParaRPr lang="en-US" altLang="en-US" dirty="0">
              <a:latin typeface="Arial" panose="020B0604020202020204" pitchFamily="34" charset="0"/>
            </a:endParaRPr>
          </a:p>
        </p:txBody>
      </p:sp>
      <p:sp>
        <p:nvSpPr>
          <p:cNvPr id="529412" name="Slide Number Placeholder 3">
            <a:extLst>
              <a:ext uri="{FF2B5EF4-FFF2-40B4-BE49-F238E27FC236}">
                <a16:creationId xmlns:a16="http://schemas.microsoft.com/office/drawing/2014/main" id="{0D4C3E3D-7590-45E5-BDF3-1A0ED8106D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E75D38-5D6B-4E94-85AE-34C97292E6DB}" type="slidenum">
              <a:rPr lang="en-US" altLang="en-US" sz="1300">
                <a:ea typeface="ＭＳ Ｐゴシック" panose="020B0600070205080204" pitchFamily="34" charset="-128"/>
              </a:rPr>
              <a:pPr>
                <a:spcBef>
                  <a:spcPct val="0"/>
                </a:spcBef>
              </a:pPr>
              <a:t>293</a:t>
            </a:fld>
            <a:endParaRPr lang="en-US" altLang="en-US" sz="1300">
              <a:ea typeface="ＭＳ Ｐゴシック" panose="020B0600070205080204" pitchFamily="34" charset="-128"/>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a:extLst>
              <a:ext uri="{FF2B5EF4-FFF2-40B4-BE49-F238E27FC236}">
                <a16:creationId xmlns:a16="http://schemas.microsoft.com/office/drawing/2014/main" id="{125D094C-E2BE-4C4B-B1C9-F4B92340FC7A}"/>
              </a:ext>
            </a:extLst>
          </p:cNvPr>
          <p:cNvSpPr>
            <a:spLocks noGrp="1" noRot="1" noChangeAspect="1" noChangeArrowheads="1" noTextEdit="1"/>
          </p:cNvSpPr>
          <p:nvPr>
            <p:ph type="sldImg"/>
          </p:nvPr>
        </p:nvSpPr>
        <p:spPr>
          <a:ln/>
        </p:spPr>
      </p:sp>
      <p:sp>
        <p:nvSpPr>
          <p:cNvPr id="531459" name="Notes Placeholder 2">
            <a:extLst>
              <a:ext uri="{FF2B5EF4-FFF2-40B4-BE49-F238E27FC236}">
                <a16:creationId xmlns:a16="http://schemas.microsoft.com/office/drawing/2014/main" id="{D3C9CDF5-DEA0-4CB7-AEB2-B663B578D9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1460" name="Date Placeholder 3">
            <a:extLst>
              <a:ext uri="{FF2B5EF4-FFF2-40B4-BE49-F238E27FC236}">
                <a16:creationId xmlns:a16="http://schemas.microsoft.com/office/drawing/2014/main" id="{8652E72E-EC6A-45D9-BF45-6A82ADFA953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1461" name="Slide Number Placeholder 4">
            <a:extLst>
              <a:ext uri="{FF2B5EF4-FFF2-40B4-BE49-F238E27FC236}">
                <a16:creationId xmlns:a16="http://schemas.microsoft.com/office/drawing/2014/main" id="{90C98502-8A7D-47BE-A68D-E7812550A5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48C8C5-444D-46E0-9A34-FAEF3A0B355B}" type="slidenum">
              <a:rPr lang="en-US" altLang="en-US" smtClean="0"/>
              <a:pPr/>
              <a:t>294</a:t>
            </a:fld>
            <a:endParaRPr lang="en-US" altLang="en-US"/>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a:extLst>
              <a:ext uri="{FF2B5EF4-FFF2-40B4-BE49-F238E27FC236}">
                <a16:creationId xmlns:a16="http://schemas.microsoft.com/office/drawing/2014/main" id="{8C5EF8CA-0CAD-4558-8C0F-8357CFC253C6}"/>
              </a:ext>
            </a:extLst>
          </p:cNvPr>
          <p:cNvSpPr>
            <a:spLocks noGrp="1" noRot="1" noChangeAspect="1" noChangeArrowheads="1" noTextEdit="1"/>
          </p:cNvSpPr>
          <p:nvPr>
            <p:ph type="sldImg"/>
          </p:nvPr>
        </p:nvSpPr>
        <p:spPr>
          <a:ln/>
        </p:spPr>
      </p:sp>
      <p:sp>
        <p:nvSpPr>
          <p:cNvPr id="533507" name="Notes Placeholder 2">
            <a:extLst>
              <a:ext uri="{FF2B5EF4-FFF2-40B4-BE49-F238E27FC236}">
                <a16:creationId xmlns:a16="http://schemas.microsoft.com/office/drawing/2014/main" id="{C763C711-E971-48AB-8F39-EFE9FF638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Listed in the Medicine  section of CPT® under </a:t>
            </a:r>
            <a:r>
              <a:rPr lang="en-US" altLang="en-US" dirty="0" err="1"/>
              <a:t>ophthalmolog</a:t>
            </a:r>
            <a:r>
              <a:rPr lang="en-US" altLang="en-US" dirty="0"/>
              <a:t> are codes reporting services for general ophthalmology services, special ophthalmological services, contact lens services, and spectacle services (including prosthesis for aphakia). There are instructions at the beginning of the section defining the difference between intermediate and comprehensive ophthalmological services. There are also instructions regarding special ophthalmological services. </a:t>
            </a:r>
          </a:p>
          <a:p>
            <a:r>
              <a:rPr lang="en-US" altLang="en-US" dirty="0"/>
              <a:t> </a:t>
            </a:r>
          </a:p>
          <a:p>
            <a:r>
              <a:rPr lang="en-US" altLang="en-US" dirty="0"/>
              <a:t>The first codes listed here are based on new and established patient criteria, and level of service provided; they are evaluation and management (E/M) codes. This can be confusing. General ophthalmological services lists four codes for new patient and established patient. Definitions for new and established patients are important; a new patient has not received professional services by the provider or one in the same group within the past three years. An established patient has. </a:t>
            </a:r>
          </a:p>
        </p:txBody>
      </p:sp>
      <p:sp>
        <p:nvSpPr>
          <p:cNvPr id="533508" name="Date Placeholder 3">
            <a:extLst>
              <a:ext uri="{FF2B5EF4-FFF2-40B4-BE49-F238E27FC236}">
                <a16:creationId xmlns:a16="http://schemas.microsoft.com/office/drawing/2014/main" id="{A69D0053-F471-4322-8FFF-FE48C69884B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3509" name="Slide Number Placeholder 4">
            <a:extLst>
              <a:ext uri="{FF2B5EF4-FFF2-40B4-BE49-F238E27FC236}">
                <a16:creationId xmlns:a16="http://schemas.microsoft.com/office/drawing/2014/main" id="{F4BBED08-DA45-4DBB-879E-C5F429F2A0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EBD30E-5187-4D33-8190-BAF403F90F00}" type="slidenum">
              <a:rPr lang="en-US" altLang="en-US" smtClean="0"/>
              <a:pPr/>
              <a:t>295</a:t>
            </a:fld>
            <a:endParaRPr lang="en-US" altLang="en-US"/>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a:extLst>
              <a:ext uri="{FF2B5EF4-FFF2-40B4-BE49-F238E27FC236}">
                <a16:creationId xmlns:a16="http://schemas.microsoft.com/office/drawing/2014/main" id="{7D59BB2A-EA1C-4221-8082-224B0CC2216B}"/>
              </a:ext>
            </a:extLst>
          </p:cNvPr>
          <p:cNvSpPr>
            <a:spLocks noGrp="1" noRot="1" noChangeAspect="1" noChangeArrowheads="1" noTextEdit="1"/>
          </p:cNvSpPr>
          <p:nvPr>
            <p:ph type="sldImg"/>
          </p:nvPr>
        </p:nvSpPr>
        <p:spPr>
          <a:ln/>
        </p:spPr>
      </p:sp>
      <p:sp>
        <p:nvSpPr>
          <p:cNvPr id="535555" name="Notes Placeholder 2">
            <a:extLst>
              <a:ext uri="{FF2B5EF4-FFF2-40B4-BE49-F238E27FC236}">
                <a16:creationId xmlns:a16="http://schemas.microsoft.com/office/drawing/2014/main" id="{F3C9BB6C-665C-47CB-AFBB-EE54868E32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Under the removal listings, removal foreign body from external auditory canal, codes are chosen based on use of anesthesia. Two codes exist for removal of ear wax (cerumen). 69209 when the wax is removed by lavage or irrigation – this is accomplished with a large syringe, squirting water into the ear canal to dislodge the plug of wax. This is a unilateral procedure – and if performed would be reported with modifier 50.</a:t>
            </a:r>
          </a:p>
          <a:p>
            <a:r>
              <a:rPr lang="en-US" altLang="en-US" dirty="0"/>
              <a:t>69210 is reported for removal of earwax using instrumentation, such as </a:t>
            </a:r>
            <a:r>
              <a:rPr lang="en-US" altLang="en-US" dirty="0" err="1"/>
              <a:t>currettes</a:t>
            </a:r>
            <a:r>
              <a:rPr lang="en-US" altLang="en-US" dirty="0"/>
              <a:t>, ear spoons, or microscope. This code is also for one  ear. Modifier 50 is reported if both ears are cleaned. Guidance is provided instructing the user that if the cerumen is not documented as “impacted” the service is reported with the appropriate level of E/M code.</a:t>
            </a:r>
          </a:p>
          <a:p>
            <a:endParaRPr lang="en-US" altLang="en-US" dirty="0">
              <a:latin typeface="Arial" panose="020B0604020202020204" pitchFamily="34" charset="0"/>
            </a:endParaRPr>
          </a:p>
        </p:txBody>
      </p:sp>
      <p:sp>
        <p:nvSpPr>
          <p:cNvPr id="535556" name="Slide Number Placeholder 3">
            <a:extLst>
              <a:ext uri="{FF2B5EF4-FFF2-40B4-BE49-F238E27FC236}">
                <a16:creationId xmlns:a16="http://schemas.microsoft.com/office/drawing/2014/main" id="{D1A40DE0-41E7-4E5D-90DA-006978094F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E3434B-49B9-48A6-8FBD-32B6252A4EFC}" type="slidenum">
              <a:rPr lang="en-US" altLang="en-US" sz="1300">
                <a:ea typeface="ＭＳ Ｐゴシック" panose="020B0600070205080204" pitchFamily="34" charset="-128"/>
              </a:rPr>
              <a:pPr>
                <a:spcBef>
                  <a:spcPct val="0"/>
                </a:spcBef>
              </a:pPr>
              <a:t>296</a:t>
            </a:fld>
            <a:endParaRPr lang="en-US" altLang="en-US" sz="1300">
              <a:ea typeface="ＭＳ Ｐゴシック" panose="020B0600070205080204" pitchFamily="34" charset="-128"/>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a:extLst>
              <a:ext uri="{FF2B5EF4-FFF2-40B4-BE49-F238E27FC236}">
                <a16:creationId xmlns:a16="http://schemas.microsoft.com/office/drawing/2014/main" id="{66BED826-4DB3-4332-9F0B-1C8DA581F665}"/>
              </a:ext>
            </a:extLst>
          </p:cNvPr>
          <p:cNvSpPr>
            <a:spLocks noGrp="1" noRot="1" noChangeAspect="1" noChangeArrowheads="1" noTextEdit="1"/>
          </p:cNvSpPr>
          <p:nvPr>
            <p:ph type="sldImg"/>
          </p:nvPr>
        </p:nvSpPr>
        <p:spPr>
          <a:ln/>
        </p:spPr>
      </p:sp>
      <p:sp>
        <p:nvSpPr>
          <p:cNvPr id="537603" name="Notes Placeholder 2">
            <a:extLst>
              <a:ext uri="{FF2B5EF4-FFF2-40B4-BE49-F238E27FC236}">
                <a16:creationId xmlns:a16="http://schemas.microsoft.com/office/drawing/2014/main" id="{9E37E7EE-A407-4725-9968-8B99D929D6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Middle ear is a larger section of codes. It is grouped by introduction, incision, excision, repair, and other procedures. Tympanostomy is demonstrated very well with an illustration showing the tubes. Tympanostomy is synonymous with myringotomy, which is creating a passageway through the tympanic membrane. </a:t>
            </a:r>
          </a:p>
          <a:p>
            <a:r>
              <a:rPr lang="en-US" altLang="en-US" i="1" dirty="0"/>
              <a:t> </a:t>
            </a:r>
            <a:endParaRPr lang="en-US" altLang="en-US" dirty="0"/>
          </a:p>
          <a:p>
            <a:r>
              <a:rPr lang="en-US" altLang="en-US" dirty="0"/>
              <a:t>Mastoidectomy; complete is removal of the mastoid bone. Malignancy or extremely serious infection necessitates this procedure. Listed next are more extreme procedures, modified radical and radical. </a:t>
            </a:r>
          </a:p>
          <a:p>
            <a:endParaRPr lang="en-US" altLang="en-US" dirty="0"/>
          </a:p>
          <a:p>
            <a:endParaRPr lang="en-US" altLang="en-US" dirty="0">
              <a:latin typeface="Arial" panose="020B0604020202020204" pitchFamily="34" charset="0"/>
            </a:endParaRPr>
          </a:p>
        </p:txBody>
      </p:sp>
      <p:sp>
        <p:nvSpPr>
          <p:cNvPr id="537604" name="Slide Number Placeholder 3">
            <a:extLst>
              <a:ext uri="{FF2B5EF4-FFF2-40B4-BE49-F238E27FC236}">
                <a16:creationId xmlns:a16="http://schemas.microsoft.com/office/drawing/2014/main" id="{166771B8-7042-46A5-B425-AE39CE5628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E7A5D3-7B6B-4DCE-A657-61E3BC3B6B7A}" type="slidenum">
              <a:rPr lang="en-US" altLang="en-US" sz="1300">
                <a:ea typeface="ＭＳ Ｐゴシック" panose="020B0600070205080204" pitchFamily="34" charset="-128"/>
              </a:rPr>
              <a:pPr>
                <a:spcBef>
                  <a:spcPct val="0"/>
                </a:spcBef>
              </a:pPr>
              <a:t>297</a:t>
            </a:fld>
            <a:endParaRPr lang="en-US" altLang="en-US" sz="1300">
              <a:ea typeface="ＭＳ Ｐゴシック" panose="020B0600070205080204" pitchFamily="34" charset="-128"/>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Tympanoplasty the key coding concepts are type of procedure and with or without. Tympanoplasty is a surgery to reconstruct the tympanic membrane and can be performed either under local or general anesthesia. An incision is made into the ear canal and the remaining eardrum is elevated away from the bony ear canal and lifted forward.</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298</a:t>
            </a:fld>
            <a:endParaRPr lang="en-US" dirty="0"/>
          </a:p>
        </p:txBody>
      </p:sp>
    </p:spTree>
    <p:extLst>
      <p:ext uri="{BB962C8B-B14F-4D97-AF65-F5344CB8AC3E}">
        <p14:creationId xmlns:p14="http://schemas.microsoft.com/office/powerpoint/2010/main" val="3805385611"/>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Image Placeholder 1">
            <a:extLst>
              <a:ext uri="{FF2B5EF4-FFF2-40B4-BE49-F238E27FC236}">
                <a16:creationId xmlns:a16="http://schemas.microsoft.com/office/drawing/2014/main" id="{179C5990-95DD-4478-8E7D-914535302AF9}"/>
              </a:ext>
            </a:extLst>
          </p:cNvPr>
          <p:cNvSpPr>
            <a:spLocks noGrp="1" noRot="1" noChangeAspect="1" noChangeArrowheads="1" noTextEdit="1"/>
          </p:cNvSpPr>
          <p:nvPr>
            <p:ph type="sldImg"/>
          </p:nvPr>
        </p:nvSpPr>
        <p:spPr>
          <a:ln/>
        </p:spPr>
      </p:sp>
      <p:sp>
        <p:nvSpPr>
          <p:cNvPr id="539651" name="Notes Placeholder 2">
            <a:extLst>
              <a:ext uri="{FF2B5EF4-FFF2-40B4-BE49-F238E27FC236}">
                <a16:creationId xmlns:a16="http://schemas.microsoft.com/office/drawing/2014/main" id="{C91B400C-FE1F-47DF-9464-8F34FA791E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Inner ear</a:t>
            </a:r>
            <a:r>
              <a:rPr lang="en-US" altLang="en-US" i="1" dirty="0"/>
              <a:t> </a:t>
            </a:r>
            <a:r>
              <a:rPr lang="en-US" altLang="en-US" dirty="0"/>
              <a:t>is grouped by incision and/or destruction, excision, introduction, and other procedures. The structures of the inner ear are extremely small. Labyrinthectomy reports removal of the labyrinth in the middle ear. This is a very small, well protected structure, very difficult to get to. </a:t>
            </a:r>
          </a:p>
          <a:p>
            <a:r>
              <a:rPr lang="en-US" altLang="en-US" dirty="0"/>
              <a:t> </a:t>
            </a:r>
          </a:p>
          <a:p>
            <a:r>
              <a:rPr lang="en-US" altLang="en-US" dirty="0"/>
              <a:t>Temporal bone, middle fossa approach</a:t>
            </a:r>
            <a:r>
              <a:rPr lang="en-US" altLang="en-US" i="1" dirty="0"/>
              <a:t> </a:t>
            </a:r>
            <a:r>
              <a:rPr lang="en-US" altLang="en-US" dirty="0"/>
              <a:t>contains five codes. Decompression usually refers to a nerve that is under pressure. Decompression procedures are performed to relieve the pressure. </a:t>
            </a:r>
          </a:p>
          <a:p>
            <a:r>
              <a:rPr lang="en-US" altLang="en-US" dirty="0"/>
              <a:t> </a:t>
            </a:r>
          </a:p>
          <a:p>
            <a:r>
              <a:rPr lang="en-US" altLang="en-US" dirty="0"/>
              <a:t>At the end of this section is a long discussion regarding the Operating Microscope. Microsurgery is of critical importance regarding the procedures performed in the ear and on the eyes. These instructions are worth review.</a:t>
            </a:r>
          </a:p>
          <a:p>
            <a:r>
              <a:rPr lang="en-US" altLang="en-US" dirty="0"/>
              <a:t> </a:t>
            </a:r>
          </a:p>
          <a:p>
            <a:endParaRPr lang="en-US" altLang="en-US" dirty="0">
              <a:latin typeface="Arial" panose="020B0604020202020204" pitchFamily="34" charset="0"/>
            </a:endParaRPr>
          </a:p>
        </p:txBody>
      </p:sp>
      <p:sp>
        <p:nvSpPr>
          <p:cNvPr id="539652" name="Slide Number Placeholder 3">
            <a:extLst>
              <a:ext uri="{FF2B5EF4-FFF2-40B4-BE49-F238E27FC236}">
                <a16:creationId xmlns:a16="http://schemas.microsoft.com/office/drawing/2014/main" id="{EF8F9C9A-B2F6-4806-9FE4-F673E7E486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899464-D79A-4DF2-A45B-70EFA57794E4}" type="slidenum">
              <a:rPr lang="en-US" altLang="en-US" sz="1300">
                <a:ea typeface="ＭＳ Ｐゴシック" panose="020B0600070205080204" pitchFamily="34" charset="-128"/>
              </a:rPr>
              <a:pPr>
                <a:spcBef>
                  <a:spcPct val="0"/>
                </a:spcBef>
              </a:pPr>
              <a:t>299</a:t>
            </a:fld>
            <a:endParaRPr lang="en-US" altLang="en-US" sz="130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and welcome to the CPC certification review training. This training is designed to assist you in passing the CPC certification examination. This course is NOT designed for beginners, you should understanding of the coding process prior to taking this review. Sit back and relax, we are going to take the knowledge you have and combine it with test techniques that will help you with the multiple choice process, time management, process of elimination and highlighting your books. And don’t worry, if you are a little rusty on certain areas, we are going to refresh your memory on those as well!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a:t>
            </a:fld>
            <a:endParaRPr lang="en-US" dirty="0"/>
          </a:p>
        </p:txBody>
      </p:sp>
    </p:spTree>
    <p:extLst>
      <p:ext uri="{BB962C8B-B14F-4D97-AF65-F5344CB8AC3E}">
        <p14:creationId xmlns:p14="http://schemas.microsoft.com/office/powerpoint/2010/main" val="1650381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E49E7B3-4A0C-43E4-9B5C-8390BF0598BE}"/>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E2896089-ED91-4C20-8A0E-C8C0FD1CCD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An example of an instruction found in the coding conventions is the use of the abbreviation NOS.  NOS means Not Otherwise Specified.  This is the equivalent of unspecified.  Use of this code means that you do not have enough information for a more specific diagnosis.</a:t>
            </a: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Image Placeholder 1">
            <a:extLst>
              <a:ext uri="{FF2B5EF4-FFF2-40B4-BE49-F238E27FC236}">
                <a16:creationId xmlns:a16="http://schemas.microsoft.com/office/drawing/2014/main" id="{11591CD3-0F67-45AA-8919-29BB9F7BBE9A}"/>
              </a:ext>
            </a:extLst>
          </p:cNvPr>
          <p:cNvSpPr>
            <a:spLocks noGrp="1" noRot="1" noChangeAspect="1" noChangeArrowheads="1" noTextEdit="1"/>
          </p:cNvSpPr>
          <p:nvPr>
            <p:ph type="sldImg"/>
          </p:nvPr>
        </p:nvSpPr>
        <p:spPr>
          <a:ln/>
        </p:spPr>
      </p:sp>
      <p:sp>
        <p:nvSpPr>
          <p:cNvPr id="541699" name="Notes Placeholder 2">
            <a:extLst>
              <a:ext uri="{FF2B5EF4-FFF2-40B4-BE49-F238E27FC236}">
                <a16:creationId xmlns:a16="http://schemas.microsoft.com/office/drawing/2014/main" id="{BBC35965-14AA-4E9B-A699-B08C4114D9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Listed in the Medicine section of CPT</a:t>
            </a:r>
            <a:r>
              <a:rPr lang="en-US" baseline="30000" dirty="0"/>
              <a:t>®</a:t>
            </a:r>
            <a:r>
              <a:rPr lang="en-US" dirty="0"/>
              <a:t> under special otorhinolaryngologic services: vestibular function tests, without electrical recording; vestibular function tests, with recording (e.g., ENG); audiologic function tests; and evaluative and therapeutic services. At the beginning of the section are brief instructions as in the eye section. Special otorhinolaryngologic services are those diagnostic and treatment services that are not included in the E/M services and are reported separately using these codes. There are services such as otoscopy and removal of non-impacted cerumen that are reported as E/M codes and not reported separately.</a:t>
            </a:r>
          </a:p>
          <a:p>
            <a:pPr>
              <a:defRPr/>
            </a:pPr>
            <a:r>
              <a:rPr lang="en-US" i="1" dirty="0"/>
              <a:t> </a:t>
            </a:r>
            <a:endParaRPr lang="en-US" dirty="0"/>
          </a:p>
          <a:p>
            <a:pPr>
              <a:defRPr/>
            </a:pPr>
            <a:r>
              <a:rPr lang="en-US" dirty="0"/>
              <a:t>Otolaryngologic examination under general anesthesia is obviously not a routine exam, due to the use of general anesthesia, and is special.</a:t>
            </a:r>
          </a:p>
          <a:p>
            <a:pPr>
              <a:defRPr/>
            </a:pPr>
            <a:r>
              <a:rPr lang="en-US" dirty="0"/>
              <a:t> </a:t>
            </a:r>
          </a:p>
          <a:p>
            <a:pPr>
              <a:defRPr/>
            </a:pPr>
            <a:r>
              <a:rPr lang="en-US" dirty="0"/>
              <a:t>Vestibular function tests lists codes used to report testing of vestibular function listing four codes. </a:t>
            </a:r>
            <a:r>
              <a:rPr lang="en-US" i="0" dirty="0"/>
              <a:t>For example,</a:t>
            </a:r>
            <a:r>
              <a:rPr lang="en-US" i="1" dirty="0"/>
              <a:t> caloric vestibular test, each irrigation (binaural, </a:t>
            </a:r>
            <a:r>
              <a:rPr lang="en-US" i="1" dirty="0" err="1"/>
              <a:t>bithermal</a:t>
            </a:r>
            <a:r>
              <a:rPr lang="en-US" i="1" dirty="0"/>
              <a:t> stimulation constitutes 4 tests)</a:t>
            </a:r>
            <a:r>
              <a:rPr lang="en-US" dirty="0"/>
              <a:t> is a test for nystagmus. Cooled and heated water is injected into the external ear canal successively and will produce nystagmus (rapid, involuntary movement of the eyes) in an established pattern in normal patients. Patients with abnormalities will react differently</a:t>
            </a:r>
            <a:r>
              <a:rPr lang="en-US" i="1" dirty="0"/>
              <a:t>. </a:t>
            </a:r>
            <a:r>
              <a:rPr lang="en-US" dirty="0"/>
              <a:t>Be sure to read the note to ensure correct selection of codes. Also be sure to read all instructional notes regarding modifiers and codes that may not be billable together.</a:t>
            </a:r>
          </a:p>
          <a:p>
            <a:pPr>
              <a:defRPr/>
            </a:pPr>
            <a:r>
              <a:rPr lang="en-US" dirty="0"/>
              <a:t> </a:t>
            </a:r>
          </a:p>
          <a:p>
            <a:pPr>
              <a:defRPr/>
            </a:pPr>
            <a:r>
              <a:rPr lang="en-US" dirty="0"/>
              <a:t>Vestibular function tests, with recording (e.g., ENG) lists tests that do produce a recording. The previous section mentioned that “without testing” can be difficult because results are subjective and may be hard to interpret.</a:t>
            </a:r>
          </a:p>
          <a:p>
            <a:pPr>
              <a:defRPr/>
            </a:pPr>
            <a:r>
              <a:rPr lang="en-US" i="1" dirty="0"/>
              <a:t> </a:t>
            </a:r>
            <a:endParaRPr lang="en-US" dirty="0"/>
          </a:p>
          <a:p>
            <a:pPr>
              <a:defRPr/>
            </a:pPr>
            <a:r>
              <a:rPr lang="en-US" dirty="0"/>
              <a:t>Audiologic function tests with medical diagnostic evaluation services are performed by a physician or audiology technician to diagnose hearing loss etiology. These procedures are also called audiometric testing. All tests are considered bilateral; if only one ear is tested, apply modifier 52. </a:t>
            </a:r>
          </a:p>
          <a:p>
            <a:endParaRPr lang="en-US" altLang="en-US" dirty="0">
              <a:latin typeface="Arial" panose="020B0604020202020204" pitchFamily="34" charset="0"/>
            </a:endParaRPr>
          </a:p>
        </p:txBody>
      </p:sp>
      <p:sp>
        <p:nvSpPr>
          <p:cNvPr id="541700" name="Slide Number Placeholder 3">
            <a:extLst>
              <a:ext uri="{FF2B5EF4-FFF2-40B4-BE49-F238E27FC236}">
                <a16:creationId xmlns:a16="http://schemas.microsoft.com/office/drawing/2014/main" id="{2BA5097A-0E57-4156-9399-C681DD1376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E16D40-46EF-4FC6-9EA0-BFA419C7CD81}" type="slidenum">
              <a:rPr lang="en-US" altLang="en-US" sz="1300">
                <a:ea typeface="ＭＳ Ｐゴシック" panose="020B0600070205080204" pitchFamily="34" charset="-128"/>
              </a:rPr>
              <a:pPr>
                <a:spcBef>
                  <a:spcPct val="0"/>
                </a:spcBef>
              </a:pPr>
              <a:t>300</a:t>
            </a:fld>
            <a:endParaRPr lang="en-US" altLang="en-US" sz="1300">
              <a:ea typeface="ＭＳ Ｐゴシック" panose="020B0600070205080204" pitchFamily="34" charset="-128"/>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301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a:extLst>
              <a:ext uri="{FF2B5EF4-FFF2-40B4-BE49-F238E27FC236}">
                <a16:creationId xmlns:a16="http://schemas.microsoft.com/office/drawing/2014/main" id="{112437C0-347D-4E3C-956B-F5A409127FE1}"/>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6DCD1C7C-5E39-4EB8-A259-3ED5CEC8B220}"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302</a:t>
            </a:fld>
            <a:endParaRPr lang="en-GB" altLang="en-US">
              <a:solidFill>
                <a:srgbClr val="000000"/>
              </a:solidFill>
              <a:latin typeface="Calibri" panose="020F0502020204030204" pitchFamily="34" charset="0"/>
              <a:ea typeface="Arial Unicode MS" pitchFamily="34" charset="-128"/>
            </a:endParaRPr>
          </a:p>
        </p:txBody>
      </p:sp>
      <p:sp>
        <p:nvSpPr>
          <p:cNvPr id="570371" name="Rectangle 2">
            <a:extLst>
              <a:ext uri="{FF2B5EF4-FFF2-40B4-BE49-F238E27FC236}">
                <a16:creationId xmlns:a16="http://schemas.microsoft.com/office/drawing/2014/main" id="{1FA3B365-EC6E-4D32-BEDE-E22193CD8564}"/>
              </a:ext>
            </a:extLst>
          </p:cNvPr>
          <p:cNvSpPr>
            <a:spLocks noGrp="1" noRot="1" noChangeAspect="1" noChangeArrowheads="1" noTextEdit="1"/>
          </p:cNvSpPr>
          <p:nvPr>
            <p:ph type="sldImg"/>
          </p:nvPr>
        </p:nvSpPr>
        <p:spPr>
          <a:xfrm>
            <a:off x="512763" y="744538"/>
            <a:ext cx="6607175" cy="3716337"/>
          </a:xfrm>
          <a:ln/>
        </p:spPr>
      </p:sp>
      <p:sp>
        <p:nvSpPr>
          <p:cNvPr id="570372" name="Rectangle 3">
            <a:extLst>
              <a:ext uri="{FF2B5EF4-FFF2-40B4-BE49-F238E27FC236}">
                <a16:creationId xmlns:a16="http://schemas.microsoft.com/office/drawing/2014/main" id="{5543D4E0-8B48-4E6C-BA4E-33E543783979}"/>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r>
              <a:rPr lang="en-US" altLang="en-US" dirty="0">
                <a:latin typeface="Arial" panose="020B0604020202020204" pitchFamily="34" charset="0"/>
              </a:rPr>
              <a:t>There are some definitions that coders should know which will help to interpret radiology results and apply correct codes.</a:t>
            </a: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a:extLst>
              <a:ext uri="{FF2B5EF4-FFF2-40B4-BE49-F238E27FC236}">
                <a16:creationId xmlns:a16="http://schemas.microsoft.com/office/drawing/2014/main" id="{2DB8FB34-8000-49C8-98BE-E46CE8A5EC6C}"/>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93FDDDEB-9783-4FB4-AD4D-0D0E94BD038F}"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303</a:t>
            </a:fld>
            <a:endParaRPr lang="en-GB" altLang="en-US">
              <a:solidFill>
                <a:srgbClr val="000000"/>
              </a:solidFill>
              <a:latin typeface="Calibri" panose="020F0502020204030204" pitchFamily="34" charset="0"/>
              <a:ea typeface="Arial Unicode MS" pitchFamily="34" charset="-128"/>
            </a:endParaRPr>
          </a:p>
        </p:txBody>
      </p:sp>
      <p:sp>
        <p:nvSpPr>
          <p:cNvPr id="572419" name="Rectangle 2">
            <a:extLst>
              <a:ext uri="{FF2B5EF4-FFF2-40B4-BE49-F238E27FC236}">
                <a16:creationId xmlns:a16="http://schemas.microsoft.com/office/drawing/2014/main" id="{3B895A05-A9D6-4BE9-8A86-71A798883026}"/>
              </a:ext>
            </a:extLst>
          </p:cNvPr>
          <p:cNvSpPr>
            <a:spLocks noGrp="1" noRot="1" noChangeAspect="1" noChangeArrowheads="1" noTextEdit="1"/>
          </p:cNvSpPr>
          <p:nvPr>
            <p:ph type="sldImg"/>
          </p:nvPr>
        </p:nvSpPr>
        <p:spPr>
          <a:xfrm>
            <a:off x="512763" y="744538"/>
            <a:ext cx="6607175" cy="3716337"/>
          </a:xfrm>
          <a:ln/>
        </p:spPr>
      </p:sp>
      <p:sp>
        <p:nvSpPr>
          <p:cNvPr id="572420" name="Rectangle 3">
            <a:extLst>
              <a:ext uri="{FF2B5EF4-FFF2-40B4-BE49-F238E27FC236}">
                <a16:creationId xmlns:a16="http://schemas.microsoft.com/office/drawing/2014/main" id="{C29C2D77-93EE-4423-A649-C8A1478A2850}"/>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r>
              <a:rPr lang="en-US" altLang="en-US" dirty="0">
                <a:latin typeface="Arial" panose="020B0604020202020204" pitchFamily="34" charset="0"/>
              </a:rPr>
              <a:t>The radiology terms are continued here.</a:t>
            </a: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a:extLst>
              <a:ext uri="{FF2B5EF4-FFF2-40B4-BE49-F238E27FC236}">
                <a16:creationId xmlns:a16="http://schemas.microsoft.com/office/drawing/2014/main" id="{80114E77-4931-4E4F-BF3F-552CA5C717EC}"/>
              </a:ext>
            </a:extLst>
          </p:cNvPr>
          <p:cNvSpPr>
            <a:spLocks noGrp="1" noRot="1" noChangeAspect="1" noChangeArrowheads="1" noTextEdit="1"/>
          </p:cNvSpPr>
          <p:nvPr>
            <p:ph type="sldImg"/>
          </p:nvPr>
        </p:nvSpPr>
        <p:spPr>
          <a:ln/>
        </p:spPr>
      </p:sp>
      <p:sp>
        <p:nvSpPr>
          <p:cNvPr id="574467" name="Rectangle 3">
            <a:extLst>
              <a:ext uri="{FF2B5EF4-FFF2-40B4-BE49-F238E27FC236}">
                <a16:creationId xmlns:a16="http://schemas.microsoft.com/office/drawing/2014/main" id="{CFD54E89-C071-49C3-9812-61FD68114E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for radiology can come from any chapter in the ICD-10-CM manual.  Whenever possible, coders should be using the definitive or final diagnosis from the radiologist for coding the services provided.  When no definitive diagnosis is available or when the radiology study is found to be normal, code the signs and/or symptoms which necessitated the ordering of the study initially.</a:t>
            </a:r>
          </a:p>
          <a:p>
            <a:endParaRPr lang="en-US" altLang="en-US" dirty="0">
              <a:latin typeface="Arial" panose="020B0604020202020204" pitchFamily="34" charset="0"/>
            </a:endParaRPr>
          </a:p>
          <a:p>
            <a:r>
              <a:rPr lang="en-US" altLang="en-US" dirty="0">
                <a:latin typeface="Arial" panose="020B0604020202020204" pitchFamily="34" charset="0"/>
              </a:rPr>
              <a:t>In professional coding, do not code for inconclusive diagnoses, such as probable, rule out, suspected.  In those cases, diagnosis code selection should default to the sign and/or symptom which prompted the test to be performed.</a:t>
            </a: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a:extLst>
              <a:ext uri="{FF2B5EF4-FFF2-40B4-BE49-F238E27FC236}">
                <a16:creationId xmlns:a16="http://schemas.microsoft.com/office/drawing/2014/main" id="{6D6B7BD7-DE1E-4048-86E3-92B1B4CFBA53}"/>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7F9C5832-C9CA-464D-8EA2-0B6561E9AC7B}"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305</a:t>
            </a:fld>
            <a:endParaRPr lang="en-GB" altLang="en-US">
              <a:solidFill>
                <a:srgbClr val="000000"/>
              </a:solidFill>
              <a:latin typeface="Calibri" panose="020F0502020204030204" pitchFamily="34" charset="0"/>
              <a:ea typeface="Arial Unicode MS" pitchFamily="34" charset="-128"/>
            </a:endParaRPr>
          </a:p>
        </p:txBody>
      </p:sp>
      <p:sp>
        <p:nvSpPr>
          <p:cNvPr id="576515" name="Rectangle 2">
            <a:extLst>
              <a:ext uri="{FF2B5EF4-FFF2-40B4-BE49-F238E27FC236}">
                <a16:creationId xmlns:a16="http://schemas.microsoft.com/office/drawing/2014/main" id="{3C6F6489-259C-420E-B4D3-7A756F51956F}"/>
              </a:ext>
            </a:extLst>
          </p:cNvPr>
          <p:cNvSpPr>
            <a:spLocks noGrp="1" noRot="1" noChangeAspect="1" noChangeArrowheads="1" noTextEdit="1"/>
          </p:cNvSpPr>
          <p:nvPr>
            <p:ph type="sldImg"/>
          </p:nvPr>
        </p:nvSpPr>
        <p:spPr>
          <a:xfrm>
            <a:off x="512763" y="744538"/>
            <a:ext cx="6607175" cy="3716337"/>
          </a:xfrm>
          <a:ln/>
        </p:spPr>
      </p:sp>
      <p:sp>
        <p:nvSpPr>
          <p:cNvPr id="576516" name="Rectangle 3">
            <a:extLst>
              <a:ext uri="{FF2B5EF4-FFF2-40B4-BE49-F238E27FC236}">
                <a16:creationId xmlns:a16="http://schemas.microsoft.com/office/drawing/2014/main" id="{39590C36-60ED-4BD7-81F9-8EEE056FA4D8}"/>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r>
              <a:rPr lang="en-US" altLang="en-US" dirty="0">
                <a:latin typeface="Arial" panose="020B0604020202020204" pitchFamily="34" charset="0"/>
              </a:rPr>
              <a:t>There are seven main sections in radiology.</a:t>
            </a: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7">
            <a:extLst>
              <a:ext uri="{FF2B5EF4-FFF2-40B4-BE49-F238E27FC236}">
                <a16:creationId xmlns:a16="http://schemas.microsoft.com/office/drawing/2014/main" id="{E715D822-8A5A-4DB2-90ED-64EC833228CF}"/>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9F5D103E-89BD-4030-A2C3-A730B19F6E1C}"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306</a:t>
            </a:fld>
            <a:endParaRPr lang="en-GB" altLang="en-US">
              <a:solidFill>
                <a:srgbClr val="000000"/>
              </a:solidFill>
              <a:latin typeface="Calibri" panose="020F0502020204030204" pitchFamily="34" charset="0"/>
              <a:ea typeface="Arial Unicode MS" pitchFamily="34" charset="-128"/>
            </a:endParaRPr>
          </a:p>
        </p:txBody>
      </p:sp>
      <p:sp>
        <p:nvSpPr>
          <p:cNvPr id="578563" name="Rectangle 2">
            <a:extLst>
              <a:ext uri="{FF2B5EF4-FFF2-40B4-BE49-F238E27FC236}">
                <a16:creationId xmlns:a16="http://schemas.microsoft.com/office/drawing/2014/main" id="{E38754DE-EC29-479A-91E4-99263C466ECB}"/>
              </a:ext>
            </a:extLst>
          </p:cNvPr>
          <p:cNvSpPr>
            <a:spLocks noGrp="1" noRot="1" noChangeAspect="1" noChangeArrowheads="1" noTextEdit="1"/>
          </p:cNvSpPr>
          <p:nvPr>
            <p:ph type="sldImg"/>
          </p:nvPr>
        </p:nvSpPr>
        <p:spPr>
          <a:xfrm>
            <a:off x="512763" y="744538"/>
            <a:ext cx="6607175" cy="3716337"/>
          </a:xfrm>
          <a:ln/>
        </p:spPr>
      </p:sp>
      <p:sp>
        <p:nvSpPr>
          <p:cNvPr id="578564" name="Rectangle 3">
            <a:extLst>
              <a:ext uri="{FF2B5EF4-FFF2-40B4-BE49-F238E27FC236}">
                <a16:creationId xmlns:a16="http://schemas.microsoft.com/office/drawing/2014/main" id="{26B19A8D-18A9-4533-9A8E-EE07FC02C591}"/>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r>
              <a:rPr lang="en-US" altLang="en-US" dirty="0"/>
              <a:t>Supervision and interpretation is often referred to as the S &amp; I codes. Interventional radiologic procedures are used to diagnose and treat conditions using invasive procedures. Many of these procedures require radiologic guidance.  There will be a code from the surgery or medicine section reported along with the supervision and interpretation code from the radiology section. </a:t>
            </a:r>
          </a:p>
          <a:p>
            <a:endParaRPr lang="en-US" altLang="en-US" dirty="0"/>
          </a:p>
          <a:p>
            <a:r>
              <a:rPr lang="en-US" altLang="en-US" dirty="0"/>
              <a:t>If the same physician provides both the surgical procedure and the radiologic guidance, that physician will report both codes. When a physician performs the surgery, and a radiologist performs the supervision and interpretation, each will report his own separate code for his portion of the service.</a:t>
            </a:r>
          </a:p>
          <a:p>
            <a:endParaRPr lang="en-US" altLang="en-US" dirty="0"/>
          </a:p>
          <a:p>
            <a:r>
              <a:rPr lang="en-US" altLang="en-US" dirty="0"/>
              <a:t>The guidelines are also specific to contrast material administration.  Contrast material is used to highlight or enhance images during a radiological study.  Contrast material must be given by needle into a vein (intravascularly), into a joint (intra-</a:t>
            </a:r>
            <a:r>
              <a:rPr lang="en-US" altLang="en-US" dirty="0" err="1"/>
              <a:t>articularly</a:t>
            </a:r>
            <a:r>
              <a:rPr lang="en-US" altLang="en-US" dirty="0"/>
              <a:t>) or into the epidural space (intrathecally).  Oral and/or rectally given contrast do not qualify for codes saying “with contrast”.  </a:t>
            </a:r>
          </a:p>
          <a:p>
            <a:r>
              <a:rPr lang="en-US" altLang="en-US" dirty="0"/>
              <a:t> </a:t>
            </a:r>
          </a:p>
          <a:p>
            <a:pPr defTabSz="500601"/>
            <a:endParaRPr lang="en-US" altLang="en-US" dirty="0">
              <a:latin typeface="Arial" panose="020B0604020202020204" pitchFamily="34" charset="0"/>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a:extLst>
              <a:ext uri="{FF2B5EF4-FFF2-40B4-BE49-F238E27FC236}">
                <a16:creationId xmlns:a16="http://schemas.microsoft.com/office/drawing/2014/main" id="{4F9D0D66-F799-4391-BA25-FF315EA2F44E}"/>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2D95FE96-025C-4B77-8648-B92D76A33FD3}"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307</a:t>
            </a:fld>
            <a:endParaRPr lang="en-GB" altLang="en-US">
              <a:solidFill>
                <a:srgbClr val="000000"/>
              </a:solidFill>
              <a:latin typeface="Calibri" panose="020F0502020204030204" pitchFamily="34" charset="0"/>
              <a:ea typeface="Arial Unicode MS" pitchFamily="34" charset="-128"/>
            </a:endParaRPr>
          </a:p>
        </p:txBody>
      </p:sp>
      <p:sp>
        <p:nvSpPr>
          <p:cNvPr id="580611" name="Rectangle 2">
            <a:extLst>
              <a:ext uri="{FF2B5EF4-FFF2-40B4-BE49-F238E27FC236}">
                <a16:creationId xmlns:a16="http://schemas.microsoft.com/office/drawing/2014/main" id="{DE150F5D-4CB2-402E-83E9-AAFC27E8C823}"/>
              </a:ext>
            </a:extLst>
          </p:cNvPr>
          <p:cNvSpPr>
            <a:spLocks noGrp="1" noRot="1" noChangeAspect="1" noChangeArrowheads="1" noTextEdit="1"/>
          </p:cNvSpPr>
          <p:nvPr>
            <p:ph type="sldImg"/>
          </p:nvPr>
        </p:nvSpPr>
        <p:spPr>
          <a:xfrm>
            <a:off x="512763" y="744538"/>
            <a:ext cx="6607175" cy="3716337"/>
          </a:xfrm>
          <a:ln/>
        </p:spPr>
      </p:sp>
      <p:sp>
        <p:nvSpPr>
          <p:cNvPr id="580612" name="Rectangle 3">
            <a:extLst>
              <a:ext uri="{FF2B5EF4-FFF2-40B4-BE49-F238E27FC236}">
                <a16:creationId xmlns:a16="http://schemas.microsoft.com/office/drawing/2014/main" id="{D2CDEE1E-C7BA-4B63-B803-80CB7FA05154}"/>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defRPr/>
            </a:pPr>
            <a:r>
              <a:rPr lang="en-US" altLang="en-US" dirty="0">
                <a:latin typeface="Arial" panose="020B0604020202020204" pitchFamily="34" charset="0"/>
              </a:rPr>
              <a:t>Some modifiers are specific to radiology.  They allow division of services by professional and technical components.  The professional component identifies the work of the physician to perform, read, interpret or supervise the service.  The technical component identifies the costs associated with owning the equipment, employing the technicians, the supplies, the equipment overhead, etc.  When services are billed without the modifier, they are considered to be global, or inclusive of both technical and professional.  To separate out the technical and professional services, the modifiers TC (technical) or 26 (professional) are applied to the CPT</a:t>
            </a:r>
            <a:r>
              <a:rPr lang="en-US" altLang="en-US" b="1" baseline="30000" dirty="0"/>
              <a:t>®</a:t>
            </a:r>
            <a:r>
              <a:rPr lang="en-US" altLang="en-US" dirty="0">
                <a:latin typeface="Arial" panose="020B0604020202020204" pitchFamily="34" charset="0"/>
              </a:rPr>
              <a:t> code. </a:t>
            </a:r>
          </a:p>
          <a:p>
            <a:pPr defTabSz="500601"/>
            <a:endParaRPr lang="en-US" altLang="en-US" dirty="0">
              <a:latin typeface="Arial" panose="020B0604020202020204" pitchFamily="34" charset="0"/>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a:extLst>
              <a:ext uri="{FF2B5EF4-FFF2-40B4-BE49-F238E27FC236}">
                <a16:creationId xmlns:a16="http://schemas.microsoft.com/office/drawing/2014/main" id="{2A9F7AFA-8BAE-4A63-B0F3-EBA7E4C6389B}"/>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062382F4-0BBE-4B75-B387-9EA50A580675}"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308</a:t>
            </a:fld>
            <a:endParaRPr lang="en-GB" altLang="en-US">
              <a:solidFill>
                <a:srgbClr val="000000"/>
              </a:solidFill>
              <a:latin typeface="Calibri" panose="020F0502020204030204" pitchFamily="34" charset="0"/>
              <a:ea typeface="Arial Unicode MS" pitchFamily="34" charset="-128"/>
            </a:endParaRPr>
          </a:p>
        </p:txBody>
      </p:sp>
      <p:sp>
        <p:nvSpPr>
          <p:cNvPr id="582659" name="Rectangle 2">
            <a:extLst>
              <a:ext uri="{FF2B5EF4-FFF2-40B4-BE49-F238E27FC236}">
                <a16:creationId xmlns:a16="http://schemas.microsoft.com/office/drawing/2014/main" id="{BAFE391B-88A1-4F3F-BCC5-36E905772B67}"/>
              </a:ext>
            </a:extLst>
          </p:cNvPr>
          <p:cNvSpPr>
            <a:spLocks noGrp="1" noRot="1" noChangeAspect="1" noChangeArrowheads="1" noTextEdit="1"/>
          </p:cNvSpPr>
          <p:nvPr>
            <p:ph type="sldImg"/>
          </p:nvPr>
        </p:nvSpPr>
        <p:spPr>
          <a:xfrm>
            <a:off x="512763" y="744538"/>
            <a:ext cx="6607175" cy="3716337"/>
          </a:xfrm>
          <a:ln/>
        </p:spPr>
      </p:sp>
      <p:sp>
        <p:nvSpPr>
          <p:cNvPr id="582660" name="Rectangle 3">
            <a:extLst>
              <a:ext uri="{FF2B5EF4-FFF2-40B4-BE49-F238E27FC236}">
                <a16:creationId xmlns:a16="http://schemas.microsoft.com/office/drawing/2014/main" id="{74A2B549-2EBE-4D31-BEC6-A9E8895B56C6}"/>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r>
              <a:rPr lang="en-US" altLang="en-US" dirty="0">
                <a:latin typeface="Arial" panose="020B0604020202020204" pitchFamily="34" charset="0"/>
              </a:rPr>
              <a:t>The diagnostic radiology or diagnostic imaging services are organized by anatomy.  Radiology procedures include standard x-rays, magnetic resonance imaging (MRI) and computed axial tomography (CT).</a:t>
            </a:r>
          </a:p>
          <a:p>
            <a:pPr defTabSz="500601"/>
            <a:endParaRPr lang="en-US" altLang="en-US" dirty="0">
              <a:latin typeface="Arial" panose="020B0604020202020204" pitchFamily="34" charset="0"/>
            </a:endParaRPr>
          </a:p>
          <a:p>
            <a:r>
              <a:rPr lang="en-US" altLang="en-US" dirty="0"/>
              <a:t>MRI uses an external magnetic field to produce a two-dimensional view of an internal organ or structure. CT produces numerous cross-sectional slices of the body to create a three-dimensional image. In the index, MRI is found under magnetic resonance imaging, and CT is found under CT scan.</a:t>
            </a:r>
          </a:p>
          <a:p>
            <a:r>
              <a:rPr lang="en-US" altLang="en-US" dirty="0"/>
              <a:t> </a:t>
            </a:r>
            <a:endParaRPr lang="en-US" altLang="en-US" dirty="0">
              <a:latin typeface="Arial" panose="020B0604020202020204" pitchFamily="34" charset="0"/>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a:extLst>
              <a:ext uri="{FF2B5EF4-FFF2-40B4-BE49-F238E27FC236}">
                <a16:creationId xmlns:a16="http://schemas.microsoft.com/office/drawing/2014/main" id="{172292FE-AF08-4DB2-B107-FECDCC0A7DD4}"/>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625EE934-18FF-476B-8508-2439149FA3F1}"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309</a:t>
            </a:fld>
            <a:endParaRPr lang="en-GB" altLang="en-US">
              <a:solidFill>
                <a:srgbClr val="000000"/>
              </a:solidFill>
              <a:latin typeface="Calibri" panose="020F0502020204030204" pitchFamily="34" charset="0"/>
              <a:ea typeface="Arial Unicode MS" pitchFamily="34" charset="-128"/>
            </a:endParaRPr>
          </a:p>
        </p:txBody>
      </p:sp>
      <p:sp>
        <p:nvSpPr>
          <p:cNvPr id="584707" name="Rectangle 2">
            <a:extLst>
              <a:ext uri="{FF2B5EF4-FFF2-40B4-BE49-F238E27FC236}">
                <a16:creationId xmlns:a16="http://schemas.microsoft.com/office/drawing/2014/main" id="{3A296177-E5CC-4D7C-94AA-0F4DF3B6B397}"/>
              </a:ext>
            </a:extLst>
          </p:cNvPr>
          <p:cNvSpPr>
            <a:spLocks noGrp="1" noRot="1" noChangeAspect="1" noChangeArrowheads="1" noTextEdit="1"/>
          </p:cNvSpPr>
          <p:nvPr>
            <p:ph type="sldImg"/>
          </p:nvPr>
        </p:nvSpPr>
        <p:spPr>
          <a:xfrm>
            <a:off x="512763" y="744538"/>
            <a:ext cx="6607175" cy="3716337"/>
          </a:xfrm>
          <a:ln/>
        </p:spPr>
      </p:sp>
      <p:sp>
        <p:nvSpPr>
          <p:cNvPr id="584708" name="Rectangle 3">
            <a:extLst>
              <a:ext uri="{FF2B5EF4-FFF2-40B4-BE49-F238E27FC236}">
                <a16:creationId xmlns:a16="http://schemas.microsoft.com/office/drawing/2014/main" id="{1A52358C-49B9-466B-9F26-5AD76ED45BA5}"/>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r>
              <a:rPr lang="en-US" altLang="en-US" dirty="0">
                <a:latin typeface="Arial" panose="020B0604020202020204" pitchFamily="34" charset="0"/>
              </a:rPr>
              <a:t>Coding concepts include anatomical location, type of procedure, number and type of views, laterality and whether contrast material was used or not.</a:t>
            </a:r>
          </a:p>
          <a:p>
            <a:pPr defTabSz="500601"/>
            <a:endParaRPr lang="en-US" altLang="en-US" dirty="0">
              <a:latin typeface="Arial" panose="020B0604020202020204" pitchFamily="34" charset="0"/>
            </a:endParaRPr>
          </a:p>
          <a:p>
            <a:pPr defTabSz="500601"/>
            <a:r>
              <a:rPr lang="en-US" altLang="en-US" dirty="0">
                <a:latin typeface="Arial" panose="020B0604020202020204" pitchFamily="34" charset="0"/>
              </a:rPr>
              <a:t>With MRI and CT, there are typically three potential codes: without contrast, with contrast and without contrast followed by contrast with additional views.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5CB0B8D-5E61-486F-949F-126FD0EE0A4B}"/>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67020FA3-71FA-4A05-B583-D54F99517D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6754" name="Rectangle 7">
            <a:extLst>
              <a:ext uri="{FF2B5EF4-FFF2-40B4-BE49-F238E27FC236}">
                <a16:creationId xmlns:a16="http://schemas.microsoft.com/office/drawing/2014/main" id="{FD6C8E68-FFED-45D2-8595-D199F10A70D2}"/>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40499225-C418-406C-984B-F5AE998DDE93}"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310</a:t>
            </a:fld>
            <a:endParaRPr lang="en-GB" altLang="en-US">
              <a:solidFill>
                <a:srgbClr val="000000"/>
              </a:solidFill>
              <a:latin typeface="Calibri" panose="020F0502020204030204" pitchFamily="34" charset="0"/>
              <a:ea typeface="Arial Unicode MS" pitchFamily="34" charset="-128"/>
            </a:endParaRPr>
          </a:p>
        </p:txBody>
      </p:sp>
      <p:sp>
        <p:nvSpPr>
          <p:cNvPr id="586755" name="Rectangle 2">
            <a:extLst>
              <a:ext uri="{FF2B5EF4-FFF2-40B4-BE49-F238E27FC236}">
                <a16:creationId xmlns:a16="http://schemas.microsoft.com/office/drawing/2014/main" id="{61750997-E590-4390-B692-874D25D499B4}"/>
              </a:ext>
            </a:extLst>
          </p:cNvPr>
          <p:cNvSpPr>
            <a:spLocks noGrp="1" noRot="1" noChangeAspect="1" noChangeArrowheads="1" noTextEdit="1"/>
          </p:cNvSpPr>
          <p:nvPr>
            <p:ph type="sldImg"/>
          </p:nvPr>
        </p:nvSpPr>
        <p:spPr>
          <a:ln/>
        </p:spPr>
      </p:sp>
      <p:sp>
        <p:nvSpPr>
          <p:cNvPr id="586756" name="Rectangle 3">
            <a:extLst>
              <a:ext uri="{FF2B5EF4-FFF2-40B4-BE49-F238E27FC236}">
                <a16:creationId xmlns:a16="http://schemas.microsoft.com/office/drawing/2014/main" id="{13456AA9-180F-424A-852B-EC1C2A419F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688" tIns="51317" rIns="98688" bIns="51317" anchor="ctr"/>
          <a:lstStyle/>
          <a:p>
            <a:r>
              <a:rPr lang="en-US" altLang="en-US" dirty="0"/>
              <a:t>The cardiac imaging guidelines describe the difference between traditional MRI and cardiac MRI. Imaging under stress refers to performing the test either while the patient is exercising or after administration of a pharmacologic agent that causes the heart to work harder.  The purpose of cardiac MRI is to evaluate the physiologic function of the heart.  An additional test that can be done during cardiac MRI is a velocity flow map.   It shows speed and flow of blood through the heart looking for anatomical or congenital issues.</a:t>
            </a:r>
          </a:p>
          <a:p>
            <a:r>
              <a:rPr lang="en-US" altLang="en-US" dirty="0"/>
              <a:t> </a:t>
            </a:r>
          </a:p>
          <a:p>
            <a:r>
              <a:rPr lang="en-US" altLang="en-US" dirty="0"/>
              <a:t>CT uses numerous cross-sections of the organ to create a 3-D image of the structure.  Cardiac CT may show issues such as calcium build-up in the coronary arteries or congenital diseases within the heart.</a:t>
            </a:r>
          </a:p>
          <a:p>
            <a:r>
              <a:rPr lang="en-US" altLang="en-US" dirty="0"/>
              <a:t> </a:t>
            </a:r>
          </a:p>
          <a:p>
            <a:pPr defTabSz="500601"/>
            <a:endParaRPr lang="en-US" altLang="en-US" dirty="0">
              <a:latin typeface="Arial" panose="020B0604020202020204" pitchFamily="34" charset="0"/>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2" name="Rectangle 7">
            <a:extLst>
              <a:ext uri="{FF2B5EF4-FFF2-40B4-BE49-F238E27FC236}">
                <a16:creationId xmlns:a16="http://schemas.microsoft.com/office/drawing/2014/main" id="{C69D48E3-BBC0-451A-8C2D-107E00F09EFC}"/>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D42A5E9E-B942-4A41-B6A5-4D81BD317C55}"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311</a:t>
            </a:fld>
            <a:endParaRPr lang="en-GB" altLang="en-US">
              <a:solidFill>
                <a:srgbClr val="000000"/>
              </a:solidFill>
              <a:latin typeface="Calibri" panose="020F0502020204030204" pitchFamily="34" charset="0"/>
              <a:ea typeface="Arial Unicode MS" pitchFamily="34" charset="-128"/>
            </a:endParaRPr>
          </a:p>
        </p:txBody>
      </p:sp>
      <p:sp>
        <p:nvSpPr>
          <p:cNvPr id="588803" name="Rectangle 2">
            <a:extLst>
              <a:ext uri="{FF2B5EF4-FFF2-40B4-BE49-F238E27FC236}">
                <a16:creationId xmlns:a16="http://schemas.microsoft.com/office/drawing/2014/main" id="{69EDF662-5C1D-46F8-B5B9-5249F4BCFD8C}"/>
              </a:ext>
            </a:extLst>
          </p:cNvPr>
          <p:cNvSpPr>
            <a:spLocks noGrp="1" noRot="1" noChangeAspect="1" noChangeArrowheads="1" noTextEdit="1"/>
          </p:cNvSpPr>
          <p:nvPr>
            <p:ph type="sldImg"/>
          </p:nvPr>
        </p:nvSpPr>
        <p:spPr>
          <a:ln/>
        </p:spPr>
      </p:sp>
      <p:sp>
        <p:nvSpPr>
          <p:cNvPr id="588804" name="Rectangle 3">
            <a:extLst>
              <a:ext uri="{FF2B5EF4-FFF2-40B4-BE49-F238E27FC236}">
                <a16:creationId xmlns:a16="http://schemas.microsoft.com/office/drawing/2014/main" id="{9DC6BA87-8A18-4DDB-BD44-4ECF0C321B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688" tIns="51317" rIns="98688" bIns="51317" anchor="ctr"/>
          <a:lstStyle/>
          <a:p>
            <a:r>
              <a:rPr lang="en-US" altLang="en-US" dirty="0"/>
              <a:t>The next subsection is for vascular procedures which is divided into aorta and arteries, veins and lymphatics, and transcatheter procedures.</a:t>
            </a:r>
          </a:p>
          <a:p>
            <a:r>
              <a:rPr lang="en-US" altLang="en-US" dirty="0"/>
              <a:t> </a:t>
            </a:r>
          </a:p>
          <a:p>
            <a:r>
              <a:rPr lang="en-US" altLang="en-US" dirty="0"/>
              <a:t>There are numerous guidelines in this section that should be read. For both an aortography and an angiography, a catheter is introduced into the vessels. Codes for aortography and angiography are selected based on the location, laterality, and whether the catheterization is selective or non-selective. The surgical procedures are reported with codes in the cardiovascular and medicine sections of CPT</a:t>
            </a:r>
            <a:r>
              <a:rPr lang="en-US" altLang="en-US" b="1" baseline="30000" dirty="0"/>
              <a:t>®</a:t>
            </a:r>
            <a:r>
              <a:rPr lang="en-US" altLang="en-US" dirty="0"/>
              <a:t>.</a:t>
            </a:r>
          </a:p>
          <a:p>
            <a:r>
              <a:rPr lang="en-US" altLang="en-US" dirty="0"/>
              <a:t> </a:t>
            </a:r>
          </a:p>
          <a:p>
            <a:r>
              <a:rPr lang="en-US" altLang="en-US" dirty="0"/>
              <a:t>The next subsection is the Veins and lymphatics. The guidelines here are extensive but identical to those read with the aorta and arteries. Read them again and be sure to highlight or note the key points. Lymphangiography is the visualization of lymphatics. Splenoportography is when contrast is injected into the spleen to visualize the port vessel of the portal circulation and can be used in the diagnosis of portal hypertension. Venography is imaging of the veins.</a:t>
            </a: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50" name="Rectangle 7">
            <a:extLst>
              <a:ext uri="{FF2B5EF4-FFF2-40B4-BE49-F238E27FC236}">
                <a16:creationId xmlns:a16="http://schemas.microsoft.com/office/drawing/2014/main" id="{E44A610C-3C1D-4B18-AFE1-B867F45CCAA4}"/>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8BC86E26-F83C-4E0A-BF9D-C24AEC3FD284}"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312</a:t>
            </a:fld>
            <a:endParaRPr lang="en-GB" altLang="en-US">
              <a:solidFill>
                <a:srgbClr val="000000"/>
              </a:solidFill>
              <a:latin typeface="Calibri" panose="020F0502020204030204" pitchFamily="34" charset="0"/>
              <a:ea typeface="Arial Unicode MS" pitchFamily="34" charset="-128"/>
            </a:endParaRPr>
          </a:p>
        </p:txBody>
      </p:sp>
      <p:sp>
        <p:nvSpPr>
          <p:cNvPr id="590851" name="Rectangle 2">
            <a:extLst>
              <a:ext uri="{FF2B5EF4-FFF2-40B4-BE49-F238E27FC236}">
                <a16:creationId xmlns:a16="http://schemas.microsoft.com/office/drawing/2014/main" id="{D93E2850-3061-4A74-9C50-5499C69CB285}"/>
              </a:ext>
            </a:extLst>
          </p:cNvPr>
          <p:cNvSpPr>
            <a:spLocks noGrp="1" noRot="1" noChangeAspect="1" noChangeArrowheads="1" noTextEdit="1"/>
          </p:cNvSpPr>
          <p:nvPr>
            <p:ph type="sldImg"/>
          </p:nvPr>
        </p:nvSpPr>
        <p:spPr>
          <a:ln/>
        </p:spPr>
      </p:sp>
      <p:sp>
        <p:nvSpPr>
          <p:cNvPr id="590852" name="Rectangle 3">
            <a:extLst>
              <a:ext uri="{FF2B5EF4-FFF2-40B4-BE49-F238E27FC236}">
                <a16:creationId xmlns:a16="http://schemas.microsoft.com/office/drawing/2014/main" id="{979B6D37-42AA-4562-AE60-C1760B2E75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688" tIns="51317" rIns="98688" bIns="51317" anchor="ctr"/>
          <a:lstStyle/>
          <a:p>
            <a:pPr defTabSz="500601"/>
            <a:r>
              <a:rPr lang="en-US" altLang="en-US" dirty="0">
                <a:latin typeface="Arial" panose="020B0604020202020204" pitchFamily="34" charset="0"/>
              </a:rPr>
              <a:t>These codes are also supervision and interpretation codes that are used with procedures found in the medicine and cardiovascular sections.</a:t>
            </a: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a:extLst>
              <a:ext uri="{FF2B5EF4-FFF2-40B4-BE49-F238E27FC236}">
                <a16:creationId xmlns:a16="http://schemas.microsoft.com/office/drawing/2014/main" id="{6161C422-83A0-4959-94A5-28E4B4C6683A}"/>
              </a:ext>
            </a:extLst>
          </p:cNvPr>
          <p:cNvSpPr>
            <a:spLocks noGrp="1" noRot="1" noChangeAspect="1" noChangeArrowheads="1" noTextEdit="1"/>
          </p:cNvSpPr>
          <p:nvPr>
            <p:ph type="sldImg"/>
          </p:nvPr>
        </p:nvSpPr>
        <p:spPr>
          <a:ln/>
        </p:spPr>
      </p:sp>
      <p:sp>
        <p:nvSpPr>
          <p:cNvPr id="594947" name="Rectangle 3">
            <a:extLst>
              <a:ext uri="{FF2B5EF4-FFF2-40B4-BE49-F238E27FC236}">
                <a16:creationId xmlns:a16="http://schemas.microsoft.com/office/drawing/2014/main" id="{0B11955E-4F9B-410C-A504-F2E0B7EB9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Ultrasound uses sound waves to visualize internal structures and organs in the body. These images are used to measure the size, movement and functioning of the studied structures. During pregnancy, ultrasound is used to view the fetus(es). </a:t>
            </a:r>
            <a:endParaRPr lang="en-US" altLang="en-US" dirty="0">
              <a:latin typeface="Arial" panose="020B0604020202020204" pitchFamily="34" charset="0"/>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a:extLst>
              <a:ext uri="{FF2B5EF4-FFF2-40B4-BE49-F238E27FC236}">
                <a16:creationId xmlns:a16="http://schemas.microsoft.com/office/drawing/2014/main" id="{F6A0235F-7A5D-42E4-B013-22EFBE1F2BE5}"/>
              </a:ext>
            </a:extLst>
          </p:cNvPr>
          <p:cNvSpPr>
            <a:spLocks noGrp="1" noRot="1" noChangeAspect="1" noChangeArrowheads="1" noTextEdit="1"/>
          </p:cNvSpPr>
          <p:nvPr>
            <p:ph type="sldImg"/>
          </p:nvPr>
        </p:nvSpPr>
        <p:spPr>
          <a:ln/>
        </p:spPr>
      </p:sp>
      <p:sp>
        <p:nvSpPr>
          <p:cNvPr id="596995" name="Rectangle 3">
            <a:extLst>
              <a:ext uri="{FF2B5EF4-FFF2-40B4-BE49-F238E27FC236}">
                <a16:creationId xmlns:a16="http://schemas.microsoft.com/office/drawing/2014/main" id="{1674CC58-8AE3-44CA-8F70-470B927D7E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guidelines for ultrasound list three requirements.  First, the ultrasound images must be permanently recorded with the measurements taken and filed in the patient’s chart.  There must be a final written report documented and placed in the patient’s chart as well.  The only exception is when ultrasound is used to take biometric measurements only.  In those cases, the ultrasound images do not have to be permanently recorded and stored.</a:t>
            </a: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3E865631-68B0-4E21-98D6-37855A3E949E}"/>
              </a:ext>
            </a:extLst>
          </p:cNvPr>
          <p:cNvSpPr>
            <a:spLocks noGrp="1" noRot="1" noChangeAspect="1" noChangeArrowheads="1" noTextEdit="1"/>
          </p:cNvSpPr>
          <p:nvPr>
            <p:ph type="sldImg"/>
          </p:nvPr>
        </p:nvSpPr>
        <p:spPr>
          <a:ln/>
        </p:spPr>
      </p:sp>
      <p:sp>
        <p:nvSpPr>
          <p:cNvPr id="599043" name="Rectangle 3">
            <a:extLst>
              <a:ext uri="{FF2B5EF4-FFF2-40B4-BE49-F238E27FC236}">
                <a16:creationId xmlns:a16="http://schemas.microsoft.com/office/drawing/2014/main" id="{9C5E3DD2-C389-4D13-954B-54947D268F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guidelines for each anatomic region list the specific regions that must be documented in the written report to qualify the study as a complete study.  In each case, all items must be documented and described.  In the case that an anatomic region is unable to be viewed, the attempt and reason why the organ was unable to be viewed must also be documented in the report to be counted as part of the complete study.  If all items are not documented, the study must be billed as a limited study.</a:t>
            </a:r>
          </a:p>
          <a:p>
            <a:endParaRPr lang="en-US" altLang="en-US" dirty="0">
              <a:latin typeface="Arial" panose="020B0604020202020204" pitchFamily="34" charset="0"/>
            </a:endParaRPr>
          </a:p>
          <a:p>
            <a:r>
              <a:rPr lang="en-US" altLang="en-US" dirty="0">
                <a:latin typeface="Arial" panose="020B0604020202020204" pitchFamily="34" charset="0"/>
              </a:rPr>
              <a:t>Under the guidelines, there are also definitions for the different types of ultrasounds: A-mode, M-mode, B-mode and real-time scan.</a:t>
            </a: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a:extLst>
              <a:ext uri="{FF2B5EF4-FFF2-40B4-BE49-F238E27FC236}">
                <a16:creationId xmlns:a16="http://schemas.microsoft.com/office/drawing/2014/main" id="{98401D2F-C7C3-4372-801D-E026BEF9D0A3}"/>
              </a:ext>
            </a:extLst>
          </p:cNvPr>
          <p:cNvSpPr>
            <a:spLocks noGrp="1" noRot="1" noChangeAspect="1" noChangeArrowheads="1" noTextEdit="1"/>
          </p:cNvSpPr>
          <p:nvPr>
            <p:ph type="sldImg"/>
          </p:nvPr>
        </p:nvSpPr>
        <p:spPr>
          <a:ln/>
        </p:spPr>
      </p:sp>
      <p:sp>
        <p:nvSpPr>
          <p:cNvPr id="601091" name="Rectangle 3">
            <a:extLst>
              <a:ext uri="{FF2B5EF4-FFF2-40B4-BE49-F238E27FC236}">
                <a16:creationId xmlns:a16="http://schemas.microsoft.com/office/drawing/2014/main" id="{49D84E7D-EE5B-47FC-B1A4-C08759A699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Obstetric ultrasounds are coded based on trimester and the number of fetuses being examined.  As with all ultrasounds, there are specific definitions in the guidelines that should be reviewed.  Fetal ultrasounds are ultrasounds performed on the mother to examine specific deformities or anatomical issues with the fetus.  </a:t>
            </a:r>
            <a:r>
              <a:rPr lang="en-US" altLang="en-US" dirty="0" err="1">
                <a:latin typeface="Arial" panose="020B0604020202020204" pitchFamily="34" charset="0"/>
              </a:rPr>
              <a:t>Nonobstetrical</a:t>
            </a:r>
            <a:r>
              <a:rPr lang="en-US" altLang="en-US" dirty="0">
                <a:latin typeface="Arial" panose="020B0604020202020204" pitchFamily="34" charset="0"/>
              </a:rPr>
              <a:t> ultrasounds include transvaginal and pelvic ultrasounds as well as </a:t>
            </a:r>
            <a:r>
              <a:rPr lang="en-US" altLang="en-US" dirty="0" err="1">
                <a:latin typeface="Arial" panose="020B0604020202020204" pitchFamily="34" charset="0"/>
              </a:rPr>
              <a:t>sonohysterography</a:t>
            </a:r>
            <a:r>
              <a:rPr lang="en-US" altLang="en-US" dirty="0">
                <a:latin typeface="Arial" panose="020B0604020202020204" pitchFamily="34" charset="0"/>
              </a:rPr>
              <a:t> with color flow doppler to better view the uterine cavity.</a:t>
            </a: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1727B496-C803-425E-84CB-33B88EFAD9AD}"/>
              </a:ext>
            </a:extLst>
          </p:cNvPr>
          <p:cNvSpPr>
            <a:spLocks noGrp="1" noRot="1" noChangeAspect="1" noChangeArrowheads="1" noTextEdit="1"/>
          </p:cNvSpPr>
          <p:nvPr>
            <p:ph type="sldImg"/>
          </p:nvPr>
        </p:nvSpPr>
        <p:spPr>
          <a:ln/>
        </p:spPr>
      </p:sp>
      <p:sp>
        <p:nvSpPr>
          <p:cNvPr id="603139" name="Rectangle 3">
            <a:extLst>
              <a:ext uri="{FF2B5EF4-FFF2-40B4-BE49-F238E27FC236}">
                <a16:creationId xmlns:a16="http://schemas.microsoft.com/office/drawing/2014/main" id="{FCF37F33-84A7-46B9-B51A-091120F30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Ultrasound is also used as radiological guidance for particular medical or surgical procedures as defined on the slide.</a:t>
            </a: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a:extLst>
              <a:ext uri="{FF2B5EF4-FFF2-40B4-BE49-F238E27FC236}">
                <a16:creationId xmlns:a16="http://schemas.microsoft.com/office/drawing/2014/main" id="{6F507618-8DC6-4664-B05A-A4DCF318DBE2}"/>
              </a:ext>
            </a:extLst>
          </p:cNvPr>
          <p:cNvSpPr>
            <a:spLocks noGrp="1" noRot="1" noChangeAspect="1" noChangeArrowheads="1" noTextEdit="1"/>
          </p:cNvSpPr>
          <p:nvPr>
            <p:ph type="sldImg"/>
          </p:nvPr>
        </p:nvSpPr>
        <p:spPr>
          <a:ln/>
        </p:spPr>
      </p:sp>
      <p:sp>
        <p:nvSpPr>
          <p:cNvPr id="605187" name="Rectangle 3">
            <a:extLst>
              <a:ext uri="{FF2B5EF4-FFF2-40B4-BE49-F238E27FC236}">
                <a16:creationId xmlns:a16="http://schemas.microsoft.com/office/drawing/2014/main" id="{1D4DBAF0-49F3-47B9-8F59-5A08A137C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addition to ultrasound guidance, there are codes for fluoroscopic, CT and MRI guidance to assist in medical/surgical procedures. </a:t>
            </a:r>
            <a:r>
              <a:rPr lang="en-US" b="0" dirty="0"/>
              <a:t>Fluoroscopy</a:t>
            </a:r>
            <a:r>
              <a:rPr lang="en-US" dirty="0"/>
              <a:t> uses a continuous X-ray beam with a special machine called a C-arm that rotates around your body to look at different angles. During the exam, a series of X-ray images are projected onto a screen similar to a movie or moving picture.</a:t>
            </a:r>
            <a:endParaRPr lang="en-US" altLang="en-US" dirty="0">
              <a:latin typeface="Arial" panose="020B0604020202020204" pitchFamily="34" charset="0"/>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a:extLst>
              <a:ext uri="{FF2B5EF4-FFF2-40B4-BE49-F238E27FC236}">
                <a16:creationId xmlns:a16="http://schemas.microsoft.com/office/drawing/2014/main" id="{C3518E06-0E3C-4B57-955E-3D08284EE20E}"/>
              </a:ext>
            </a:extLst>
          </p:cNvPr>
          <p:cNvSpPr>
            <a:spLocks noGrp="1" noRot="1" noChangeAspect="1" noChangeArrowheads="1" noTextEdit="1"/>
          </p:cNvSpPr>
          <p:nvPr>
            <p:ph type="sldImg"/>
          </p:nvPr>
        </p:nvSpPr>
        <p:spPr>
          <a:ln/>
        </p:spPr>
      </p:sp>
      <p:sp>
        <p:nvSpPr>
          <p:cNvPr id="607235" name="Rectangle 3">
            <a:extLst>
              <a:ext uri="{FF2B5EF4-FFF2-40B4-BE49-F238E27FC236}">
                <a16:creationId xmlns:a16="http://schemas.microsoft.com/office/drawing/2014/main" id="{FC505DD4-6DB0-4F8D-BA2B-5C5231D7B7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In mammography coding, </a:t>
            </a:r>
            <a:r>
              <a:rPr lang="en-US" altLang="en-US" dirty="0"/>
              <a:t>code selection is based on the imaging device, procedure performed, whether it is screening or diagnostic, and whether it is unilateral or bilateral. Notice the code for a screening mammogram is bilateral. If a mammography is performed for only one breast, it would be for diagnostic reasons, not screening.  Tomosynthesis is a newer technique to diagnosing smaller and earlier breast cancers.  It is an </a:t>
            </a:r>
            <a:r>
              <a:rPr lang="en-US" altLang="en-US" dirty="0" err="1"/>
              <a:t>xray</a:t>
            </a:r>
            <a:r>
              <a:rPr lang="en-US" altLang="en-US" dirty="0"/>
              <a:t> technique that takes multiple images of the breast that are combined into a 3D image of the breast.</a:t>
            </a:r>
          </a:p>
          <a:p>
            <a:pPr defTabSz="790676">
              <a:defRPr/>
            </a:pPr>
            <a:endParaRPr lang="en-US" altLang="en-US" dirty="0"/>
          </a:p>
          <a:p>
            <a:endParaRPr lang="en-US" altLang="en-US"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6EEB93C-232A-49D9-B1B3-B78A192BD48D}"/>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9353DB42-3DEC-4136-BA0F-A0CD73F0D4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In this example, if the provider states the patient had diabetes and stage 5 chronic kidney disease, it is presumed diabetes and chronic kidney disease have a causal relationship and would be coded with:</a:t>
            </a:r>
          </a:p>
          <a:p>
            <a:pPr>
              <a:spcBef>
                <a:spcPct val="0"/>
              </a:spcBef>
            </a:pPr>
            <a:r>
              <a:rPr lang="en-US" altLang="en-US" dirty="0">
                <a:latin typeface="Arial" panose="020B0604020202020204" pitchFamily="34" charset="0"/>
              </a:rPr>
              <a:t>E11.22 Type 2 diabetes mellitus with diabetic chronic kidney disease</a:t>
            </a:r>
          </a:p>
          <a:p>
            <a:pPr>
              <a:spcBef>
                <a:spcPct val="0"/>
              </a:spcBef>
            </a:pPr>
            <a:r>
              <a:rPr lang="en-US" altLang="en-US" dirty="0">
                <a:latin typeface="Arial" panose="020B0604020202020204" pitchFamily="34" charset="0"/>
              </a:rPr>
              <a:t>Looking that code up in the tabular, you find a “use additional code” notation to identify the stage of chronic kidney disease.  We add another code for N18.5 Chronic kidney disease, stage 5.</a:t>
            </a:r>
          </a:p>
          <a:p>
            <a:pPr>
              <a:spcBef>
                <a:spcPct val="0"/>
              </a:spcBef>
            </a:pPr>
            <a:endParaRPr lang="en-US" altLang="en-US" dirty="0">
              <a:latin typeface="Arial" panose="020B0604020202020204" pitchFamily="34" charset="0"/>
            </a:endParaRPr>
          </a:p>
          <a:p>
            <a:pPr>
              <a:spcBef>
                <a:spcPct val="0"/>
              </a:spcBef>
            </a:pPr>
            <a:endParaRPr lang="en-US" altLang="en-US" dirty="0">
              <a:latin typeface="Arial" panose="020B0604020202020204" pitchFamily="34" charset="0"/>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a:extLst>
              <a:ext uri="{FF2B5EF4-FFF2-40B4-BE49-F238E27FC236}">
                <a16:creationId xmlns:a16="http://schemas.microsoft.com/office/drawing/2014/main" id="{29429AF1-12C0-4B1A-9DF8-357267941229}"/>
              </a:ext>
            </a:extLst>
          </p:cNvPr>
          <p:cNvSpPr>
            <a:spLocks noGrp="1" noRot="1" noChangeAspect="1" noChangeArrowheads="1" noTextEdit="1"/>
          </p:cNvSpPr>
          <p:nvPr>
            <p:ph type="sldImg"/>
          </p:nvPr>
        </p:nvSpPr>
        <p:spPr>
          <a:ln/>
        </p:spPr>
      </p:sp>
      <p:sp>
        <p:nvSpPr>
          <p:cNvPr id="609283" name="Rectangle 3">
            <a:extLst>
              <a:ext uri="{FF2B5EF4-FFF2-40B4-BE49-F238E27FC236}">
                <a16:creationId xmlns:a16="http://schemas.microsoft.com/office/drawing/2014/main" id="{79E7C099-086A-4F6A-918C-BE55A7462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next section of codes represents bone/joint studies.  Studies are done on children to estimate patient age based on bone growth.  Tests can be done to determine congenital disorders, bone or growth disorders.  The most common services in this section are the dual-energy </a:t>
            </a:r>
            <a:r>
              <a:rPr lang="en-US" altLang="en-US" dirty="0" err="1">
                <a:latin typeface="Arial" panose="020B0604020202020204" pitchFamily="34" charset="0"/>
              </a:rPr>
              <a:t>xray</a:t>
            </a:r>
            <a:r>
              <a:rPr lang="en-US" altLang="en-US" dirty="0">
                <a:latin typeface="Arial" panose="020B0604020202020204" pitchFamily="34" charset="0"/>
              </a:rPr>
              <a:t> absorptiometry (DEXA) scans.  These are bone density scans to diagnosis osteoporosis.  DEXA scan codes are selected based on the body part being examined.</a:t>
            </a: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a:extLst>
              <a:ext uri="{FF2B5EF4-FFF2-40B4-BE49-F238E27FC236}">
                <a16:creationId xmlns:a16="http://schemas.microsoft.com/office/drawing/2014/main" id="{6445A09D-CB12-49F4-8244-59D871BCC495}"/>
              </a:ext>
            </a:extLst>
          </p:cNvPr>
          <p:cNvSpPr>
            <a:spLocks noGrp="1" noRot="1" noChangeAspect="1" noChangeArrowheads="1" noTextEdit="1"/>
          </p:cNvSpPr>
          <p:nvPr>
            <p:ph type="sldImg"/>
          </p:nvPr>
        </p:nvSpPr>
        <p:spPr>
          <a:ln/>
        </p:spPr>
      </p:sp>
      <p:sp>
        <p:nvSpPr>
          <p:cNvPr id="611331" name="Rectangle 3">
            <a:extLst>
              <a:ext uri="{FF2B5EF4-FFF2-40B4-BE49-F238E27FC236}">
                <a16:creationId xmlns:a16="http://schemas.microsoft.com/office/drawing/2014/main" id="{D646DBEC-8337-45AA-8BAD-DAB22B708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Radiation oncology section is quite long. </a:t>
            </a:r>
            <a:r>
              <a:rPr lang="en-US" altLang="en-US" dirty="0"/>
              <a:t>Radiation oncology is a multidisciplinary medical specialty involving physician, physicists and dosimetrists, nurses, biomedical scientists, computer scientists, radiotherapy technologists, nutritionists, and social workers.</a:t>
            </a:r>
          </a:p>
          <a:p>
            <a:r>
              <a:rPr lang="en-US" altLang="en-US" dirty="0"/>
              <a:t> </a:t>
            </a:r>
          </a:p>
          <a:p>
            <a:r>
              <a:rPr lang="en-US" altLang="en-US" dirty="0"/>
              <a:t>The radiation oncology section is further divided into consultation, treatment planning, radiation physics and dosimetry, various treatment deliveries, hyperthermia, clinical intracavitary hyperthermia, and clinical brachytherapy. The most important guideline you can highlight or underline here is the last sentence in the first paragraph under the Radiation Oncology guidelines.  The services “include normal follow-up care during course of treatment and for three months following its completion.”</a:t>
            </a:r>
          </a:p>
          <a:p>
            <a:endParaRPr lang="en-US" altLang="en-US" dirty="0"/>
          </a:p>
          <a:p>
            <a:r>
              <a:rPr lang="en-US" altLang="en-US" dirty="0"/>
              <a:t>The first step in Radiation Oncology is a consultation. The radiation oncologist meets with the patient to discuss clinical management and services are reported using codes from the evaluation and management section of the CPT</a:t>
            </a:r>
            <a:r>
              <a:rPr lang="en-US" altLang="en-US" b="1" baseline="30000" dirty="0"/>
              <a:t>®</a:t>
            </a:r>
            <a:r>
              <a:rPr lang="en-US" altLang="en-US" dirty="0"/>
              <a:t> coding manual.</a:t>
            </a:r>
          </a:p>
          <a:p>
            <a:endParaRPr lang="en-US" altLang="en-US" dirty="0">
              <a:latin typeface="Arial" panose="020B0604020202020204" pitchFamily="34" charset="0"/>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i="0" dirty="0"/>
              <a:t>One of the more difficult concepts is how to calculate and report the number of radiation oncology treatments that a patient has.  According to the guidelines, radiation treatment is reported in units of 5 fractions or separate treatment sessions.  The guidelines state, </a:t>
            </a:r>
            <a:r>
              <a:rPr lang="en-US" dirty="0"/>
              <a:t>“Code 77427 is … reported if there are three or four fractions beyond a multiple of five at the end of a course of treatment; one or two fractions beyond a multiple of five at the end of a course of treatment are not reported separately.”</a:t>
            </a:r>
          </a:p>
          <a:p>
            <a:endParaRPr lang="en-US" i="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322</a:t>
            </a:fld>
            <a:endParaRPr lang="en-US" dirty="0"/>
          </a:p>
        </p:txBody>
      </p:sp>
    </p:spTree>
    <p:extLst>
      <p:ext uri="{BB962C8B-B14F-4D97-AF65-F5344CB8AC3E}">
        <p14:creationId xmlns:p14="http://schemas.microsoft.com/office/powerpoint/2010/main" val="250270558"/>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323</a:t>
            </a:fld>
            <a:endParaRPr lang="en-US" dirty="0"/>
          </a:p>
        </p:txBody>
      </p:sp>
    </p:spTree>
    <p:extLst>
      <p:ext uri="{BB962C8B-B14F-4D97-AF65-F5344CB8AC3E}">
        <p14:creationId xmlns:p14="http://schemas.microsoft.com/office/powerpoint/2010/main" val="2579848222"/>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a:extLst>
              <a:ext uri="{FF2B5EF4-FFF2-40B4-BE49-F238E27FC236}">
                <a16:creationId xmlns:a16="http://schemas.microsoft.com/office/drawing/2014/main" id="{21799E5F-FE9A-4125-AF61-BFF5DEEF9A84}"/>
              </a:ext>
            </a:extLst>
          </p:cNvPr>
          <p:cNvSpPr>
            <a:spLocks noGrp="1" noRot="1" noChangeAspect="1" noChangeArrowheads="1" noTextEdit="1"/>
          </p:cNvSpPr>
          <p:nvPr>
            <p:ph type="sldImg"/>
          </p:nvPr>
        </p:nvSpPr>
        <p:spPr>
          <a:ln/>
        </p:spPr>
      </p:sp>
      <p:sp>
        <p:nvSpPr>
          <p:cNvPr id="613379" name="Rectangle 3">
            <a:extLst>
              <a:ext uri="{FF2B5EF4-FFF2-40B4-BE49-F238E27FC236}">
                <a16:creationId xmlns:a16="http://schemas.microsoft.com/office/drawing/2014/main" id="{7108FEDB-44CA-461D-AD1F-595966FAD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8834"/>
            <a:r>
              <a:rPr lang="en-US" dirty="0"/>
              <a:t>Nuclear medicine studies use </a:t>
            </a:r>
            <a:r>
              <a:rPr lang="en-US" u="sng" dirty="0"/>
              <a:t>radioactive materials</a:t>
            </a:r>
            <a:r>
              <a:rPr lang="en-US" dirty="0"/>
              <a:t> to perform either diagnostic or therapeutic studies.  Studies are done to view how well the body part is functioning (ex. how well the heart is pumping blood to the rest of the body) or to treat a condition, such as thyroid cancer.</a:t>
            </a:r>
            <a:endParaRPr lang="en-US" sz="1100" dirty="0"/>
          </a:p>
          <a:p>
            <a:endParaRPr lang="en-US" altLang="en-US" dirty="0">
              <a:latin typeface="Arial" panose="020B0604020202020204" pitchFamily="34" charset="0"/>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Nuclear Medicine section, you are introduced to some new terms or types of images.</a:t>
            </a:r>
          </a:p>
          <a:p>
            <a:endParaRPr lang="en-US" dirty="0"/>
          </a:p>
          <a:p>
            <a:r>
              <a:rPr lang="en-US" dirty="0"/>
              <a:t>PET stands for positron emission tomography</a:t>
            </a:r>
          </a:p>
          <a:p>
            <a:r>
              <a:rPr lang="en-US" dirty="0"/>
              <a:t>SPECT stands for single photo emission computed tomography</a:t>
            </a:r>
            <a:endParaRPr lang="en-US" i="0" dirty="0"/>
          </a:p>
          <a:p>
            <a:endParaRPr lang="en-US" b="1" i="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325</a:t>
            </a:fld>
            <a:endParaRPr lang="en-US" dirty="0"/>
          </a:p>
        </p:txBody>
      </p:sp>
    </p:spTree>
    <p:extLst>
      <p:ext uri="{BB962C8B-B14F-4D97-AF65-F5344CB8AC3E}">
        <p14:creationId xmlns:p14="http://schemas.microsoft.com/office/powerpoint/2010/main" val="1410910940"/>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326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BA839953-6AFC-4324-B5D0-3D450E6389E1}"/>
              </a:ext>
            </a:extLst>
          </p:cNvPr>
          <p:cNvSpPr>
            <a:spLocks noGrp="1" noRot="1" noChangeAspect="1" noChangeArrowheads="1" noTextEdit="1"/>
          </p:cNvSpPr>
          <p:nvPr>
            <p:ph type="sldImg"/>
          </p:nvPr>
        </p:nvSpPr>
        <p:spPr>
          <a:ln/>
        </p:spPr>
      </p:sp>
      <p:sp>
        <p:nvSpPr>
          <p:cNvPr id="617475" name="Rectangle 3">
            <a:extLst>
              <a:ext uri="{FF2B5EF4-FFF2-40B4-BE49-F238E27FC236}">
                <a16:creationId xmlns:a16="http://schemas.microsoft.com/office/drawing/2014/main" id="{2998F4FC-AE8C-43C9-B46B-FEAFB74817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a:latin typeface="Arial" panose="020B0604020202020204" pitchFamily="34" charset="0"/>
              </a:rPr>
              <a:t>When physicians are performing simple labs in their offices, they do it under CLIA, the Clinical Laboratory Improvement Amendment.  CLIA regulations establish standards for laboratory testing.  Physicians can apply for a CLIA waiver which is issued by CMS.  The CLIA waiver allows physicians to run approximately 80 tests in office that have little risk of error.  The list specifies test kits by specific manufacturers that are easily run in a physician practice.  Laboratory services that are performed under CLIA waiver should be billed with a QW modifier.</a:t>
            </a:r>
          </a:p>
          <a:p>
            <a:pPr>
              <a:lnSpc>
                <a:spcPct val="90000"/>
              </a:lnSpc>
            </a:pPr>
            <a:endParaRPr lang="en-US" altLang="en-US" dirty="0">
              <a:latin typeface="Arial" panose="020B0604020202020204" pitchFamily="34" charset="0"/>
            </a:endParaRPr>
          </a:p>
          <a:p>
            <a:pPr>
              <a:lnSpc>
                <a:spcPct val="90000"/>
              </a:lnSpc>
            </a:pPr>
            <a:r>
              <a:rPr lang="en-US" altLang="en-US" dirty="0">
                <a:latin typeface="Arial" panose="020B0604020202020204" pitchFamily="34" charset="0"/>
              </a:rPr>
              <a:t>When there is a suspicion that the lab test will not be covered by Medicare as a result of frequency, diagnosis or experimental treatment.  Patients must be informed </a:t>
            </a:r>
            <a:r>
              <a:rPr lang="en-US" altLang="en-US" b="1" dirty="0">
                <a:latin typeface="Arial" panose="020B0604020202020204" pitchFamily="34" charset="0"/>
              </a:rPr>
              <a:t>prior</a:t>
            </a:r>
            <a:r>
              <a:rPr lang="en-US" altLang="en-US" b="0" dirty="0">
                <a:latin typeface="Arial" panose="020B0604020202020204" pitchFamily="34" charset="0"/>
              </a:rPr>
              <a:t> to the test being performed that they may be responsible for payment and they must be given the option to have the test or not.  The Medicare Advance Beneficiary Notice (ABN) must be presented to the patient.  Medicare will only accept their form, CMS-R-131, which may not be altered in any way.</a:t>
            </a:r>
            <a:endParaRPr lang="en-US" altLang="en-US" dirty="0">
              <a:latin typeface="Arial" panose="020B0604020202020204" pitchFamily="34" charset="0"/>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C62EA8C4-8703-4940-A812-4EB8454BBFD8}"/>
              </a:ext>
            </a:extLst>
          </p:cNvPr>
          <p:cNvSpPr>
            <a:spLocks noGrp="1" noRot="1" noChangeAspect="1" noChangeArrowheads="1" noTextEdit="1"/>
          </p:cNvSpPr>
          <p:nvPr>
            <p:ph type="sldImg"/>
          </p:nvPr>
        </p:nvSpPr>
        <p:spPr>
          <a:ln/>
        </p:spPr>
      </p:sp>
      <p:sp>
        <p:nvSpPr>
          <p:cNvPr id="619523" name="Rectangle 3">
            <a:extLst>
              <a:ext uri="{FF2B5EF4-FFF2-40B4-BE49-F238E27FC236}">
                <a16:creationId xmlns:a16="http://schemas.microsoft.com/office/drawing/2014/main" id="{D8BCFFF7-EB4D-4209-88C1-BA1CB270B3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100" dirty="0">
                <a:latin typeface="Arial" panose="020B0604020202020204" pitchFamily="34" charset="0"/>
              </a:rPr>
              <a:t>There are several modifiers that are specific to lab services.  The modifiers are listed here.</a:t>
            </a: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0A9748CE-A7F9-447E-B39C-6AD2E5AD29AE}"/>
              </a:ext>
            </a:extLst>
          </p:cNvPr>
          <p:cNvSpPr>
            <a:spLocks noGrp="1" noRot="1" noChangeAspect="1" noChangeArrowheads="1" noTextEdit="1"/>
          </p:cNvSpPr>
          <p:nvPr>
            <p:ph type="sldImg"/>
          </p:nvPr>
        </p:nvSpPr>
        <p:spPr>
          <a:ln/>
        </p:spPr>
      </p:sp>
      <p:sp>
        <p:nvSpPr>
          <p:cNvPr id="621571" name="Rectangle 3">
            <a:extLst>
              <a:ext uri="{FF2B5EF4-FFF2-40B4-BE49-F238E27FC236}">
                <a16:creationId xmlns:a16="http://schemas.microsoft.com/office/drawing/2014/main" id="{0E0319FA-9CA4-41B1-B594-DE6F1C51A9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dirty="0">
                <a:latin typeface="Arial" panose="020B0604020202020204" pitchFamily="34" charset="0"/>
              </a:rPr>
              <a:t>The path and lab section begins with the organ and disease-oriented panels.  With each panel code, there is a list of tests that are included in each panel.  All of the tests in the panel must be performed to be able to bill the panel code.  If even one test is not performed, all tests must be individually billed.  If all of the tests in the panel are performed with additional tests as well, the panel can be billed with the additional services.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2F528A5-95F9-493A-B22B-F957F2A3F01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59486C93-E218-406D-96B2-60957F8B1B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Section I.C lists the </a:t>
            </a:r>
            <a:r>
              <a:rPr lang="en-US" altLang="en-US" u="sng" dirty="0">
                <a:latin typeface="Arial" panose="020B0604020202020204" pitchFamily="34" charset="0"/>
              </a:rPr>
              <a:t>chapter specific</a:t>
            </a:r>
            <a:r>
              <a:rPr lang="en-US" altLang="en-US" dirty="0">
                <a:latin typeface="Arial" panose="020B0604020202020204" pitchFamily="34" charset="0"/>
              </a:rPr>
              <a:t> guidelines.  It is important to understand how to find the referenced guideline and how to interpret the guideline for correct reporting or sequencing.  This slide shows a reference to guideline I.C.4.a.2.</a:t>
            </a:r>
          </a:p>
        </p:txBody>
      </p:sp>
      <p:sp>
        <p:nvSpPr>
          <p:cNvPr id="78852" name="Date Placeholder 3">
            <a:extLst>
              <a:ext uri="{FF2B5EF4-FFF2-40B4-BE49-F238E27FC236}">
                <a16:creationId xmlns:a16="http://schemas.microsoft.com/office/drawing/2014/main" id="{F861B606-75D6-422F-8B94-9F3B59FB598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78853" name="Slide Number Placeholder 4">
            <a:extLst>
              <a:ext uri="{FF2B5EF4-FFF2-40B4-BE49-F238E27FC236}">
                <a16:creationId xmlns:a16="http://schemas.microsoft.com/office/drawing/2014/main" id="{F064AC7C-A1D6-42D1-9318-AA8FCD996E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C2679FED-2E31-4EBA-AEE6-A86D977EA82B}"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a:extLst>
              <a:ext uri="{FF2B5EF4-FFF2-40B4-BE49-F238E27FC236}">
                <a16:creationId xmlns:a16="http://schemas.microsoft.com/office/drawing/2014/main" id="{F0F1E1E0-EF76-4196-8C7B-717C46E58E8C}"/>
              </a:ext>
            </a:extLst>
          </p:cNvPr>
          <p:cNvSpPr>
            <a:spLocks noGrp="1" noRot="1" noChangeAspect="1" noChangeArrowheads="1" noTextEdit="1"/>
          </p:cNvSpPr>
          <p:nvPr>
            <p:ph type="sldImg"/>
          </p:nvPr>
        </p:nvSpPr>
        <p:spPr>
          <a:ln/>
        </p:spPr>
      </p:sp>
      <p:sp>
        <p:nvSpPr>
          <p:cNvPr id="623619" name="Rectangle 3">
            <a:extLst>
              <a:ext uri="{FF2B5EF4-FFF2-40B4-BE49-F238E27FC236}">
                <a16:creationId xmlns:a16="http://schemas.microsoft.com/office/drawing/2014/main" id="{F2332489-1A32-4D16-82E4-E09F4ED8A8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dirty="0">
                <a:latin typeface="Arial" panose="020B0604020202020204" pitchFamily="34" charset="0"/>
              </a:rPr>
              <a:t>There are some key definitions that are important in laboratory services.  Qualitative identifies whether there is a drug present in the specimen; quantitative identifies how much is in the sample.  For example, a blood sample may show alcohol (qualitative).  A blood alcohol level is quantitative.  A qualitative study does not have to precede a quantitative study.  Chromatography is another method for determining substances in a sample.  </a:t>
            </a: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Presumptive drug testing tests for possible, but not definitive presence, of drugs or drug metabolites in a sample or specimen.  There are detailed guidelines for presumptive drug class screening and the three different methods for testing.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331</a:t>
            </a:fld>
            <a:endParaRPr lang="en-US" dirty="0"/>
          </a:p>
        </p:txBody>
      </p:sp>
    </p:spTree>
    <p:extLst>
      <p:ext uri="{BB962C8B-B14F-4D97-AF65-F5344CB8AC3E}">
        <p14:creationId xmlns:p14="http://schemas.microsoft.com/office/powerpoint/2010/main" val="3598285894"/>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Definitive Drug testing identifies the specific drugs contained in a specimen. Testing may be qualitative or quantitative. There is a definitive drug class listing that shows the different drugs and the class under which the drugs should be billed.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332</a:t>
            </a:fld>
            <a:endParaRPr lang="en-US" dirty="0"/>
          </a:p>
        </p:txBody>
      </p:sp>
    </p:spTree>
    <p:extLst>
      <p:ext uri="{BB962C8B-B14F-4D97-AF65-F5344CB8AC3E}">
        <p14:creationId xmlns:p14="http://schemas.microsoft.com/office/powerpoint/2010/main" val="1837293935"/>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Drug Assays are performed to monitor clinical response to known, prescribed medications. The drugs tested are those that may become toxic or too low for the patient to have any therapeutic benefit.  The specimen may be blood, serum, plasma, or cerebrospinal fluid.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333</a:t>
            </a:fld>
            <a:endParaRPr lang="en-US" dirty="0"/>
          </a:p>
        </p:txBody>
      </p:sp>
    </p:spTree>
    <p:extLst>
      <p:ext uri="{BB962C8B-B14F-4D97-AF65-F5344CB8AC3E}">
        <p14:creationId xmlns:p14="http://schemas.microsoft.com/office/powerpoint/2010/main" val="3718430425"/>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a:extLst>
              <a:ext uri="{FF2B5EF4-FFF2-40B4-BE49-F238E27FC236}">
                <a16:creationId xmlns:a16="http://schemas.microsoft.com/office/drawing/2014/main" id="{A727C0DF-2DE6-4363-BAB1-1B73BA19ED74}"/>
              </a:ext>
            </a:extLst>
          </p:cNvPr>
          <p:cNvSpPr>
            <a:spLocks noGrp="1" noRot="1" noChangeAspect="1" noChangeArrowheads="1" noTextEdit="1"/>
          </p:cNvSpPr>
          <p:nvPr>
            <p:ph type="sldImg"/>
          </p:nvPr>
        </p:nvSpPr>
        <p:spPr>
          <a:ln/>
        </p:spPr>
      </p:sp>
      <p:sp>
        <p:nvSpPr>
          <p:cNvPr id="625667" name="Rectangle 3">
            <a:extLst>
              <a:ext uri="{FF2B5EF4-FFF2-40B4-BE49-F238E27FC236}">
                <a16:creationId xmlns:a16="http://schemas.microsoft.com/office/drawing/2014/main" id="{9541B402-28D0-4DFC-B9EF-F1A16FCD0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lnSpc>
                <a:spcPct val="90000"/>
              </a:lnSpc>
              <a:defRPr/>
            </a:pPr>
            <a:r>
              <a:rPr lang="en-US" altLang="en-US" sz="1100" dirty="0">
                <a:latin typeface="Arial" panose="020B0604020202020204" pitchFamily="34" charset="0"/>
              </a:rPr>
              <a:t>In Evocative or Suppression testing, the physician takes baseline lab tests and then administers medications either to evoke a response or attempt to suppress a response.  Subsequent lab tests are taken to measure the effectiveness of the agents.  The </a:t>
            </a:r>
            <a:r>
              <a:rPr lang="en-US" sz="1100" dirty="0"/>
              <a:t>number next to the tab test is the number of times that test is performed to complete this test. </a:t>
            </a:r>
            <a:r>
              <a:rPr lang="en-US" altLang="en-US" sz="1100" dirty="0">
                <a:latin typeface="Arial" panose="020B0604020202020204" pitchFamily="34" charset="0"/>
              </a:rPr>
              <a:t>The drugs or supplies administered are reported separately.  Drugs are typically administered via IV infusion.  The infusion codes are also reported and are found in the Medicine section.</a:t>
            </a: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a:extLst>
              <a:ext uri="{FF2B5EF4-FFF2-40B4-BE49-F238E27FC236}">
                <a16:creationId xmlns:a16="http://schemas.microsoft.com/office/drawing/2014/main" id="{2ECFCDFF-7FD5-4F0F-BE93-8B37732B6FE3}"/>
              </a:ext>
            </a:extLst>
          </p:cNvPr>
          <p:cNvSpPr>
            <a:spLocks noGrp="1" noRot="1" noChangeAspect="1" noChangeArrowheads="1" noTextEdit="1"/>
          </p:cNvSpPr>
          <p:nvPr>
            <p:ph type="sldImg"/>
          </p:nvPr>
        </p:nvSpPr>
        <p:spPr>
          <a:ln/>
        </p:spPr>
      </p:sp>
      <p:sp>
        <p:nvSpPr>
          <p:cNvPr id="627715" name="Rectangle 3">
            <a:extLst>
              <a:ext uri="{FF2B5EF4-FFF2-40B4-BE49-F238E27FC236}">
                <a16:creationId xmlns:a16="http://schemas.microsoft.com/office/drawing/2014/main" id="{14DAA2B8-E4B3-4EDE-B7D5-167918E89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Clinical pathology consultations are found next.  These services follow the rules of consultations.  There must be a written request by the attending provider for consult by the pathologist.  The pathologist reviews all of the information and renders an opinion, and issues a written report back to the attending provider.  All three steps must be present to be considered a consultation.  In these consultations, the patient is not present.  The pathologist is reviewing lab tests, specimens or slides either without or with full patient history.</a:t>
            </a: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urinalysis the key concept for code selection is the with or without such as with or without microscopy and automated or non-automated. Urinalysis is a test that evaluates a sample of urine by examining the appearance, concentration and content of urine.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336</a:t>
            </a:fld>
            <a:endParaRPr lang="en-US" dirty="0"/>
          </a:p>
        </p:txBody>
      </p:sp>
    </p:spTree>
    <p:extLst>
      <p:ext uri="{BB962C8B-B14F-4D97-AF65-F5344CB8AC3E}">
        <p14:creationId xmlns:p14="http://schemas.microsoft.com/office/powerpoint/2010/main" val="3194632359"/>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The chemistry tests are the individual tests that are reported as part of the panel codes.  The material tested can come from a variety of sources according to the guidelines. Tests are all qualitative unless specified in the code descriptor. In some tests, the number of tests is also a key concept.  </a:t>
            </a:r>
            <a:r>
              <a:rPr lang="en-US" b="0" dirty="0">
                <a:effectLst/>
              </a:rPr>
              <a:t>A glucose test is a type of blood test used to determine the amount of glucose</a:t>
            </a:r>
            <a:r>
              <a:rPr lang="en-US" b="0" baseline="0" dirty="0">
                <a:effectLst/>
              </a:rPr>
              <a:t> </a:t>
            </a:r>
            <a:r>
              <a:rPr lang="en-US" b="0" dirty="0">
                <a:effectLst/>
              </a:rPr>
              <a:t>in the blood.  A glucose tolerance test, 82951, includes 3 separate specimens and the add-on code, </a:t>
            </a:r>
            <a:r>
              <a:rPr lang="en-US" b="0" baseline="0" dirty="0">
                <a:effectLst/>
              </a:rPr>
              <a:t>82952, is used for each additional glucose tolerance test beyond the first 3.</a:t>
            </a:r>
            <a:r>
              <a:rPr lang="en-US" dirty="0"/>
              <a:t> </a:t>
            </a:r>
            <a:endParaRPr lang="en-US" b="0"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337</a:t>
            </a:fld>
            <a:endParaRPr lang="en-US" dirty="0"/>
          </a:p>
        </p:txBody>
      </p:sp>
    </p:spTree>
    <p:extLst>
      <p:ext uri="{BB962C8B-B14F-4D97-AF65-F5344CB8AC3E}">
        <p14:creationId xmlns:p14="http://schemas.microsoft.com/office/powerpoint/2010/main" val="4185898926"/>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a:extLst>
              <a:ext uri="{FF2B5EF4-FFF2-40B4-BE49-F238E27FC236}">
                <a16:creationId xmlns:a16="http://schemas.microsoft.com/office/drawing/2014/main" id="{4C87D49A-AE36-4CD6-9B1D-27CFF86E8E01}"/>
              </a:ext>
            </a:extLst>
          </p:cNvPr>
          <p:cNvSpPr>
            <a:spLocks noGrp="1" noRot="1" noChangeAspect="1" noChangeArrowheads="1" noTextEdit="1"/>
          </p:cNvSpPr>
          <p:nvPr>
            <p:ph type="sldImg"/>
          </p:nvPr>
        </p:nvSpPr>
        <p:spPr>
          <a:ln/>
        </p:spPr>
      </p:sp>
      <p:sp>
        <p:nvSpPr>
          <p:cNvPr id="631811" name="Rectangle 3">
            <a:extLst>
              <a:ext uri="{FF2B5EF4-FFF2-40B4-BE49-F238E27FC236}">
                <a16:creationId xmlns:a16="http://schemas.microsoft.com/office/drawing/2014/main" id="{BC2DBDAF-C69E-46CF-9578-44DEA8741B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Hematology and Coagulation tests are performed specifically to test blood clotting (how fast a patient’s blood clots). This subsection also looks at the various types of blood tests that can be performed, such as a complete blood count (or CBC) and a white blood count (or WBC) which can check for blood disorders such as anemia.  </a:t>
            </a:r>
          </a:p>
          <a:p>
            <a:endParaRPr lang="en-US" altLang="en-US" dirty="0">
              <a:latin typeface="Arial" panose="020B0604020202020204" pitchFamily="34" charset="0"/>
            </a:endParaRPr>
          </a:p>
          <a:p>
            <a:r>
              <a:rPr lang="en-US" dirty="0"/>
              <a:t>The </a:t>
            </a:r>
            <a:r>
              <a:rPr lang="en-US" i="0" dirty="0"/>
              <a:t>immunological testing employs usin</a:t>
            </a:r>
            <a:r>
              <a:rPr lang="en-US" dirty="0"/>
              <a:t>g artificial antibodies that exactly “match” the substance or germ in question. When these antibodies come into contact with a sample of blood, urine or stool, they bind to the matching substance or germ if found in the sample. Examples of immunology testing include growth hormone antibodies, HIV, Hepatitis B, etc.</a:t>
            </a:r>
          </a:p>
          <a:p>
            <a:endParaRPr lang="en-US" altLang="en-US" dirty="0">
              <a:latin typeface="Arial" panose="020B0604020202020204" pitchFamily="34" charset="0"/>
            </a:endParaRPr>
          </a:p>
          <a:p>
            <a:r>
              <a:rPr lang="en-US" altLang="en-US" dirty="0">
                <a:latin typeface="Arial" panose="020B0604020202020204" pitchFamily="34" charset="0"/>
              </a:rPr>
              <a:t>Microbiology includes the study of bacteria (bacteriology), fungi (mycology), parasites (parasitology) and viruses (virology). Presumptive identification of organisms is defined as identification by colony morphology, growth on selective media, gram stains.  Definitive identification is defined as identification to the genus or species level that requires additional tests. Guidelines should be reviewed for additional detail regarding specific modifiers used with these tests.</a:t>
            </a:r>
          </a:p>
          <a:p>
            <a:endParaRPr lang="en-US" altLang="en-US" dirty="0">
              <a:latin typeface="Arial" panose="020B0604020202020204" pitchFamily="34" charset="0"/>
            </a:endParaRPr>
          </a:p>
          <a:p>
            <a:r>
              <a:rPr lang="en-US" altLang="en-US" dirty="0"/>
              <a:t>Anatomic pathology is what we know more commonly as autopsy or necropsy. </a:t>
            </a:r>
            <a:r>
              <a:rPr lang="en-US" dirty="0"/>
              <a:t>For coding of an autopsy the key concepts for code selection are the type of procedure and with or without. The type of procedure include gross examination, gross and microscopic, limited and forensic examination. With and without include the central nervous system, brain or brain and spinal cord.</a:t>
            </a:r>
            <a:endParaRPr lang="en-US" altLang="en-US" b="0" dirty="0"/>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a:extLst>
              <a:ext uri="{FF2B5EF4-FFF2-40B4-BE49-F238E27FC236}">
                <a16:creationId xmlns:a16="http://schemas.microsoft.com/office/drawing/2014/main" id="{6F5BBCBB-97A5-42B4-9E5A-F0C091865260}"/>
              </a:ext>
            </a:extLst>
          </p:cNvPr>
          <p:cNvSpPr>
            <a:spLocks noGrp="1" noRot="1" noChangeAspect="1" noChangeArrowheads="1" noTextEdit="1"/>
          </p:cNvSpPr>
          <p:nvPr>
            <p:ph type="sldImg"/>
          </p:nvPr>
        </p:nvSpPr>
        <p:spPr>
          <a:ln/>
        </p:spPr>
      </p:sp>
      <p:sp>
        <p:nvSpPr>
          <p:cNvPr id="633859" name="Rectangle 3">
            <a:extLst>
              <a:ext uri="{FF2B5EF4-FFF2-40B4-BE49-F238E27FC236}">
                <a16:creationId xmlns:a16="http://schemas.microsoft.com/office/drawing/2014/main" id="{A206E440-8499-4B99-BB59-0A35B485E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Cytopathology is the study of disease changes within individual cells or cell types. Cells can be obtained by several methods, such as by washing or brushing a surface, and are then studied on a slide under a microscope. Cells also may be collected with a fine needle aspiration of fluid.  Cytogenetic studies are further studies of cells specifically for inherited disorders.</a:t>
            </a:r>
          </a:p>
          <a:p>
            <a:endParaRPr lang="en-US" altLang="en-US"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61B0DEC-D54D-448E-9716-577B3F0A70C9}"/>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3D1817D3-0371-4109-AC45-753C008E83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Walk through this slide to show how to find the guideline.</a:t>
            </a:r>
          </a:p>
        </p:txBody>
      </p:sp>
      <p:sp>
        <p:nvSpPr>
          <p:cNvPr id="80900" name="Date Placeholder 3">
            <a:extLst>
              <a:ext uri="{FF2B5EF4-FFF2-40B4-BE49-F238E27FC236}">
                <a16:creationId xmlns:a16="http://schemas.microsoft.com/office/drawing/2014/main" id="{F1FA8E8B-6DC2-4548-947D-BD3C46D8F52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80901" name="Slide Number Placeholder 4">
            <a:extLst>
              <a:ext uri="{FF2B5EF4-FFF2-40B4-BE49-F238E27FC236}">
                <a16:creationId xmlns:a16="http://schemas.microsoft.com/office/drawing/2014/main" id="{F3FB452E-B83E-438A-81A1-D3EEBE3358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38271F87-68E7-435C-BA95-2416D6055479}"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cytology the key concepts for code selection are the anatomical location of specimen such as cervical or vaginal,  the device such as a fine needle aspiration and with or without manual screening and interpretation and report. Cytology is the examination of cells from the body under a microscope.  Cytology codes are also differentiated by the reporting method used – Bethesda vs non-Bethesda.  Bethesda reporting allows for uniform reporting of results:</a:t>
            </a:r>
          </a:p>
          <a:p>
            <a:pPr defTabSz="790676">
              <a:defRPr/>
            </a:pPr>
            <a:r>
              <a:rPr lang="en-US" dirty="0"/>
              <a:t>ASC - Atypical squamous cells</a:t>
            </a:r>
          </a:p>
          <a:p>
            <a:pPr defTabSz="790676">
              <a:defRPr/>
            </a:pPr>
            <a:r>
              <a:rPr lang="en-US" dirty="0"/>
              <a:t>ASC-US - Atypical squamous cells of undetermined significance</a:t>
            </a:r>
          </a:p>
          <a:p>
            <a:pPr defTabSz="790676">
              <a:defRPr/>
            </a:pPr>
            <a:r>
              <a:rPr lang="en-US" dirty="0"/>
              <a:t>ASC-H - Atypical squamous cells – cannot exclude HSIL</a:t>
            </a:r>
          </a:p>
          <a:p>
            <a:pPr defTabSz="790676">
              <a:defRPr/>
            </a:pPr>
            <a:r>
              <a:rPr lang="en-US" dirty="0"/>
              <a:t>LSIL  – low grade squamous intraepithelial lesion</a:t>
            </a:r>
          </a:p>
          <a:p>
            <a:pPr defTabSz="790676">
              <a:defRPr/>
            </a:pPr>
            <a:r>
              <a:rPr lang="en-US" dirty="0"/>
              <a:t>HSIL – high grade squamous intraepithelial lesion</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340</a:t>
            </a:fld>
            <a:endParaRPr lang="en-US" dirty="0"/>
          </a:p>
        </p:txBody>
      </p:sp>
    </p:spTree>
    <p:extLst>
      <p:ext uri="{BB962C8B-B14F-4D97-AF65-F5344CB8AC3E}">
        <p14:creationId xmlns:p14="http://schemas.microsoft.com/office/powerpoint/2010/main" val="2122948057"/>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a:extLst>
              <a:ext uri="{FF2B5EF4-FFF2-40B4-BE49-F238E27FC236}">
                <a16:creationId xmlns:a16="http://schemas.microsoft.com/office/drawing/2014/main" id="{F1D44DFC-5B7E-4332-ADD8-12024D4D239F}"/>
              </a:ext>
            </a:extLst>
          </p:cNvPr>
          <p:cNvSpPr>
            <a:spLocks noGrp="1" noRot="1" noChangeAspect="1" noChangeArrowheads="1" noTextEdit="1"/>
          </p:cNvSpPr>
          <p:nvPr>
            <p:ph type="sldImg"/>
          </p:nvPr>
        </p:nvSpPr>
        <p:spPr>
          <a:ln/>
        </p:spPr>
      </p:sp>
      <p:sp>
        <p:nvSpPr>
          <p:cNvPr id="637955" name="Rectangle 3">
            <a:extLst>
              <a:ext uri="{FF2B5EF4-FFF2-40B4-BE49-F238E27FC236}">
                <a16:creationId xmlns:a16="http://schemas.microsoft.com/office/drawing/2014/main" id="{72C54936-DEE9-4B19-90B0-E900C38BC9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dirty="0"/>
              <a:t>A specimen is a tissue sample that is submitted for separate examination and pathologic diagnosis. Each specimen that is to be evaluated has to be identified separately</a:t>
            </a:r>
          </a:p>
          <a:p>
            <a:pPr>
              <a:lnSpc>
                <a:spcPct val="80000"/>
              </a:lnSpc>
            </a:pPr>
            <a:endParaRPr lang="en-US" altLang="en-US" sz="800" dirty="0"/>
          </a:p>
          <a:p>
            <a:r>
              <a:rPr lang="en-US" altLang="en-US" sz="800" dirty="0"/>
              <a:t>These codes are divided into levels—levels I through level VI, and each level contains a different level of specimen or level of diseased tissue. </a:t>
            </a:r>
          </a:p>
          <a:p>
            <a:endParaRPr lang="en-US" altLang="en-US" sz="800" dirty="0"/>
          </a:p>
          <a:p>
            <a:r>
              <a:rPr lang="en-US" altLang="en-US" sz="800" dirty="0"/>
              <a:t>Level I exam is a visual exam only during which the pathologist just identifies the specimen.</a:t>
            </a:r>
          </a:p>
          <a:p>
            <a:r>
              <a:rPr lang="en-US" altLang="en-US" sz="800" dirty="0"/>
              <a:t> </a:t>
            </a:r>
          </a:p>
          <a:p>
            <a:r>
              <a:rPr lang="en-US" altLang="en-US" sz="800" dirty="0"/>
              <a:t>When you move into the next levels II - VI, the physician is doing not just the gross exam, but is also looking at tissue, blood, cells, or other specimens (whatever has been sent) with the microscope.</a:t>
            </a:r>
            <a:endParaRPr lang="en-US" altLang="en-US" sz="800" dirty="0">
              <a:latin typeface="Arial" panose="020B0604020202020204" pitchFamily="34" charset="0"/>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care with surgical pathology to identify the specimen as well as the reason for the specimen or surgery (</a:t>
            </a:r>
            <a:r>
              <a:rPr lang="en-US" dirty="0" err="1"/>
              <a:t>ie</a:t>
            </a:r>
            <a:r>
              <a:rPr lang="en-US" dirty="0"/>
              <a:t>, prolapsed uterus, hysterectomy, neoplasm)</a:t>
            </a:r>
            <a:endParaRPr lang="en-US" b="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342</a:t>
            </a:fld>
            <a:endParaRPr lang="en-US" dirty="0"/>
          </a:p>
        </p:txBody>
      </p:sp>
    </p:spTree>
    <p:extLst>
      <p:ext uri="{BB962C8B-B14F-4D97-AF65-F5344CB8AC3E}">
        <p14:creationId xmlns:p14="http://schemas.microsoft.com/office/powerpoint/2010/main" val="2981182121"/>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a:extLst>
              <a:ext uri="{FF2B5EF4-FFF2-40B4-BE49-F238E27FC236}">
                <a16:creationId xmlns:a16="http://schemas.microsoft.com/office/drawing/2014/main" id="{5EB60CBF-0BC0-43CD-BB90-849D0D0007B5}"/>
              </a:ext>
            </a:extLst>
          </p:cNvPr>
          <p:cNvSpPr>
            <a:spLocks noGrp="1" noRot="1" noChangeAspect="1" noChangeArrowheads="1" noTextEdit="1"/>
          </p:cNvSpPr>
          <p:nvPr>
            <p:ph type="sldImg"/>
          </p:nvPr>
        </p:nvSpPr>
        <p:spPr>
          <a:ln/>
        </p:spPr>
      </p:sp>
      <p:sp>
        <p:nvSpPr>
          <p:cNvPr id="640003" name="Rectangle 3">
            <a:extLst>
              <a:ext uri="{FF2B5EF4-FFF2-40B4-BE49-F238E27FC236}">
                <a16:creationId xmlns:a16="http://schemas.microsoft.com/office/drawing/2014/main" id="{4F5819DC-F030-48EF-B623-0524C9220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4 types of pathology consultations.  The first three are similar to consultations seen previously.  The pathologist receives already prepared slides, tissue from which he makes his own slides, or tissue to make his own slides along with the patient’s medical records.  The consultation guidelines still must be met (request for consult, render an opinion, report back to the requesting provider). The last type of consultations are for consultations during surgery.  Specimens are taken during surgery and sent to pathology where the pathologist takes frozen sections and blocks to view under the microscope.</a:t>
            </a:r>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344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5572578A-E4E8-4B27-8594-F9A702F052FE}"/>
              </a:ext>
            </a:extLst>
          </p:cNvPr>
          <p:cNvSpPr>
            <a:spLocks noGrp="1" noRot="1" noChangeAspect="1" noChangeArrowheads="1" noTextEdit="1"/>
          </p:cNvSpPr>
          <p:nvPr>
            <p:ph type="sldImg"/>
          </p:nvPr>
        </p:nvSpPr>
        <p:spPr>
          <a:ln/>
        </p:spPr>
      </p:sp>
      <p:sp>
        <p:nvSpPr>
          <p:cNvPr id="547843" name="Rectangle 3">
            <a:extLst>
              <a:ext uri="{FF2B5EF4-FFF2-40B4-BE49-F238E27FC236}">
                <a16:creationId xmlns:a16="http://schemas.microsoft.com/office/drawing/2014/main" id="{AF992DC1-2545-40C4-B000-A1651639E2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Anesthesia is the state of feeling no pain.  Anesthesia services are grouped by anatomical location in the anesthesia section at the front of the CPT</a:t>
            </a:r>
            <a:r>
              <a:rPr lang="en-US" altLang="en-US" b="1" baseline="30000" dirty="0"/>
              <a:t>®</a:t>
            </a:r>
            <a:r>
              <a:rPr lang="en-US" altLang="en-US" dirty="0">
                <a:latin typeface="Arial" panose="020B0604020202020204" pitchFamily="34" charset="0"/>
              </a:rPr>
              <a:t> book.</a:t>
            </a: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826D2E69-C9F2-4AA9-B477-138A25FA95A0}"/>
              </a:ext>
            </a:extLst>
          </p:cNvPr>
          <p:cNvSpPr>
            <a:spLocks noGrp="1" noRot="1" noChangeAspect="1" noChangeArrowheads="1" noTextEdit="1"/>
          </p:cNvSpPr>
          <p:nvPr>
            <p:ph type="sldImg"/>
          </p:nvPr>
        </p:nvSpPr>
        <p:spPr>
          <a:ln/>
        </p:spPr>
      </p:sp>
      <p:sp>
        <p:nvSpPr>
          <p:cNvPr id="549891" name="Rectangle 3">
            <a:extLst>
              <a:ext uri="{FF2B5EF4-FFF2-40B4-BE49-F238E27FC236}">
                <a16:creationId xmlns:a16="http://schemas.microsoft.com/office/drawing/2014/main" id="{DEF91FF2-F8F9-4007-9567-7D2588D46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To find the correct Anesthesia CPT</a:t>
            </a:r>
            <a:r>
              <a:rPr lang="en-US" altLang="en-US" b="1" baseline="30000" dirty="0"/>
              <a:t>®</a:t>
            </a:r>
            <a:r>
              <a:rPr lang="en-US" altLang="en-US" dirty="0">
                <a:latin typeface="Arial" panose="020B0604020202020204" pitchFamily="34" charset="0"/>
              </a:rPr>
              <a:t> code, look up Anesthesia in the Index.  Anesthesia services can be found under anatomic location, type of surgery or surgical approach.  The anesthesia code selection is based on the type of surgery the surgeon is performing.</a:t>
            </a: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A9FF61AE-4C79-4838-82BB-F621112E771E}"/>
              </a:ext>
            </a:extLst>
          </p:cNvPr>
          <p:cNvSpPr>
            <a:spLocks noGrp="1" noRot="1" noChangeAspect="1" noChangeArrowheads="1" noTextEdit="1"/>
          </p:cNvSpPr>
          <p:nvPr>
            <p:ph type="sldImg"/>
          </p:nvPr>
        </p:nvSpPr>
        <p:spPr>
          <a:ln/>
        </p:spPr>
      </p:sp>
      <p:sp>
        <p:nvSpPr>
          <p:cNvPr id="551939" name="Rectangle 3">
            <a:extLst>
              <a:ext uri="{FF2B5EF4-FFF2-40B4-BE49-F238E27FC236}">
                <a16:creationId xmlns:a16="http://schemas.microsoft.com/office/drawing/2014/main" id="{8DEB037C-90B7-41A5-A758-664AAB91BB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four different types of anesthesia. </a:t>
            </a:r>
          </a:p>
          <a:p>
            <a:endParaRPr lang="en-US" altLang="en-US" dirty="0"/>
          </a:p>
          <a:p>
            <a:r>
              <a:rPr lang="en-US" altLang="en-US" dirty="0"/>
              <a:t>Local anesthesia is used for minor surgeries. For local anesthesia, the services are included in the surgical procedure and not separately billable. </a:t>
            </a:r>
          </a:p>
          <a:p>
            <a:r>
              <a:rPr lang="en-US" altLang="en-US" dirty="0"/>
              <a:t> </a:t>
            </a:r>
          </a:p>
          <a:p>
            <a:r>
              <a:rPr lang="en-US" altLang="en-US" dirty="0"/>
              <a:t>They are MAC stands for Monitored Anesthesia Care.  The patient has decreased awareness but will respond to stimuli.  The patient is not unconscious but will have no memory of the procedure.  They are able to control their own airway.</a:t>
            </a:r>
          </a:p>
          <a:p>
            <a:endParaRPr lang="en-US" altLang="en-US" dirty="0"/>
          </a:p>
          <a:p>
            <a:r>
              <a:rPr lang="en-US" altLang="en-US" dirty="0"/>
              <a:t>Regional anesthesia includes blocks, spinals, and epidurals. </a:t>
            </a:r>
          </a:p>
          <a:p>
            <a:endParaRPr lang="en-US" altLang="en-US" dirty="0"/>
          </a:p>
          <a:p>
            <a:r>
              <a:rPr lang="en-US" altLang="en-US" dirty="0"/>
              <a:t>General anesthesia is when the patient is fully unconscious.  They are unable to control their own airway and rely on the anesthesiologist to breathe for them.</a:t>
            </a:r>
          </a:p>
          <a:p>
            <a:endParaRPr lang="en-US" altLang="en-US" dirty="0">
              <a:latin typeface="Arial" panose="020B0604020202020204" pitchFamily="34" charset="0"/>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E6C2A226-C86B-4191-80D2-87552B52B7FD}"/>
              </a:ext>
            </a:extLst>
          </p:cNvPr>
          <p:cNvSpPr>
            <a:spLocks noGrp="1" noRot="1" noChangeAspect="1" noChangeArrowheads="1" noTextEdit="1"/>
          </p:cNvSpPr>
          <p:nvPr>
            <p:ph type="sldImg"/>
          </p:nvPr>
        </p:nvSpPr>
        <p:spPr>
          <a:ln/>
        </p:spPr>
      </p:sp>
      <p:sp>
        <p:nvSpPr>
          <p:cNvPr id="553987" name="Rectangle 3">
            <a:extLst>
              <a:ext uri="{FF2B5EF4-FFF2-40B4-BE49-F238E27FC236}">
                <a16:creationId xmlns:a16="http://schemas.microsoft.com/office/drawing/2014/main" id="{8AE7F0D7-FA58-40F0-A42B-81BD86357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several terms that are seen in anesthesia CPT</a:t>
            </a:r>
            <a:r>
              <a:rPr lang="en-US" altLang="en-US" b="1" baseline="30000" dirty="0"/>
              <a:t>®</a:t>
            </a:r>
            <a:r>
              <a:rPr lang="en-US" altLang="en-US" dirty="0">
                <a:latin typeface="Arial" panose="020B0604020202020204" pitchFamily="34" charset="0"/>
              </a:rPr>
              <a:t> codes that we need to understand:</a:t>
            </a:r>
          </a:p>
          <a:p>
            <a:endParaRPr lang="en-US" altLang="en-US" dirty="0">
              <a:latin typeface="Arial" panose="020B0604020202020204" pitchFamily="34" charset="0"/>
            </a:endParaRPr>
          </a:p>
          <a:p>
            <a:r>
              <a:rPr lang="en-US" altLang="en-US" dirty="0">
                <a:latin typeface="Arial" panose="020B0604020202020204" pitchFamily="34" charset="0"/>
              </a:rPr>
              <a:t>One lung ventilation – one lung is deflated to allow the surgeon greater room to work in the thoracic cavity</a:t>
            </a:r>
          </a:p>
          <a:p>
            <a:r>
              <a:rPr lang="en-US" altLang="en-US" dirty="0">
                <a:latin typeface="Arial" panose="020B0604020202020204" pitchFamily="34" charset="0"/>
              </a:rPr>
              <a:t>Pump oxygenator – this is the same as putting the patient on bypass during cardiopulmonary surgery</a:t>
            </a:r>
          </a:p>
          <a:p>
            <a:r>
              <a:rPr lang="en-US" altLang="en-US" dirty="0">
                <a:latin typeface="Arial" panose="020B0604020202020204" pitchFamily="34" charset="0"/>
              </a:rPr>
              <a:t>Intraperitoneal and extraperitoneal identify locations within or behind the peritoneal cavity where organs lie.  </a:t>
            </a: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organs found in the intraperitoneal and extraperitoneal cavities are differentiated by upper abdomen and lower abdomen.  If the patient has an appendectomy done, the anesthesia code will come from the set of codes for Intraperitoneal – Lower Abdomen.</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349</a:t>
            </a:fld>
            <a:endParaRPr lang="en-US" dirty="0"/>
          </a:p>
        </p:txBody>
      </p:sp>
    </p:spTree>
    <p:extLst>
      <p:ext uri="{BB962C8B-B14F-4D97-AF65-F5344CB8AC3E}">
        <p14:creationId xmlns:p14="http://schemas.microsoft.com/office/powerpoint/2010/main" val="924994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0D6EE09-E3F6-4B86-B06E-AD5255E163AC}"/>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B069DA97-EA3A-47F4-937E-2A383347D0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Codes can be as short as 3 characters or as long as 4, 5, 6 or 7.</a:t>
            </a: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a:extLst>
              <a:ext uri="{FF2B5EF4-FFF2-40B4-BE49-F238E27FC236}">
                <a16:creationId xmlns:a16="http://schemas.microsoft.com/office/drawing/2014/main" id="{542EA569-8F89-4838-B346-6268CE75A46E}"/>
              </a:ext>
            </a:extLst>
          </p:cNvPr>
          <p:cNvSpPr>
            <a:spLocks noGrp="1" noRot="1" noChangeAspect="1" noChangeArrowheads="1" noTextEdit="1"/>
          </p:cNvSpPr>
          <p:nvPr>
            <p:ph type="sldImg"/>
          </p:nvPr>
        </p:nvSpPr>
        <p:spPr>
          <a:ln/>
        </p:spPr>
      </p:sp>
      <p:sp>
        <p:nvSpPr>
          <p:cNvPr id="556035" name="Rectangle 3">
            <a:extLst>
              <a:ext uri="{FF2B5EF4-FFF2-40B4-BE49-F238E27FC236}">
                <a16:creationId xmlns:a16="http://schemas.microsoft.com/office/drawing/2014/main" id="{333FF3F8-5EE5-409C-AE73-401D98E25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Per the Anesthesia guidelines, services included with anesthesia coding are pre-operative visits, post-operative visits, provision of anesthesia during the procedure, administration of fluids and blood, and all </a:t>
            </a:r>
            <a:r>
              <a:rPr lang="en-US" altLang="en-US" u="sng" dirty="0">
                <a:latin typeface="Arial" panose="020B0604020202020204" pitchFamily="34" charset="0"/>
              </a:rPr>
              <a:t>usual</a:t>
            </a:r>
            <a:r>
              <a:rPr lang="en-US" altLang="en-US" u="none" dirty="0">
                <a:latin typeface="Arial" panose="020B0604020202020204" pitchFamily="34" charset="0"/>
              </a:rPr>
              <a:t> forms of monitoring.  Unusual forms of monitoring, if provided by the anesthesiologist, are separately billable along with the codes for anesthesia.  </a:t>
            </a:r>
            <a:endParaRPr lang="en-US" altLang="en-US" dirty="0">
              <a:latin typeface="Arial" panose="020B0604020202020204" pitchFamily="34" charset="0"/>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Anesthesia fees are calculated by adding:</a:t>
            </a:r>
          </a:p>
          <a:p>
            <a:pPr marL="177845" indent="-177845">
              <a:buFont typeface="Arial" panose="020B0604020202020204" pitchFamily="34" charset="0"/>
              <a:buChar char="•"/>
            </a:pPr>
            <a:r>
              <a:rPr lang="en-US" dirty="0"/>
              <a:t>Anesthesia base units – similar to an RVU but for anesthesia services</a:t>
            </a:r>
          </a:p>
          <a:p>
            <a:pPr marL="177845" indent="-177845">
              <a:buFont typeface="Arial" panose="020B0604020202020204" pitchFamily="34" charset="0"/>
              <a:buChar char="•"/>
            </a:pPr>
            <a:r>
              <a:rPr lang="en-US" dirty="0"/>
              <a:t>Time units</a:t>
            </a:r>
          </a:p>
          <a:p>
            <a:pPr marL="177845" indent="-177845">
              <a:buFont typeface="Arial" panose="020B0604020202020204" pitchFamily="34" charset="0"/>
              <a:buChar char="•"/>
            </a:pPr>
            <a:r>
              <a:rPr lang="en-US" dirty="0"/>
              <a:t>Modifying factor additional units – added for carriers other than Medicare.  Modifying factors include additional units from Physical Status modifiers or Qualifying Circumstance add-on codes to be discussed shortly.</a:t>
            </a:r>
          </a:p>
          <a:p>
            <a:pPr marL="177845" indent="-177845">
              <a:buFont typeface="Arial" panose="020B0604020202020204" pitchFamily="34" charset="0"/>
              <a:buChar char="•"/>
            </a:pPr>
            <a:endParaRPr lang="en-US" dirty="0"/>
          </a:p>
          <a:p>
            <a:r>
              <a:rPr lang="en-US" dirty="0"/>
              <a:t>Total all of the above and multiple the units by the anesthesia conversion factor which totals the Anesthesia Fee</a:t>
            </a:r>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351</a:t>
            </a:fld>
            <a:endParaRPr lang="en-US" dirty="0"/>
          </a:p>
        </p:txBody>
      </p:sp>
    </p:spTree>
    <p:extLst>
      <p:ext uri="{BB962C8B-B14F-4D97-AF65-F5344CB8AC3E}">
        <p14:creationId xmlns:p14="http://schemas.microsoft.com/office/powerpoint/2010/main" val="352515400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guideline for anesthesia relates to anesthesia time.  Per the guidelines, anesthesia time begins when the anesthesiologist begins to prepare the patient for anesthesia (either in the operating room or in an equivalent area) and </a:t>
            </a:r>
            <a:r>
              <a:rPr lang="en-US" u="sng" dirty="0"/>
              <a:t>ends</a:t>
            </a:r>
            <a:r>
              <a:rPr lang="en-US" dirty="0"/>
              <a:t> when the patient is safely under postop supervision.  Anesthesia time is usually calculated in 15 minute increments although coders should be aware of the specific payer contracts.</a:t>
            </a:r>
            <a:endParaRPr lang="en-US" dirty="0">
              <a:effectLst/>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352</a:t>
            </a:fld>
            <a:endParaRPr lang="en-US" dirty="0"/>
          </a:p>
        </p:txBody>
      </p:sp>
    </p:spTree>
    <p:extLst>
      <p:ext uri="{BB962C8B-B14F-4D97-AF65-F5344CB8AC3E}">
        <p14:creationId xmlns:p14="http://schemas.microsoft.com/office/powerpoint/2010/main" val="31242407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status modifiers are assigned by the anesthesiologist when he examines the patient.  The Physical Status Modifiers indicate the patient’s overall health prior to surgery.  The modifier or assessment of patient’s health will be documented in the patient’s medical record. There are 6 physical status modifiers from P1 – P6.  The patient will be assigned one P modifier which will be reported on the claim along with the anesthesia code.  In addition, modifiers P3 – P5 carry extra “weight” or extra “units” which are included as additional qualifying factors for all carriers except Medicare.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353</a:t>
            </a:fld>
            <a:endParaRPr lang="en-US" dirty="0"/>
          </a:p>
        </p:txBody>
      </p:sp>
    </p:spTree>
    <p:extLst>
      <p:ext uri="{BB962C8B-B14F-4D97-AF65-F5344CB8AC3E}">
        <p14:creationId xmlns:p14="http://schemas.microsoft.com/office/powerpoint/2010/main" val="923260189"/>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4 Qualifying Circumstance codes which add additional information about unique anesthesia services.  Care must be taken with these codes as they are not billable with every anesthesia code.  They are listed in parenthetical statements below the anesthesia codes.</a:t>
            </a:r>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354</a:t>
            </a:fld>
            <a:endParaRPr lang="en-US" dirty="0"/>
          </a:p>
        </p:txBody>
      </p:sp>
    </p:spTree>
    <p:extLst>
      <p:ext uri="{BB962C8B-B14F-4D97-AF65-F5344CB8AC3E}">
        <p14:creationId xmlns:p14="http://schemas.microsoft.com/office/powerpoint/2010/main" val="2904425359"/>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F3E5A5D-101C-4B92-8A10-AD6AFFA9C0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a:extLst>
              <a:ext uri="{FF2B5EF4-FFF2-40B4-BE49-F238E27FC236}">
                <a16:creationId xmlns:a16="http://schemas.microsoft.com/office/drawing/2014/main" id="{7FCE81C3-D3D5-462F-90D6-D4DEAAE3FDB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dirty="0"/>
              <a:t>Anesthesia can be performed by either an anesthesiologist or by a certified registered nurse a</a:t>
            </a:r>
            <a:r>
              <a:rPr lang="en-US" dirty="0"/>
              <a:t>nesthetist with or without supervision.  These modifiers are listed on every anesthesia claim as the first modifier next to the anesthesia code.</a:t>
            </a:r>
          </a:p>
          <a:p>
            <a:pPr>
              <a:defRPr/>
            </a:pPr>
            <a:endParaRPr lang="en-US" altLang="en-US" dirty="0"/>
          </a:p>
          <a:p>
            <a:pPr>
              <a:defRPr/>
            </a:pPr>
            <a:r>
              <a:rPr lang="en-US" altLang="en-US" dirty="0"/>
              <a:t>The anesthesiologist has 4 different modifiers:</a:t>
            </a:r>
          </a:p>
          <a:p>
            <a:pPr marL="177845" indent="-177845">
              <a:buFont typeface="Arial" panose="020B0604020202020204" pitchFamily="34" charset="0"/>
              <a:buChar char="•"/>
              <a:defRPr/>
            </a:pPr>
            <a:r>
              <a:rPr lang="en-US" altLang="en-US" dirty="0"/>
              <a:t>AA indicates that the physician personally performed the service</a:t>
            </a:r>
          </a:p>
          <a:p>
            <a:pPr marL="177845" indent="-177845">
              <a:buFont typeface="Arial" panose="020B0604020202020204" pitchFamily="34" charset="0"/>
              <a:buChar char="•"/>
              <a:defRPr/>
            </a:pPr>
            <a:r>
              <a:rPr lang="en-US" altLang="en-US" dirty="0"/>
              <a:t>QY indicates the physician is supervising one CRNA (services billed with QY will have a separate service billed by the CRNA as well)</a:t>
            </a:r>
          </a:p>
          <a:p>
            <a:pPr marL="177845" indent="-177845" defTabSz="790676">
              <a:buFont typeface="Arial" panose="020B0604020202020204" pitchFamily="34" charset="0"/>
              <a:buChar char="•"/>
              <a:defRPr/>
            </a:pPr>
            <a:r>
              <a:rPr lang="en-US" altLang="en-US" dirty="0"/>
              <a:t>QK indicates that the physician was supervising 2-4 concurrent CRNA cases (services billed with QK will have separate services billed by the CRNA as well)</a:t>
            </a:r>
          </a:p>
          <a:p>
            <a:pPr marL="177845" indent="-177845" defTabSz="790676">
              <a:buFont typeface="Arial" panose="020B0604020202020204" pitchFamily="34" charset="0"/>
              <a:buChar char="•"/>
              <a:defRPr/>
            </a:pPr>
            <a:r>
              <a:rPr lang="en-US" altLang="en-US" dirty="0"/>
              <a:t>AD indicates supervision of more than 4 concurrent CRNA anesthesia procedures (and will have separate services billed by the CRNA)</a:t>
            </a:r>
          </a:p>
          <a:p>
            <a:pPr marL="177845" indent="-177845">
              <a:buFont typeface="Arial" panose="020B0604020202020204" pitchFamily="34" charset="0"/>
              <a:buChar char="•"/>
              <a:defRPr/>
            </a:pPr>
            <a:endParaRPr lang="en-US" altLang="en-US" dirty="0"/>
          </a:p>
          <a:p>
            <a:pPr>
              <a:defRPr/>
            </a:pPr>
            <a:r>
              <a:rPr lang="en-US" altLang="en-US" dirty="0"/>
              <a:t>CRNAs have 2 different modifiers:</a:t>
            </a:r>
          </a:p>
          <a:p>
            <a:pPr marL="177845" indent="-177845">
              <a:buFont typeface="Arial" panose="020B0604020202020204" pitchFamily="34" charset="0"/>
              <a:buChar char="•"/>
              <a:defRPr/>
            </a:pPr>
            <a:r>
              <a:rPr lang="en-US" altLang="en-US" dirty="0"/>
              <a:t>QX indicates the CRNA was being medically directed by an anesthesiologist</a:t>
            </a:r>
          </a:p>
          <a:p>
            <a:pPr marL="177845" indent="-177845">
              <a:buFont typeface="Arial" panose="020B0604020202020204" pitchFamily="34" charset="0"/>
              <a:buChar char="•"/>
              <a:defRPr/>
            </a:pPr>
            <a:r>
              <a:rPr lang="en-US" altLang="en-US" dirty="0"/>
              <a:t>QZ indicates a CRNA operating without medical direction.  This would be the only service billed.  There would not be a corresponding claim from a physician.</a:t>
            </a:r>
          </a:p>
          <a:p>
            <a:pPr>
              <a:defRPr/>
            </a:pPr>
            <a:endParaRPr lang="en-US" altLang="en-US" dirty="0"/>
          </a:p>
          <a:p>
            <a:pPr>
              <a:defRPr/>
            </a:pPr>
            <a:r>
              <a:rPr lang="en-US" altLang="en-US" dirty="0"/>
              <a:t>There are also 3 modifiers to represent Monitored Anesthesia Care when MAC is used.</a:t>
            </a:r>
          </a:p>
          <a:p>
            <a:pPr marL="177845" indent="-177845">
              <a:buFont typeface="Arial" panose="020B0604020202020204" pitchFamily="34" charset="0"/>
              <a:buChar char="•"/>
              <a:defRPr/>
            </a:pPr>
            <a:r>
              <a:rPr lang="en-US" altLang="en-US" dirty="0"/>
              <a:t>QS indicates that a MAC service is performed.</a:t>
            </a:r>
          </a:p>
          <a:p>
            <a:pPr marL="177845" indent="-177845">
              <a:buFont typeface="Arial" panose="020B0604020202020204" pitchFamily="34" charset="0"/>
              <a:buChar char="•"/>
              <a:defRPr/>
            </a:pPr>
            <a:r>
              <a:rPr lang="en-US" altLang="en-US" dirty="0"/>
              <a:t>G8 is used for MAC done during deep, complex, complicated or very invasive surgical procedures.</a:t>
            </a:r>
          </a:p>
          <a:p>
            <a:pPr marL="177845" indent="-177845">
              <a:buFont typeface="Arial" panose="020B0604020202020204" pitchFamily="34" charset="0"/>
              <a:buChar char="•"/>
              <a:defRPr/>
            </a:pPr>
            <a:r>
              <a:rPr lang="en-US" altLang="en-US" dirty="0"/>
              <a:t>G9 is used when the patient has a history of severe cardiopulmonary disease and is undergoing MAC.</a:t>
            </a:r>
          </a:p>
          <a:p>
            <a:pPr>
              <a:defRPr/>
            </a:pPr>
            <a:r>
              <a:rPr lang="en-US" altLang="en-US" dirty="0"/>
              <a:t> </a:t>
            </a:r>
          </a:p>
          <a:p>
            <a:pPr>
              <a:defRPr/>
            </a:pPr>
            <a:r>
              <a:rPr lang="en-US" altLang="en-US" dirty="0"/>
              <a:t> </a:t>
            </a:r>
          </a:p>
          <a:p>
            <a:pPr>
              <a:defRPr/>
            </a:pPr>
            <a:endParaRPr lang="en-US" altLang="en-US" dirty="0"/>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multiple surgeries are performed at the same time, only one anesthesia code is selected which represents the most extensive or complicated surgical procedure performed.  The only exception is the anesthesia add-on codes.</a:t>
            </a:r>
          </a:p>
          <a:p>
            <a:r>
              <a:rPr lang="en-US" dirty="0"/>
              <a:t>In the anesthesia fee calculation, the total time for all procedures is used.</a:t>
            </a:r>
          </a:p>
          <a:p>
            <a:endParaRPr lang="en-US" dirty="0"/>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356</a:t>
            </a:fld>
            <a:endParaRPr lang="en-US" dirty="0"/>
          </a:p>
        </p:txBody>
      </p:sp>
    </p:spTree>
    <p:extLst>
      <p:ext uri="{BB962C8B-B14F-4D97-AF65-F5344CB8AC3E}">
        <p14:creationId xmlns:p14="http://schemas.microsoft.com/office/powerpoint/2010/main" val="2727529684"/>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a:extLst>
              <a:ext uri="{FF2B5EF4-FFF2-40B4-BE49-F238E27FC236}">
                <a16:creationId xmlns:a16="http://schemas.microsoft.com/office/drawing/2014/main" id="{30CA048F-4ADC-49E9-BCAD-1253F3B62733}"/>
              </a:ext>
            </a:extLst>
          </p:cNvPr>
          <p:cNvSpPr>
            <a:spLocks noGrp="1" noRot="1" noChangeAspect="1" noChangeArrowheads="1" noTextEdit="1"/>
          </p:cNvSpPr>
          <p:nvPr>
            <p:ph type="sldImg"/>
          </p:nvPr>
        </p:nvSpPr>
        <p:spPr>
          <a:ln/>
        </p:spPr>
      </p:sp>
      <p:sp>
        <p:nvSpPr>
          <p:cNvPr id="564227" name="Rectangle 3">
            <a:extLst>
              <a:ext uri="{FF2B5EF4-FFF2-40B4-BE49-F238E27FC236}">
                <a16:creationId xmlns:a16="http://schemas.microsoft.com/office/drawing/2014/main" id="{B4A94E24-1990-4487-9CCB-6F71EDB72B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358</a:t>
            </a:fld>
            <a:endParaRPr lang="en-US" dirty="0"/>
          </a:p>
        </p:txBody>
      </p:sp>
    </p:spTree>
    <p:extLst>
      <p:ext uri="{BB962C8B-B14F-4D97-AF65-F5344CB8AC3E}">
        <p14:creationId xmlns:p14="http://schemas.microsoft.com/office/powerpoint/2010/main" val="3620207339"/>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359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82A0BF8-3CAB-4901-BD3A-126E9E710566}"/>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905B0FA0-FCF8-4BB9-98E6-324B1A7E98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a:extLst>
              <a:ext uri="{FF2B5EF4-FFF2-40B4-BE49-F238E27FC236}">
                <a16:creationId xmlns:a16="http://schemas.microsoft.com/office/drawing/2014/main" id="{7440536E-B6D2-4851-AE52-F83D7B3C8A87}"/>
              </a:ext>
            </a:extLst>
          </p:cNvPr>
          <p:cNvSpPr>
            <a:spLocks noGrp="1" noRot="1" noChangeAspect="1" noChangeArrowheads="1" noTextEdit="1"/>
          </p:cNvSpPr>
          <p:nvPr>
            <p:ph type="sldImg"/>
          </p:nvPr>
        </p:nvSpPr>
        <p:spPr>
          <a:ln/>
        </p:spPr>
      </p:sp>
      <p:sp>
        <p:nvSpPr>
          <p:cNvPr id="644099" name="Rectangle 3">
            <a:extLst>
              <a:ext uri="{FF2B5EF4-FFF2-40B4-BE49-F238E27FC236}">
                <a16:creationId xmlns:a16="http://schemas.microsoft.com/office/drawing/2014/main" id="{55557ACF-78AB-4B76-A142-CD61ED2D76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for E/M services should be the primary diagnosis or reason for the visit.  If during the visit, a definitive diagnosis is established, use the definitive diagnosis instead of the reason for visit.</a:t>
            </a: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a:extLst>
              <a:ext uri="{FF2B5EF4-FFF2-40B4-BE49-F238E27FC236}">
                <a16:creationId xmlns:a16="http://schemas.microsoft.com/office/drawing/2014/main" id="{BB53B87D-FDA6-4B3B-BB5F-3EEF1A7557C7}"/>
              </a:ext>
            </a:extLst>
          </p:cNvPr>
          <p:cNvSpPr>
            <a:spLocks noGrp="1" noRot="1" noChangeAspect="1" noChangeArrowheads="1" noTextEdit="1"/>
          </p:cNvSpPr>
          <p:nvPr>
            <p:ph type="sldImg"/>
          </p:nvPr>
        </p:nvSpPr>
        <p:spPr>
          <a:ln/>
        </p:spPr>
      </p:sp>
      <p:sp>
        <p:nvSpPr>
          <p:cNvPr id="646147" name="Rectangle 3">
            <a:extLst>
              <a:ext uri="{FF2B5EF4-FFF2-40B4-BE49-F238E27FC236}">
                <a16:creationId xmlns:a16="http://schemas.microsoft.com/office/drawing/2014/main" id="{0736164F-CEB9-4DC8-9938-B79A101A42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According to the E/M guidelines, there are 6 steps to accurately selecting the E/M code.  The 6 steps are listed here and will be discussed in depth.</a:t>
            </a: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a:extLst>
              <a:ext uri="{FF2B5EF4-FFF2-40B4-BE49-F238E27FC236}">
                <a16:creationId xmlns:a16="http://schemas.microsoft.com/office/drawing/2014/main" id="{FF77095C-9577-45CE-BC3C-BA7ED2F8FE28}"/>
              </a:ext>
            </a:extLst>
          </p:cNvPr>
          <p:cNvSpPr>
            <a:spLocks noGrp="1" noRot="1" noChangeAspect="1" noChangeArrowheads="1" noTextEdit="1"/>
          </p:cNvSpPr>
          <p:nvPr>
            <p:ph type="sldImg"/>
          </p:nvPr>
        </p:nvSpPr>
        <p:spPr>
          <a:ln/>
        </p:spPr>
      </p:sp>
      <p:sp>
        <p:nvSpPr>
          <p:cNvPr id="647171" name="Rectangle 3">
            <a:extLst>
              <a:ext uri="{FF2B5EF4-FFF2-40B4-BE49-F238E27FC236}">
                <a16:creationId xmlns:a16="http://schemas.microsoft.com/office/drawing/2014/main" id="{88BC8B84-F466-4C09-A4DE-D673D5EBC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Step 1 says </a:t>
            </a:r>
            <a:r>
              <a:rPr lang="en-US" altLang="en-US" dirty="0"/>
              <a:t>to select the category or subcategory of service and review the guidelines.  An example of the office or other outpatient services category is shown above.  The category is broken down by new patient or established patient </a:t>
            </a:r>
            <a:r>
              <a:rPr lang="en-US" altLang="en-US" b="1" dirty="0"/>
              <a:t>and 4 levels of codes </a:t>
            </a:r>
            <a:r>
              <a:rPr lang="en-US" altLang="en-US" dirty="0"/>
              <a:t>for each one.  Each code  has separate requirements for billing, such as different levels of history, exam and medical decision making.  While we will look the various codes and their requirements now, we will learn how to determine the different levels of each shortly.</a:t>
            </a:r>
            <a:endParaRPr lang="en-US" altLang="en-US" dirty="0">
              <a:latin typeface="Arial" panose="020B0604020202020204" pitchFamily="34" charset="0"/>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FA4792D0-AF17-4364-A024-36B9C27E5242}"/>
              </a:ext>
            </a:extLst>
          </p:cNvPr>
          <p:cNvSpPr>
            <a:spLocks noGrp="1" noRot="1" noChangeAspect="1" noChangeArrowheads="1" noTextEdit="1"/>
          </p:cNvSpPr>
          <p:nvPr>
            <p:ph type="sldImg"/>
          </p:nvPr>
        </p:nvSpPr>
        <p:spPr>
          <a:ln/>
        </p:spPr>
      </p:sp>
      <p:sp>
        <p:nvSpPr>
          <p:cNvPr id="649219" name="Rectangle 3">
            <a:extLst>
              <a:ext uri="{FF2B5EF4-FFF2-40B4-BE49-F238E27FC236}">
                <a16:creationId xmlns:a16="http://schemas.microsoft.com/office/drawing/2014/main" id="{C1EB31C9-9E11-4FCF-850B-1266E3E82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we next need to know what the difference is between a new patient and an established patient. A new patient is one who has not received any face-to-face services from the physician or other qualified health care professional or another physician or qualified health care professional of the exact same specialty/subspecialty in the same group practice in the last 3 years.   The keys to new patients: same group practice, same specialty/subspecialty within the last 3 years.</a:t>
            </a: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FA4792D0-AF17-4364-A024-36B9C27E5242}"/>
              </a:ext>
            </a:extLst>
          </p:cNvPr>
          <p:cNvSpPr>
            <a:spLocks noGrp="1" noRot="1" noChangeAspect="1" noChangeArrowheads="1" noTextEdit="1"/>
          </p:cNvSpPr>
          <p:nvPr>
            <p:ph type="sldImg"/>
          </p:nvPr>
        </p:nvSpPr>
        <p:spPr>
          <a:ln/>
        </p:spPr>
      </p:sp>
      <p:sp>
        <p:nvSpPr>
          <p:cNvPr id="649219" name="Rectangle 3">
            <a:extLst>
              <a:ext uri="{FF2B5EF4-FFF2-40B4-BE49-F238E27FC236}">
                <a16:creationId xmlns:a16="http://schemas.microsoft.com/office/drawing/2014/main" id="{C1EB31C9-9E11-4FCF-850B-1266E3E82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is an additional part of the guideline which states that if a provider is on call or covering for the patient’s regular physician, the on call or covering physician will be required to bill for the service as the established physician would have.</a:t>
            </a:r>
          </a:p>
        </p:txBody>
      </p:sp>
    </p:spTree>
    <p:extLst>
      <p:ext uri="{BB962C8B-B14F-4D97-AF65-F5344CB8AC3E}">
        <p14:creationId xmlns:p14="http://schemas.microsoft.com/office/powerpoint/2010/main" val="294778353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E26EBB7E-0930-4951-9101-E894E75BBBFF}"/>
              </a:ext>
            </a:extLst>
          </p:cNvPr>
          <p:cNvSpPr>
            <a:spLocks noGrp="1" noRot="1" noChangeAspect="1" noChangeArrowheads="1" noTextEdit="1"/>
          </p:cNvSpPr>
          <p:nvPr>
            <p:ph type="sldImg"/>
          </p:nvPr>
        </p:nvSpPr>
        <p:spPr>
          <a:ln/>
        </p:spPr>
      </p:sp>
      <p:sp>
        <p:nvSpPr>
          <p:cNvPr id="651267" name="Rectangle 3">
            <a:extLst>
              <a:ext uri="{FF2B5EF4-FFF2-40B4-BE49-F238E27FC236}">
                <a16:creationId xmlns:a16="http://schemas.microsoft.com/office/drawing/2014/main" id="{472A5D91-F7C9-410F-8A21-7D7AEC80FD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Services in this section are provided in the physician’s office or other outpatient clinic and are divided by whether the patient is classified as a new or established patient.</a:t>
            </a: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5BA85BEC-D3AA-44CC-838E-3983AA9C7BED}"/>
              </a:ext>
            </a:extLst>
          </p:cNvPr>
          <p:cNvSpPr>
            <a:spLocks noGrp="1" noRot="1" noChangeAspect="1" noChangeArrowheads="1" noTextEdit="1"/>
          </p:cNvSpPr>
          <p:nvPr>
            <p:ph type="sldImg"/>
          </p:nvPr>
        </p:nvSpPr>
        <p:spPr>
          <a:ln/>
        </p:spPr>
      </p:sp>
      <p:sp>
        <p:nvSpPr>
          <p:cNvPr id="653315" name="Rectangle 3">
            <a:extLst>
              <a:ext uri="{FF2B5EF4-FFF2-40B4-BE49-F238E27FC236}">
                <a16:creationId xmlns:a16="http://schemas.microsoft.com/office/drawing/2014/main" id="{E86FAF7E-8C78-4CBF-BE50-F54B33839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three sets of services under hospital observation services: discharge services, initial observation care and subsequent observation care.  Per the guidelines, observation does not have to be a specific area designated in the hospital.  This set of services is used when a patient is placed in observation over a minimum of 2 calendar days.  </a:t>
            </a: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another set of observation codes to be used when the patient is admitted and discharged on the </a:t>
            </a:r>
            <a:r>
              <a:rPr lang="en-US" b="1" dirty="0"/>
              <a:t>same calendar day</a:t>
            </a:r>
            <a:r>
              <a:rPr lang="en-US" b="0" dirty="0"/>
              <a:t> from observation.</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367</a:t>
            </a:fld>
            <a:endParaRPr lang="en-US" dirty="0"/>
          </a:p>
        </p:txBody>
      </p:sp>
    </p:spTree>
    <p:extLst>
      <p:ext uri="{BB962C8B-B14F-4D97-AF65-F5344CB8AC3E}">
        <p14:creationId xmlns:p14="http://schemas.microsoft.com/office/powerpoint/2010/main" val="258059308"/>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01D100B5-E522-4B20-819C-F2679EF3CEE6}"/>
              </a:ext>
            </a:extLst>
          </p:cNvPr>
          <p:cNvSpPr>
            <a:spLocks noGrp="1" noRot="1" noChangeAspect="1" noChangeArrowheads="1" noTextEdit="1"/>
          </p:cNvSpPr>
          <p:nvPr>
            <p:ph type="sldImg"/>
          </p:nvPr>
        </p:nvSpPr>
        <p:spPr>
          <a:ln/>
        </p:spPr>
      </p:sp>
      <p:sp>
        <p:nvSpPr>
          <p:cNvPr id="655363" name="Rectangle 3">
            <a:extLst>
              <a:ext uri="{FF2B5EF4-FFF2-40B4-BE49-F238E27FC236}">
                <a16:creationId xmlns:a16="http://schemas.microsoft.com/office/drawing/2014/main" id="{11683BF8-E0E2-4F0E-B0B6-236BF4602C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369</a:t>
            </a:fld>
            <a:endParaRPr lang="en-US" dirty="0"/>
          </a:p>
        </p:txBody>
      </p:sp>
    </p:spTree>
    <p:extLst>
      <p:ext uri="{BB962C8B-B14F-4D97-AF65-F5344CB8AC3E}">
        <p14:creationId xmlns:p14="http://schemas.microsoft.com/office/powerpoint/2010/main" val="312513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786DBE5-B7DA-4B0E-9B94-12F02BA59D1F}"/>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E869520A-23E4-442D-A75A-40B2E10D09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Some codes require 7</a:t>
            </a:r>
            <a:r>
              <a:rPr lang="en-US" altLang="en-US" baseline="30000" dirty="0">
                <a:latin typeface="Arial" panose="020B0604020202020204" pitchFamily="34" charset="0"/>
              </a:rPr>
              <a:t>th</a:t>
            </a:r>
            <a:r>
              <a:rPr lang="en-US" altLang="en-US" dirty="0">
                <a:latin typeface="Arial" panose="020B0604020202020204" pitchFamily="34" charset="0"/>
              </a:rPr>
              <a:t> characters to complete them.  Some codes will require placeholder X to make the code long enough for the 7</a:t>
            </a:r>
            <a:r>
              <a:rPr lang="en-US" altLang="en-US" baseline="30000" dirty="0">
                <a:latin typeface="Arial" panose="020B0604020202020204" pitchFamily="34" charset="0"/>
              </a:rPr>
              <a:t>th</a:t>
            </a:r>
            <a:r>
              <a:rPr lang="en-US" altLang="en-US" dirty="0">
                <a:latin typeface="Arial" panose="020B0604020202020204" pitchFamily="34" charset="0"/>
              </a:rPr>
              <a:t> character to be reported in the 7</a:t>
            </a:r>
            <a:r>
              <a:rPr lang="en-US" altLang="en-US" baseline="30000" dirty="0">
                <a:latin typeface="Arial" panose="020B0604020202020204" pitchFamily="34" charset="0"/>
              </a:rPr>
              <a:t>th</a:t>
            </a:r>
            <a:r>
              <a:rPr lang="en-US" altLang="en-US" dirty="0">
                <a:latin typeface="Arial" panose="020B0604020202020204" pitchFamily="34" charset="0"/>
              </a:rPr>
              <a:t> position.  </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Look at code T16.1- for a Foreign body in the right ear.  There are no further divisions of T16.1.  Adding 2 X placeholders to the end of the code makes the code long enough that the 7</a:t>
            </a:r>
            <a:r>
              <a:rPr lang="en-US" altLang="en-US" baseline="30000" dirty="0">
                <a:latin typeface="Arial" panose="020B0604020202020204" pitchFamily="34" charset="0"/>
              </a:rPr>
              <a:t>th</a:t>
            </a:r>
            <a:r>
              <a:rPr lang="en-US" altLang="en-US" dirty="0">
                <a:latin typeface="Arial" panose="020B0604020202020204" pitchFamily="34" charset="0"/>
              </a:rPr>
              <a:t> character A is correctly positioned in the 7</a:t>
            </a:r>
            <a:r>
              <a:rPr lang="en-US" altLang="en-US" baseline="30000" dirty="0">
                <a:latin typeface="Arial" panose="020B0604020202020204" pitchFamily="34" charset="0"/>
              </a:rPr>
              <a:t>th</a:t>
            </a:r>
            <a:r>
              <a:rPr lang="en-US" altLang="en-US" dirty="0">
                <a:latin typeface="Arial" panose="020B0604020202020204" pitchFamily="34" charset="0"/>
              </a:rPr>
              <a:t> spot – T16.1</a:t>
            </a:r>
            <a:r>
              <a:rPr lang="en-US" altLang="en-US" b="1" dirty="0">
                <a:latin typeface="Arial" panose="020B0604020202020204" pitchFamily="34" charset="0"/>
              </a:rPr>
              <a:t>XX</a:t>
            </a:r>
            <a:r>
              <a:rPr lang="en-US" altLang="en-US" b="0" dirty="0">
                <a:latin typeface="Arial" panose="020B0604020202020204" pitchFamily="34" charset="0"/>
              </a:rPr>
              <a:t>A.</a:t>
            </a:r>
            <a:endParaRPr lang="en-US" altLang="en-US" dirty="0">
              <a:latin typeface="Arial" panose="020B0604020202020204" pitchFamily="34" charset="0"/>
            </a:endParaRPr>
          </a:p>
        </p:txBody>
      </p:sp>
      <p:sp>
        <p:nvSpPr>
          <p:cNvPr id="87044" name="Date Placeholder 3">
            <a:extLst>
              <a:ext uri="{FF2B5EF4-FFF2-40B4-BE49-F238E27FC236}">
                <a16:creationId xmlns:a16="http://schemas.microsoft.com/office/drawing/2014/main" id="{A2D35CBE-291C-4A92-BF25-E5FF666CF0F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87045" name="Slide Number Placeholder 4">
            <a:extLst>
              <a:ext uri="{FF2B5EF4-FFF2-40B4-BE49-F238E27FC236}">
                <a16:creationId xmlns:a16="http://schemas.microsoft.com/office/drawing/2014/main" id="{92706F8C-87EC-4955-B7C8-AB088D8ECF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4121B1A7-BAED-4AE9-B188-9251F75516F4}"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a:extLst>
              <a:ext uri="{FF2B5EF4-FFF2-40B4-BE49-F238E27FC236}">
                <a16:creationId xmlns:a16="http://schemas.microsoft.com/office/drawing/2014/main" id="{1E69382B-B7CE-4688-BC3A-84ECF933D71A}"/>
              </a:ext>
            </a:extLst>
          </p:cNvPr>
          <p:cNvSpPr>
            <a:spLocks noGrp="1" noRot="1" noChangeAspect="1" noChangeArrowheads="1" noTextEdit="1"/>
          </p:cNvSpPr>
          <p:nvPr>
            <p:ph type="sldImg"/>
          </p:nvPr>
        </p:nvSpPr>
        <p:spPr>
          <a:ln/>
        </p:spPr>
      </p:sp>
      <p:sp>
        <p:nvSpPr>
          <p:cNvPr id="657411" name="Rectangle 3">
            <a:extLst>
              <a:ext uri="{FF2B5EF4-FFF2-40B4-BE49-F238E27FC236}">
                <a16:creationId xmlns:a16="http://schemas.microsoft.com/office/drawing/2014/main" id="{E992AFDF-2488-4470-A677-6AF2971BC1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a:extLst>
              <a:ext uri="{FF2B5EF4-FFF2-40B4-BE49-F238E27FC236}">
                <a16:creationId xmlns:a16="http://schemas.microsoft.com/office/drawing/2014/main" id="{FF924BB1-8BC6-45BE-840A-783DFE2B4979}"/>
              </a:ext>
            </a:extLst>
          </p:cNvPr>
          <p:cNvSpPr>
            <a:spLocks noGrp="1" noRot="1" noChangeAspect="1" noChangeArrowheads="1" noTextEdit="1"/>
          </p:cNvSpPr>
          <p:nvPr>
            <p:ph type="sldImg"/>
          </p:nvPr>
        </p:nvSpPr>
        <p:spPr>
          <a:ln/>
        </p:spPr>
      </p:sp>
      <p:sp>
        <p:nvSpPr>
          <p:cNvPr id="659459" name="Rectangle 3">
            <a:extLst>
              <a:ext uri="{FF2B5EF4-FFF2-40B4-BE49-F238E27FC236}">
                <a16:creationId xmlns:a16="http://schemas.microsoft.com/office/drawing/2014/main" id="{B8F0C6F8-1F89-4FFD-9732-DD99E9A5B3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three Rs for consultations: request from a </a:t>
            </a:r>
            <a:r>
              <a:rPr lang="en-US" altLang="en-US" b="1" dirty="0">
                <a:latin typeface="Arial" panose="020B0604020202020204" pitchFamily="34" charset="0"/>
              </a:rPr>
              <a:t>provider</a:t>
            </a:r>
            <a:r>
              <a:rPr lang="en-US" altLang="en-US" b="0" dirty="0">
                <a:latin typeface="Arial" panose="020B0604020202020204" pitchFamily="34" charset="0"/>
              </a:rPr>
              <a:t> to another provider for a professional opinion, rendering of an opinion and reporting back to the requesting provider.</a:t>
            </a:r>
            <a:endParaRPr lang="en-US" altLang="en-US" dirty="0">
              <a:latin typeface="Arial" panose="020B0604020202020204" pitchFamily="34" charset="0"/>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a:extLst>
              <a:ext uri="{FF2B5EF4-FFF2-40B4-BE49-F238E27FC236}">
                <a16:creationId xmlns:a16="http://schemas.microsoft.com/office/drawing/2014/main" id="{97052CF4-0C24-4159-A2AB-94E90FB5F84C}"/>
              </a:ext>
            </a:extLst>
          </p:cNvPr>
          <p:cNvSpPr>
            <a:spLocks noGrp="1" noRot="1" noChangeAspect="1" noChangeArrowheads="1" noTextEdit="1"/>
          </p:cNvSpPr>
          <p:nvPr>
            <p:ph type="sldImg"/>
          </p:nvPr>
        </p:nvSpPr>
        <p:spPr>
          <a:ln/>
        </p:spPr>
      </p:sp>
      <p:sp>
        <p:nvSpPr>
          <p:cNvPr id="661507" name="Rectangle 3">
            <a:extLst>
              <a:ext uri="{FF2B5EF4-FFF2-40B4-BE49-F238E27FC236}">
                <a16:creationId xmlns:a16="http://schemas.microsoft.com/office/drawing/2014/main" id="{8689667B-0DAF-484C-8786-AAFA98FA6F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Medicare does not accept consultation codes.  If a Medicare patient has a consultation, the services are reported under different codes.  For a consultation done in an outpatient setting, the service is billed with the new or established office or other outpatient service codes.  If the consultation is done in the hospital, the service is billed with the initial hospital care code even if the consultant is not the admitting provider.  For this reason, the admitting physician puts a modifier AI on his claims to identify him as the admitting provider.</a:t>
            </a: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a:extLst>
              <a:ext uri="{FF2B5EF4-FFF2-40B4-BE49-F238E27FC236}">
                <a16:creationId xmlns:a16="http://schemas.microsoft.com/office/drawing/2014/main" id="{F6D420BA-2636-44A5-8A26-FE2AD3DF31B4}"/>
              </a:ext>
            </a:extLst>
          </p:cNvPr>
          <p:cNvSpPr>
            <a:spLocks noGrp="1" noRot="1" noChangeAspect="1" noChangeArrowheads="1" noTextEdit="1"/>
          </p:cNvSpPr>
          <p:nvPr>
            <p:ph type="sldImg"/>
          </p:nvPr>
        </p:nvSpPr>
        <p:spPr>
          <a:ln/>
        </p:spPr>
      </p:sp>
      <p:sp>
        <p:nvSpPr>
          <p:cNvPr id="663555" name="Rectangle 3">
            <a:extLst>
              <a:ext uri="{FF2B5EF4-FFF2-40B4-BE49-F238E27FC236}">
                <a16:creationId xmlns:a16="http://schemas.microsoft.com/office/drawing/2014/main" id="{1B5B61A4-056C-4CDA-AE0F-D3D2608FAC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A12150B7-FA2B-4BF6-A31D-D53A9850D435}"/>
              </a:ext>
            </a:extLst>
          </p:cNvPr>
          <p:cNvSpPr>
            <a:spLocks noGrp="1" noRot="1" noChangeAspect="1" noChangeArrowheads="1" noTextEdit="1"/>
          </p:cNvSpPr>
          <p:nvPr>
            <p:ph type="sldImg"/>
          </p:nvPr>
        </p:nvSpPr>
        <p:spPr>
          <a:ln/>
        </p:spPr>
      </p:sp>
      <p:sp>
        <p:nvSpPr>
          <p:cNvPr id="665603" name="Rectangle 3">
            <a:extLst>
              <a:ext uri="{FF2B5EF4-FFF2-40B4-BE49-F238E27FC236}">
                <a16:creationId xmlns:a16="http://schemas.microsoft.com/office/drawing/2014/main" id="{4E24D983-62F3-44B9-9B12-8F5F0C41C2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Critical</a:t>
            </a:r>
            <a:r>
              <a:rPr lang="en-US" dirty="0"/>
              <a:t> illness is defined as injury or illness that acutely impairs one or more vital organ systems such that there is a high probability of imminent or life-threatening deterioration in the patient's condition.  There are numerous guidelines associated with critical care.  Critical care can happen anywhere. It is not specific to a particular location.  Critical care is a time-based service.  There is a chart in the Critical Care guidelines that should be referenced to help bill critical care by time correctly.</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critical care guidelines are extensive.  Listed within them, there is a list of services that are </a:t>
            </a:r>
            <a:r>
              <a:rPr lang="en-US" altLang="en-US" b="1" dirty="0">
                <a:latin typeface="Arial" panose="020B0604020202020204" pitchFamily="34" charset="0"/>
              </a:rPr>
              <a:t>included</a:t>
            </a:r>
            <a:r>
              <a:rPr lang="en-US" altLang="en-US" dirty="0">
                <a:latin typeface="Arial" panose="020B0604020202020204" pitchFamily="34" charset="0"/>
              </a:rPr>
              <a:t> in critical care.  This means that these services are not separately billable when performed with critical care.  But any service </a:t>
            </a:r>
            <a:r>
              <a:rPr lang="en-US" altLang="en-US" b="1" dirty="0">
                <a:latin typeface="Arial" panose="020B0604020202020204" pitchFamily="34" charset="0"/>
              </a:rPr>
              <a:t>NOT</a:t>
            </a:r>
            <a:r>
              <a:rPr lang="en-US" altLang="en-US" b="0" dirty="0">
                <a:latin typeface="Arial" panose="020B0604020202020204" pitchFamily="34" charset="0"/>
              </a:rPr>
              <a:t> listed in the guidelines </a:t>
            </a:r>
            <a:r>
              <a:rPr lang="en-US" altLang="en-US" b="1" dirty="0">
                <a:latin typeface="Arial" panose="020B0604020202020204" pitchFamily="34" charset="0"/>
              </a:rPr>
              <a:t>CAN</a:t>
            </a:r>
            <a:r>
              <a:rPr lang="en-US" altLang="en-US" b="0" dirty="0">
                <a:latin typeface="Arial" panose="020B0604020202020204" pitchFamily="34" charset="0"/>
              </a:rPr>
              <a:t> be separately billed. It is beneficial to highlight the services that are included in critical care in the guidelines.  The time used to perform the separately billed services should not be included in critical care time.</a:t>
            </a:r>
            <a:endParaRPr lang="en-US" altLang="en-US" dirty="0">
              <a:latin typeface="Arial" panose="020B0604020202020204" pitchFamily="34" charset="0"/>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a:extLst>
              <a:ext uri="{FF2B5EF4-FFF2-40B4-BE49-F238E27FC236}">
                <a16:creationId xmlns:a16="http://schemas.microsoft.com/office/drawing/2014/main" id="{24AD74F4-9327-439B-8FAF-B14087F5BE1C}"/>
              </a:ext>
            </a:extLst>
          </p:cNvPr>
          <p:cNvSpPr>
            <a:spLocks noGrp="1" noRot="1" noChangeAspect="1" noChangeArrowheads="1" noTextEdit="1"/>
          </p:cNvSpPr>
          <p:nvPr>
            <p:ph type="sldImg"/>
          </p:nvPr>
        </p:nvSpPr>
        <p:spPr>
          <a:ln/>
        </p:spPr>
      </p:sp>
      <p:sp>
        <p:nvSpPr>
          <p:cNvPr id="667651" name="Rectangle 3">
            <a:extLst>
              <a:ext uri="{FF2B5EF4-FFF2-40B4-BE49-F238E27FC236}">
                <a16:creationId xmlns:a16="http://schemas.microsoft.com/office/drawing/2014/main" id="{A5E76C60-090E-47E6-BDDD-FD0F451630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patient may be in a critical care unit who is no longer considered critically ill.  Just because they are in a critical care unit, that does not dictate the code to be billed.  If the patient is not critically ill, services should be billed with other E/M service codes.  The guidelines for Critical Care also include specific information regarding different CC codes for neonatal and pediatric patients.  Care should be taken to review this information and to review the neonatal and pediatric CC CPT</a:t>
            </a:r>
            <a:r>
              <a:rPr lang="en-US" altLang="en-US" b="1" baseline="30000" dirty="0"/>
              <a:t>®</a:t>
            </a:r>
            <a:r>
              <a:rPr lang="en-US" altLang="en-US" dirty="0">
                <a:latin typeface="Arial" panose="020B0604020202020204" pitchFamily="34" charset="0"/>
              </a:rPr>
              <a:t> codes.  Additionally, the same physician may need to bill critical care on a patient that also had a regular E/M visit on the same date.  Both are permissible to be billed on the same date.</a:t>
            </a: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breakdown for critical care billing based on the patient age and location.  Note that services for children under the age of 5 are billed per day.  Over the age of 6, services are reported with the usual critical care codes and billed based on minutes.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376</a:t>
            </a:fld>
            <a:endParaRPr lang="en-US" dirty="0"/>
          </a:p>
        </p:txBody>
      </p:sp>
    </p:spTree>
    <p:extLst>
      <p:ext uri="{BB962C8B-B14F-4D97-AF65-F5344CB8AC3E}">
        <p14:creationId xmlns:p14="http://schemas.microsoft.com/office/powerpoint/2010/main" val="2975484391"/>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critically ill patients are transferred from one facility to another, there are specific guidelines for the sending provider, the transporting provider as well as the receiving provider.  These services are all discussed in the Critical Care guidelines.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377</a:t>
            </a:fld>
            <a:endParaRPr lang="en-US" dirty="0"/>
          </a:p>
        </p:txBody>
      </p:sp>
    </p:spTree>
    <p:extLst>
      <p:ext uri="{BB962C8B-B14F-4D97-AF65-F5344CB8AC3E}">
        <p14:creationId xmlns:p14="http://schemas.microsoft.com/office/powerpoint/2010/main" val="3505698546"/>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a:extLst>
              <a:ext uri="{FF2B5EF4-FFF2-40B4-BE49-F238E27FC236}">
                <a16:creationId xmlns:a16="http://schemas.microsoft.com/office/drawing/2014/main" id="{7C58F22B-14EE-4763-A7F5-D276058E6569}"/>
              </a:ext>
            </a:extLst>
          </p:cNvPr>
          <p:cNvSpPr>
            <a:spLocks noGrp="1" noRot="1" noChangeAspect="1" noChangeArrowheads="1" noTextEdit="1"/>
          </p:cNvSpPr>
          <p:nvPr>
            <p:ph type="sldImg"/>
          </p:nvPr>
        </p:nvSpPr>
        <p:spPr>
          <a:ln/>
        </p:spPr>
      </p:sp>
      <p:sp>
        <p:nvSpPr>
          <p:cNvPr id="671747" name="Rectangle 3">
            <a:extLst>
              <a:ext uri="{FF2B5EF4-FFF2-40B4-BE49-F238E27FC236}">
                <a16:creationId xmlns:a16="http://schemas.microsoft.com/office/drawing/2014/main" id="{6C11B783-7792-4C4D-99E6-AFC997916E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dirty="0">
                <a:latin typeface="Arial" panose="020B0604020202020204" pitchFamily="34" charset="0"/>
              </a:rPr>
              <a:t>Nursing facility services include both nursing facilities as well as psychiatric residential treatment facilities.  Services are divided into Initial visits and Subsequent Visits.  Initial visits occur when the patient is admitted or re-admitted to a nursing home.  Nursing facility discharge services are similar to hospital discharges.  They include final assessment of the patient, instructions for home care, prescriptions, referrals for providers, etc.  Read the guidelines carefully with respect to patients who are discharged from the hospital and admitted to a nursing home on the same day.  Finally, there is a category for annual assessments.  Under law, patients who reside in nursing facilities must have full annual assessments done by their providers.</a:t>
            </a:r>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a:extLst>
              <a:ext uri="{FF2B5EF4-FFF2-40B4-BE49-F238E27FC236}">
                <a16:creationId xmlns:a16="http://schemas.microsoft.com/office/drawing/2014/main" id="{6E5ADDCE-5D91-4B71-B850-08092BBD6273}"/>
              </a:ext>
            </a:extLst>
          </p:cNvPr>
          <p:cNvSpPr>
            <a:spLocks noGrp="1" noRot="1" noChangeAspect="1" noChangeArrowheads="1" noTextEdit="1"/>
          </p:cNvSpPr>
          <p:nvPr>
            <p:ph type="sldImg"/>
          </p:nvPr>
        </p:nvSpPr>
        <p:spPr>
          <a:ln/>
        </p:spPr>
      </p:sp>
      <p:sp>
        <p:nvSpPr>
          <p:cNvPr id="673795" name="Rectangle 3">
            <a:extLst>
              <a:ext uri="{FF2B5EF4-FFF2-40B4-BE49-F238E27FC236}">
                <a16:creationId xmlns:a16="http://schemas.microsoft.com/office/drawing/2014/main" id="{39112B40-1F41-48B2-BC0A-106D9C79EE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next section is for domiciliary, rest home or custodial care.  This set of codes includes assisted living facilities as well.  These are all living facilities in which there is no day-to-day medical or nursing component of care.  Physicians will visit with patients in the facility.  Within this set of codes, there are 2 sets of services which represent either new patients or established patients.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D44157A-FE9E-4D46-8A8C-0C6FE66A04FF}"/>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D641E13-5C44-41CC-B977-64F34861DE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a:extLst>
              <a:ext uri="{FF2B5EF4-FFF2-40B4-BE49-F238E27FC236}">
                <a16:creationId xmlns:a16="http://schemas.microsoft.com/office/drawing/2014/main" id="{C1C62754-72BF-4571-88A2-FD32AB9B0348}"/>
              </a:ext>
            </a:extLst>
          </p:cNvPr>
          <p:cNvSpPr>
            <a:spLocks noGrp="1" noRot="1" noChangeAspect="1" noChangeArrowheads="1" noTextEdit="1"/>
          </p:cNvSpPr>
          <p:nvPr>
            <p:ph type="sldImg"/>
          </p:nvPr>
        </p:nvSpPr>
        <p:spPr>
          <a:ln/>
        </p:spPr>
      </p:sp>
      <p:sp>
        <p:nvSpPr>
          <p:cNvPr id="675843" name="Rectangle 3">
            <a:extLst>
              <a:ext uri="{FF2B5EF4-FFF2-40B4-BE49-F238E27FC236}">
                <a16:creationId xmlns:a16="http://schemas.microsoft.com/office/drawing/2014/main" id="{33824558-B934-4D89-999C-78F48B26A6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Care plan oversight services allow the physician to oversee the patients care in a variety of settings using a multidisciplinary team.  The physician generates the patient’s care plan and generates orders for the care team.  The physician is responsible for monitoring patient response to the care plan, monitoring lab services and updating the care plan in response to changes in the patient’s condition.</a:t>
            </a:r>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a:extLst>
              <a:ext uri="{FF2B5EF4-FFF2-40B4-BE49-F238E27FC236}">
                <a16:creationId xmlns:a16="http://schemas.microsoft.com/office/drawing/2014/main" id="{2DCCA499-2516-4E77-8F2D-C40C7A427E86}"/>
              </a:ext>
            </a:extLst>
          </p:cNvPr>
          <p:cNvSpPr>
            <a:spLocks noGrp="1" noRot="1" noChangeAspect="1" noChangeArrowheads="1" noTextEdit="1"/>
          </p:cNvSpPr>
          <p:nvPr>
            <p:ph type="sldImg"/>
          </p:nvPr>
        </p:nvSpPr>
        <p:spPr>
          <a:ln/>
        </p:spPr>
      </p:sp>
      <p:sp>
        <p:nvSpPr>
          <p:cNvPr id="677891" name="Rectangle 3">
            <a:extLst>
              <a:ext uri="{FF2B5EF4-FFF2-40B4-BE49-F238E27FC236}">
                <a16:creationId xmlns:a16="http://schemas.microsoft.com/office/drawing/2014/main" id="{FDF33F03-FB90-4005-B496-478DD4328C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Home services apply when the physician sees the patient in his/her private residence.  The guidelines define home as a private residence, temporary lodging or short term accommodation such as hotel, campground, hostel or cruise ship.  Services here are also divided by new and established patient as with several other categories.</a:t>
            </a:r>
          </a:p>
          <a:p>
            <a:endParaRPr lang="en-US" altLang="en-US" dirty="0">
              <a:latin typeface="Arial" panose="020B0604020202020204" pitchFamily="34" charset="0"/>
            </a:endParaRPr>
          </a:p>
          <a:p>
            <a:r>
              <a:rPr lang="en-US" altLang="en-US" dirty="0">
                <a:latin typeface="Arial" panose="020B0604020202020204" pitchFamily="34" charset="0"/>
              </a:rPr>
              <a:t>Prolonged services involve services that are beyond the usual service time in both the inpatient and office/outpatient setting.  These are time based codes for extended evaluation and management services that have either direct patient contact or without direct patient contact. The services without patient contact may include extensive record review for a previous evaluation and management service and related to a particular patient visit.  These prolonged services are primarily add-on codes.  </a:t>
            </a:r>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a:extLst>
              <a:ext uri="{FF2B5EF4-FFF2-40B4-BE49-F238E27FC236}">
                <a16:creationId xmlns:a16="http://schemas.microsoft.com/office/drawing/2014/main" id="{E023B3D2-8925-427E-8D10-2381727C0095}"/>
              </a:ext>
            </a:extLst>
          </p:cNvPr>
          <p:cNvSpPr>
            <a:spLocks noGrp="1" noRot="1" noChangeAspect="1" noChangeArrowheads="1" noTextEdit="1"/>
          </p:cNvSpPr>
          <p:nvPr>
            <p:ph type="sldImg"/>
          </p:nvPr>
        </p:nvSpPr>
        <p:spPr>
          <a:ln/>
        </p:spPr>
      </p:sp>
      <p:sp>
        <p:nvSpPr>
          <p:cNvPr id="679939" name="Rectangle 3">
            <a:extLst>
              <a:ext uri="{FF2B5EF4-FFF2-40B4-BE49-F238E27FC236}">
                <a16:creationId xmlns:a16="http://schemas.microsoft.com/office/drawing/2014/main" id="{DA964BAC-8FBB-4F6E-AECA-C68A9D5424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Review the guidelines for Standby Services.  These codes are billed only in 30 minute increments when a provider is asked to standby in case their services are needed for a particular procedure.  Example, a pediatrician is asked to standby for a difficult delivery.  If the pediatrician has to step in and provide services, the standby service is no longer billable.  However, if the pediatrician is not called in, she may bill standby to cover the time when she was there and waiting.  Physicians providing standby services must not be providing care to any other patients during the time that they are there.</a:t>
            </a:r>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a:extLst>
              <a:ext uri="{FF2B5EF4-FFF2-40B4-BE49-F238E27FC236}">
                <a16:creationId xmlns:a16="http://schemas.microsoft.com/office/drawing/2014/main" id="{6818BB10-D2F4-4D3C-9F07-5B7AB04DCD5B}"/>
              </a:ext>
            </a:extLst>
          </p:cNvPr>
          <p:cNvSpPr>
            <a:spLocks noGrp="1" noRot="1" noChangeAspect="1" noChangeArrowheads="1" noTextEdit="1"/>
          </p:cNvSpPr>
          <p:nvPr>
            <p:ph type="sldImg"/>
          </p:nvPr>
        </p:nvSpPr>
        <p:spPr>
          <a:ln/>
        </p:spPr>
      </p:sp>
      <p:sp>
        <p:nvSpPr>
          <p:cNvPr id="681987" name="Rectangle 3">
            <a:extLst>
              <a:ext uri="{FF2B5EF4-FFF2-40B4-BE49-F238E27FC236}">
                <a16:creationId xmlns:a16="http://schemas.microsoft.com/office/drawing/2014/main" id="{44175A65-D4F6-48C6-AD59-4964116F7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Anticoagulation management services have been deleted.  They have been replaced with codes in the medicine section.</a:t>
            </a:r>
          </a:p>
          <a:p>
            <a:endParaRPr lang="en-US" altLang="en-US" dirty="0">
              <a:latin typeface="Arial" panose="020B0604020202020204" pitchFamily="34" charset="0"/>
            </a:endParaRPr>
          </a:p>
          <a:p>
            <a:r>
              <a:rPr lang="en-US" altLang="en-US" dirty="0"/>
              <a:t>The case management section reports Medical Team Conferences, either with direct contact with the patient and/or family, or without direct contact with the patient and/or family. The Medical Team Conference requires a minimum of three qualified health care professionals from different specialties or disciplines. </a:t>
            </a:r>
          </a:p>
          <a:p>
            <a:r>
              <a:rPr lang="en-US" altLang="en-US" dirty="0"/>
              <a:t>Per the guidelines, a physician bills a regular e/m service for a conference with patient or family and uses the conference codes for those held with the care team without the patient or family.</a:t>
            </a:r>
          </a:p>
          <a:p>
            <a:r>
              <a:rPr lang="en-US" altLang="en-US" dirty="0"/>
              <a:t> </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a:extLst>
              <a:ext uri="{FF2B5EF4-FFF2-40B4-BE49-F238E27FC236}">
                <a16:creationId xmlns:a16="http://schemas.microsoft.com/office/drawing/2014/main" id="{CC71243E-9CA9-4C1D-8F97-FC1D9EB21F64}"/>
              </a:ext>
            </a:extLst>
          </p:cNvPr>
          <p:cNvSpPr>
            <a:spLocks noGrp="1" noRot="1" noChangeAspect="1" noChangeArrowheads="1" noTextEdit="1"/>
          </p:cNvSpPr>
          <p:nvPr>
            <p:ph type="sldImg"/>
          </p:nvPr>
        </p:nvSpPr>
        <p:spPr>
          <a:ln/>
        </p:spPr>
      </p:sp>
      <p:sp>
        <p:nvSpPr>
          <p:cNvPr id="684035" name="Rectangle 3">
            <a:extLst>
              <a:ext uri="{FF2B5EF4-FFF2-40B4-BE49-F238E27FC236}">
                <a16:creationId xmlns:a16="http://schemas.microsoft.com/office/drawing/2014/main" id="{811B244A-224D-424F-9C13-FA2F0BEC3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Similar to the other Care Plan Oversight codes, these Care Plan Oversight Services are billed monthly for the time a physician spends overseeing a patient’s care. The patient’s location (home health agency, hospice, and nursing facility) and time drive the codes selection. The codes are billed by time spent during the month doing this work. </a:t>
            </a:r>
          </a:p>
          <a:p>
            <a:endParaRPr lang="en-US" altLang="en-US" dirty="0">
              <a:latin typeface="Arial" panose="020B0604020202020204" pitchFamily="34" charset="0"/>
            </a:endParaRPr>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41DA0B38-DCE0-45A0-86F9-CD0324A8D867}"/>
              </a:ext>
            </a:extLst>
          </p:cNvPr>
          <p:cNvSpPr>
            <a:spLocks noGrp="1" noRot="1" noChangeAspect="1" noChangeArrowheads="1" noTextEdit="1"/>
          </p:cNvSpPr>
          <p:nvPr>
            <p:ph type="sldImg"/>
          </p:nvPr>
        </p:nvSpPr>
        <p:spPr>
          <a:ln/>
        </p:spPr>
      </p:sp>
      <p:sp>
        <p:nvSpPr>
          <p:cNvPr id="686083" name="Rectangle 3">
            <a:extLst>
              <a:ext uri="{FF2B5EF4-FFF2-40B4-BE49-F238E27FC236}">
                <a16:creationId xmlns:a16="http://schemas.microsoft.com/office/drawing/2014/main" id="{3D2E1CC5-55E6-4EE8-913B-A9A740424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Preventative Medicine Services are age-based visits for patients who are not currently ill.  These are annual physical exams.  Codes are divided by new and established patients and by patient age.  The extent and focus of the exam depends largely on the patient age as patients have different concerns depending on their age.</a:t>
            </a:r>
          </a:p>
          <a:p>
            <a:endParaRPr lang="en-US" altLang="en-US" dirty="0">
              <a:latin typeface="Arial" panose="020B0604020202020204" pitchFamily="34" charset="0"/>
            </a:endParaRPr>
          </a:p>
          <a:p>
            <a:r>
              <a:rPr lang="en-US" altLang="en-US" dirty="0">
                <a:latin typeface="Arial" panose="020B0604020202020204" pitchFamily="34" charset="0"/>
              </a:rPr>
              <a:t>If an abnormality is encountered that is </a:t>
            </a:r>
            <a:r>
              <a:rPr lang="en-US" altLang="en-US" b="1" dirty="0">
                <a:latin typeface="Arial" panose="020B0604020202020204" pitchFamily="34" charset="0"/>
              </a:rPr>
              <a:t>significant </a:t>
            </a:r>
            <a:r>
              <a:rPr lang="en-US" altLang="en-US" b="0" dirty="0">
                <a:latin typeface="Arial" panose="020B0604020202020204" pitchFamily="34" charset="0"/>
              </a:rPr>
              <a:t>enough to require additional work, the service can be billed with an evaluation and management service in addition to the preventative medicine service.  The E/M service is reported with modifier 25 to indicate a significant, separately identifiable service. Insignificant or trivial problems or abnormalities encountered should not be separately reported.</a:t>
            </a:r>
            <a:endParaRPr lang="en-US" altLang="en-US" dirty="0">
              <a:latin typeface="Arial" panose="020B0604020202020204" pitchFamily="34" charset="0"/>
            </a:endParaRPr>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a:extLst>
              <a:ext uri="{FF2B5EF4-FFF2-40B4-BE49-F238E27FC236}">
                <a16:creationId xmlns:a16="http://schemas.microsoft.com/office/drawing/2014/main" id="{F3D9B818-F7A4-40DA-8522-58291BBF787B}"/>
              </a:ext>
            </a:extLst>
          </p:cNvPr>
          <p:cNvSpPr>
            <a:spLocks noGrp="1" noRot="1" noChangeAspect="1" noChangeArrowheads="1" noTextEdit="1"/>
          </p:cNvSpPr>
          <p:nvPr>
            <p:ph type="sldImg"/>
          </p:nvPr>
        </p:nvSpPr>
        <p:spPr>
          <a:ln/>
        </p:spPr>
      </p:sp>
      <p:sp>
        <p:nvSpPr>
          <p:cNvPr id="688131" name="Rectangle 3">
            <a:extLst>
              <a:ext uri="{FF2B5EF4-FFF2-40B4-BE49-F238E27FC236}">
                <a16:creationId xmlns:a16="http://schemas.microsoft.com/office/drawing/2014/main" id="{2F5B2174-A760-4943-9E14-C41E453457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subcategory for Counseling Risk Factor Reduction and Behavior Change Intervention. In this subcategory, there is no distinction made between new and established patients. This set of codes is further divided between Preventive Medicine Counseling and Behavior Change Interventions. These services are intended for patients without symptoms or established illnesses. </a:t>
            </a:r>
          </a:p>
          <a:p>
            <a:r>
              <a:rPr lang="en-US" altLang="en-US" dirty="0"/>
              <a:t> </a:t>
            </a:r>
          </a:p>
          <a:p>
            <a:r>
              <a:rPr lang="en-US" altLang="en-US" dirty="0"/>
              <a:t>Preventive Medicine Counseling is used when addressing risk factors such as substance abuse or sexual practices or behavior changes such as family problems and diet and exercise. For example, a patient visits the doctor and is shown how to lift and carry items correctly to protect is back. The patient does not currently have an injury, but wants to be sure he knows how to avoid one. Preventive Medicine Counseling services can be reported for the individual with codes 99401-99404, or for a group with 99411 and 99412.</a:t>
            </a:r>
          </a:p>
          <a:p>
            <a:r>
              <a:rPr lang="en-US" altLang="en-US" dirty="0"/>
              <a:t> </a:t>
            </a:r>
          </a:p>
          <a:p>
            <a:r>
              <a:rPr lang="en-US" altLang="en-US" dirty="0"/>
              <a:t>The second section addresses visits for Behavior Change Interventions. These are time based codes for counseling patients on smoking cessation counseling or drug and alcohol counseling.</a:t>
            </a:r>
          </a:p>
          <a:p>
            <a:endParaRPr lang="en-US" altLang="en-US" dirty="0">
              <a:latin typeface="Arial" panose="020B0604020202020204" pitchFamily="34" charset="0"/>
            </a:endParaRPr>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a:extLst>
              <a:ext uri="{FF2B5EF4-FFF2-40B4-BE49-F238E27FC236}">
                <a16:creationId xmlns:a16="http://schemas.microsoft.com/office/drawing/2014/main" id="{45C608F2-2C13-440F-8DB8-C2CB3E9D6AB7}"/>
              </a:ext>
            </a:extLst>
          </p:cNvPr>
          <p:cNvSpPr>
            <a:spLocks noGrp="1" noRot="1" noChangeAspect="1" noChangeArrowheads="1" noTextEdit="1"/>
          </p:cNvSpPr>
          <p:nvPr>
            <p:ph type="sldImg"/>
          </p:nvPr>
        </p:nvSpPr>
        <p:spPr>
          <a:ln/>
        </p:spPr>
      </p:sp>
      <p:sp>
        <p:nvSpPr>
          <p:cNvPr id="690179" name="Rectangle 3">
            <a:extLst>
              <a:ext uri="{FF2B5EF4-FFF2-40B4-BE49-F238E27FC236}">
                <a16:creationId xmlns:a16="http://schemas.microsoft.com/office/drawing/2014/main" id="{F84DB00E-6BEF-4936-9758-54C69AAF76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481" indent="-235481"/>
            <a:r>
              <a:rPr lang="en-US" altLang="en-US" dirty="0">
                <a:latin typeface="Arial" panose="020B0604020202020204" pitchFamily="34" charset="0"/>
              </a:rPr>
              <a:t>Non-face to face services include telephone services or on-line medical evaluations.  Telephone services are time based codes for speaking with an established patient on the phone.  However, if the phone call references a visit that happened within the previous 7 days or is within the post-op global period of a procedure or results in an office visit within the next 24 hours or the next available urgent appointment, then telephone visits are not billable.</a:t>
            </a:r>
          </a:p>
          <a:p>
            <a:pPr marL="235481" indent="-235481"/>
            <a:endParaRPr lang="en-US" altLang="en-US" dirty="0">
              <a:latin typeface="Arial" panose="020B0604020202020204" pitchFamily="34" charset="0"/>
            </a:endParaRPr>
          </a:p>
          <a:p>
            <a:pPr marL="235481" indent="-235481"/>
            <a:r>
              <a:rPr lang="en-US" altLang="en-US" dirty="0">
                <a:latin typeface="Arial" panose="020B0604020202020204" pitchFamily="34" charset="0"/>
              </a:rPr>
              <a:t>On-line medical evaluations are reported by physicians and can only be done once per 7 day period of time.  These services are initiated by established patients through HIPAA compliant platforms.,  Code selection is based on the total amount of time spent with the patient during the visit.  If the patient ends up being seen face-to-face, the work from the on-line medical evaluation is incorporated into the work on the in-person visit.</a:t>
            </a:r>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a:extLst>
              <a:ext uri="{FF2B5EF4-FFF2-40B4-BE49-F238E27FC236}">
                <a16:creationId xmlns:a16="http://schemas.microsoft.com/office/drawing/2014/main" id="{500C20BE-727F-46D0-90BA-2ED910D92410}"/>
              </a:ext>
            </a:extLst>
          </p:cNvPr>
          <p:cNvSpPr>
            <a:spLocks noGrp="1" noRot="1" noChangeAspect="1" noChangeArrowheads="1" noTextEdit="1"/>
          </p:cNvSpPr>
          <p:nvPr>
            <p:ph type="sldImg"/>
          </p:nvPr>
        </p:nvSpPr>
        <p:spPr>
          <a:ln/>
        </p:spPr>
      </p:sp>
      <p:sp>
        <p:nvSpPr>
          <p:cNvPr id="692227" name="Rectangle 3">
            <a:extLst>
              <a:ext uri="{FF2B5EF4-FFF2-40B4-BE49-F238E27FC236}">
                <a16:creationId xmlns:a16="http://schemas.microsoft.com/office/drawing/2014/main" id="{E5E89618-E284-40A5-A33E-CE558D98D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specific guidelines listed under these services that list what needs to be met/documented to bill these services.</a:t>
            </a:r>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336249DC-A377-498D-977F-EC19F491521F}"/>
              </a:ext>
            </a:extLst>
          </p:cNvPr>
          <p:cNvSpPr>
            <a:spLocks noGrp="1" noRot="1" noChangeAspect="1" noChangeArrowheads="1" noTextEdit="1"/>
          </p:cNvSpPr>
          <p:nvPr>
            <p:ph type="sldImg"/>
          </p:nvPr>
        </p:nvSpPr>
        <p:spPr>
          <a:ln/>
        </p:spPr>
      </p:sp>
      <p:sp>
        <p:nvSpPr>
          <p:cNvPr id="694275" name="Rectangle 3">
            <a:extLst>
              <a:ext uri="{FF2B5EF4-FFF2-40B4-BE49-F238E27FC236}">
                <a16:creationId xmlns:a16="http://schemas.microsoft.com/office/drawing/2014/main" id="{FBDA699B-9143-4052-A3E8-59D349E57D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Newborn care services are next.  These apply to newborns 28 days old or less.   They are specific to a pediatrician evaluating the health of a newborn and separated by location and whether the service is initial or subsequent.  There are two codes under delivery/birthing room attendance and resuscitation services.  One code is billable when the pediatrician is asked to be present at the delivery of the infant and stabilizes the infant at birth.  The other code is for more intensive resuscitation services at delivery such as ventilation, chest compressions, etc.</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3D25BCA-E8E0-43AD-8B4D-5CBDA9DC0483}"/>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84C36A8D-CDA5-45B3-95D8-8B03B16C06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91140" name="Date Placeholder 3">
            <a:extLst>
              <a:ext uri="{FF2B5EF4-FFF2-40B4-BE49-F238E27FC236}">
                <a16:creationId xmlns:a16="http://schemas.microsoft.com/office/drawing/2014/main" id="{A81AC66F-A5CC-4BDD-884E-7C8AFF13F34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1141" name="Slide Number Placeholder 4">
            <a:extLst>
              <a:ext uri="{FF2B5EF4-FFF2-40B4-BE49-F238E27FC236}">
                <a16:creationId xmlns:a16="http://schemas.microsoft.com/office/drawing/2014/main" id="{6CD621E1-DCBF-48EA-BED3-5F8CC57CF4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BC0BCD4C-35BB-4DFD-BE2D-2BA4813BC27E}"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a:extLst>
              <a:ext uri="{FF2B5EF4-FFF2-40B4-BE49-F238E27FC236}">
                <a16:creationId xmlns:a16="http://schemas.microsoft.com/office/drawing/2014/main" id="{9C046180-20C9-459D-B87F-6E47E2C103B9}"/>
              </a:ext>
            </a:extLst>
          </p:cNvPr>
          <p:cNvSpPr>
            <a:spLocks noGrp="1" noRot="1" noChangeAspect="1" noChangeArrowheads="1" noTextEdit="1"/>
          </p:cNvSpPr>
          <p:nvPr>
            <p:ph type="sldImg"/>
          </p:nvPr>
        </p:nvSpPr>
        <p:spPr>
          <a:ln/>
        </p:spPr>
      </p:sp>
      <p:sp>
        <p:nvSpPr>
          <p:cNvPr id="696323" name="Rectangle 3">
            <a:extLst>
              <a:ext uri="{FF2B5EF4-FFF2-40B4-BE49-F238E27FC236}">
                <a16:creationId xmlns:a16="http://schemas.microsoft.com/office/drawing/2014/main" id="{DC8BF79C-8F06-4393-BA51-33750B387D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services listed here were previously discussed with the critical care codes.</a:t>
            </a:r>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a:extLst>
              <a:ext uri="{FF2B5EF4-FFF2-40B4-BE49-F238E27FC236}">
                <a16:creationId xmlns:a16="http://schemas.microsoft.com/office/drawing/2014/main" id="{F3E7604D-A181-40A3-8B08-E48D42844681}"/>
              </a:ext>
            </a:extLst>
          </p:cNvPr>
          <p:cNvSpPr>
            <a:spLocks noGrp="1" noRot="1" noChangeAspect="1" noChangeArrowheads="1" noTextEdit="1"/>
          </p:cNvSpPr>
          <p:nvPr>
            <p:ph type="sldImg"/>
          </p:nvPr>
        </p:nvSpPr>
        <p:spPr>
          <a:ln/>
        </p:spPr>
      </p:sp>
      <p:sp>
        <p:nvSpPr>
          <p:cNvPr id="698371" name="Rectangle 3">
            <a:extLst>
              <a:ext uri="{FF2B5EF4-FFF2-40B4-BE49-F238E27FC236}">
                <a16:creationId xmlns:a16="http://schemas.microsoft.com/office/drawing/2014/main" id="{B1C56DDA-C0C3-40AB-8A0B-CB4D7DBB74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Services in these three categories are divided by patient age.   Services are per day codes.  There us a long list of services that are included with these services just as there are with critical care.  There are actually more here that in the other critical care service codes previously discussed.</a:t>
            </a:r>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a:extLst>
              <a:ext uri="{FF2B5EF4-FFF2-40B4-BE49-F238E27FC236}">
                <a16:creationId xmlns:a16="http://schemas.microsoft.com/office/drawing/2014/main" id="{AC220106-2CBC-4602-B1BC-617A6303BFF1}"/>
              </a:ext>
            </a:extLst>
          </p:cNvPr>
          <p:cNvSpPr>
            <a:spLocks noGrp="1" noRot="1" noChangeAspect="1" noChangeArrowheads="1" noTextEdit="1"/>
          </p:cNvSpPr>
          <p:nvPr>
            <p:ph type="sldImg"/>
          </p:nvPr>
        </p:nvSpPr>
        <p:spPr>
          <a:ln/>
        </p:spPr>
      </p:sp>
      <p:sp>
        <p:nvSpPr>
          <p:cNvPr id="700419" name="Rectangle 3">
            <a:extLst>
              <a:ext uri="{FF2B5EF4-FFF2-40B4-BE49-F238E27FC236}">
                <a16:creationId xmlns:a16="http://schemas.microsoft.com/office/drawing/2014/main" id="{3FD640CB-59C7-45A6-90E0-CB58B40E8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is an additional set of codes for children who are no longer critically ill but who still require frequent observation and interventions.  Code selection is based on initial and subsequent and on the present birth weight (in grams) of the patient.</a:t>
            </a:r>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Slide Image Placeholder 1">
            <a:extLst>
              <a:ext uri="{FF2B5EF4-FFF2-40B4-BE49-F238E27FC236}">
                <a16:creationId xmlns:a16="http://schemas.microsoft.com/office/drawing/2014/main" id="{8F6DF6BE-ADD6-4E08-BCB8-E6827DF7C706}"/>
              </a:ext>
            </a:extLst>
          </p:cNvPr>
          <p:cNvSpPr>
            <a:spLocks noGrp="1" noRot="1" noChangeAspect="1" noChangeArrowheads="1" noTextEdit="1"/>
          </p:cNvSpPr>
          <p:nvPr>
            <p:ph type="sldImg"/>
          </p:nvPr>
        </p:nvSpPr>
        <p:spPr>
          <a:ln/>
        </p:spPr>
      </p:sp>
      <p:sp>
        <p:nvSpPr>
          <p:cNvPr id="702467" name="Notes Placeholder 2">
            <a:extLst>
              <a:ext uri="{FF2B5EF4-FFF2-40B4-BE49-F238E27FC236}">
                <a16:creationId xmlns:a16="http://schemas.microsoft.com/office/drawing/2014/main" id="{1FA7A12B-B507-4968-A7DF-7F5BC8C33F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a:t>Chronic care management services are services provided to patients with 2 or more chronic illnesses that are expected to last a minimum of 12 months or until the death of the patient that place the patient at significant risk of death, acute exacerbation, decompensation or functional decline. Code selection is based on total time spent during the month spent with the patient or directing the care of the patient.</a:t>
            </a:r>
          </a:p>
        </p:txBody>
      </p:sp>
      <p:sp>
        <p:nvSpPr>
          <p:cNvPr id="702468" name="Date Placeholder 3">
            <a:extLst>
              <a:ext uri="{FF2B5EF4-FFF2-40B4-BE49-F238E27FC236}">
                <a16:creationId xmlns:a16="http://schemas.microsoft.com/office/drawing/2014/main" id="{461C1481-1877-472D-97B7-ECA117E95F2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2469" name="Slide Number Placeholder 4">
            <a:extLst>
              <a:ext uri="{FF2B5EF4-FFF2-40B4-BE49-F238E27FC236}">
                <a16:creationId xmlns:a16="http://schemas.microsoft.com/office/drawing/2014/main" id="{8E601E7B-1CAB-4111-9562-3C88ACC335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C9B80A0-5992-4B96-93D7-2C0595F37783}" type="slidenum">
              <a:rPr lang="en-US" altLang="en-US" smtClean="0"/>
              <a:pPr/>
              <a:t>393</a:t>
            </a:fld>
            <a:endParaRPr lang="en-US" altLang="en-US"/>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a:extLst>
              <a:ext uri="{FF2B5EF4-FFF2-40B4-BE49-F238E27FC236}">
                <a16:creationId xmlns:a16="http://schemas.microsoft.com/office/drawing/2014/main" id="{AFC2C8C0-0487-4DFD-A2A8-C0231BD25531}"/>
              </a:ext>
            </a:extLst>
          </p:cNvPr>
          <p:cNvSpPr>
            <a:spLocks noGrp="1" noRot="1" noChangeAspect="1" noChangeArrowheads="1" noTextEdit="1"/>
          </p:cNvSpPr>
          <p:nvPr>
            <p:ph type="sldImg"/>
          </p:nvPr>
        </p:nvSpPr>
        <p:spPr>
          <a:ln/>
        </p:spPr>
      </p:sp>
      <p:sp>
        <p:nvSpPr>
          <p:cNvPr id="704515" name="Notes Placeholder 2">
            <a:extLst>
              <a:ext uri="{FF2B5EF4-FFF2-40B4-BE49-F238E27FC236}">
                <a16:creationId xmlns:a16="http://schemas.microsoft.com/office/drawing/2014/main" id="{29F0CF5E-EEE0-4C4E-8B83-A97993CF1A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Advanced care planning is also known as having an advance directive on file.  The physician and the patient put together a list of the patient’s wishes regarding future treatment should the patient become incapacitated or unable to make decisions on their own.  There are two codes to describe services which are time based codes.  These codes are billable whether the legal forms are completed at the end of the visit of not.  Examples of the forms that can be completed are listed on the slide above.</a:t>
            </a:r>
          </a:p>
        </p:txBody>
      </p:sp>
      <p:sp>
        <p:nvSpPr>
          <p:cNvPr id="704516" name="Date Placeholder 3">
            <a:extLst>
              <a:ext uri="{FF2B5EF4-FFF2-40B4-BE49-F238E27FC236}">
                <a16:creationId xmlns:a16="http://schemas.microsoft.com/office/drawing/2014/main" id="{B1765594-83F6-456C-A927-BEAE511EB57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4517" name="Slide Number Placeholder 4">
            <a:extLst>
              <a:ext uri="{FF2B5EF4-FFF2-40B4-BE49-F238E27FC236}">
                <a16:creationId xmlns:a16="http://schemas.microsoft.com/office/drawing/2014/main" id="{E5B46C2B-7D61-406F-ADC6-B570EDABB1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C2FE34-D68F-4310-9FD3-814DD0805523}" type="slidenum">
              <a:rPr lang="en-US" altLang="en-US" smtClean="0"/>
              <a:pPr/>
              <a:t>394</a:t>
            </a:fld>
            <a:endParaRPr lang="en-US" altLang="en-US"/>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BE735B5-D03D-4C51-9C0F-7E9B2EC8DF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a:extLst>
              <a:ext uri="{FF2B5EF4-FFF2-40B4-BE49-F238E27FC236}">
                <a16:creationId xmlns:a16="http://schemas.microsoft.com/office/drawing/2014/main" id="{500C571F-16C8-4BC1-B108-8DC77982B1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that we have gone through steps one and two, we are ready to look at how to level an E/M services.</a:t>
            </a:r>
          </a:p>
          <a:p>
            <a:endParaRPr lang="en-US" altLang="en-US" dirty="0"/>
          </a:p>
        </p:txBody>
      </p:sp>
    </p:spTree>
    <p:extLst>
      <p:ext uri="{BB962C8B-B14F-4D97-AF65-F5344CB8AC3E}">
        <p14:creationId xmlns:p14="http://schemas.microsoft.com/office/powerpoint/2010/main" val="968095017"/>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DE74D07-7BC7-4A1C-8935-8111E3E967E8}" type="slidenum">
              <a:rPr lang="en-US" smtClean="0"/>
              <a:pPr/>
              <a:t>396</a:t>
            </a:fld>
            <a:endParaRPr lang="en-US"/>
          </a:p>
        </p:txBody>
      </p:sp>
    </p:spTree>
    <p:extLst>
      <p:ext uri="{BB962C8B-B14F-4D97-AF65-F5344CB8AC3E}">
        <p14:creationId xmlns:p14="http://schemas.microsoft.com/office/powerpoint/2010/main" val="3448699564"/>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Time -  Total time is defined as the following issues -  </a:t>
            </a:r>
          </a:p>
          <a:p>
            <a:endParaRPr lang="en-US" dirty="0"/>
          </a:p>
          <a:p>
            <a:pPr marL="368565" indent="-236908">
              <a:buFont typeface="Arial" panose="020B0604020202020204" pitchFamily="34" charset="0"/>
              <a:buChar char="•"/>
            </a:pPr>
            <a:r>
              <a:rPr lang="en-US" sz="1200" dirty="0"/>
              <a:t>Preparing to see the patient (eg, review of tests)</a:t>
            </a:r>
          </a:p>
          <a:p>
            <a:pPr marL="368565" indent="-236908">
              <a:buFont typeface="Arial" panose="020B0604020202020204" pitchFamily="34" charset="0"/>
              <a:buChar char="•"/>
            </a:pPr>
            <a:r>
              <a:rPr lang="en-US" sz="1200" dirty="0"/>
              <a:t>Obtaining and/or reviewing separately obtained history</a:t>
            </a:r>
          </a:p>
          <a:p>
            <a:pPr marL="368565" indent="-236908">
              <a:buFont typeface="Arial" panose="020B0604020202020204" pitchFamily="34" charset="0"/>
              <a:buChar char="•"/>
            </a:pPr>
            <a:r>
              <a:rPr lang="en-US" sz="1200" dirty="0"/>
              <a:t>Performing a medically appropriate examination and/or evaluation</a:t>
            </a:r>
          </a:p>
          <a:p>
            <a:pPr marL="368565" indent="-236908">
              <a:buFont typeface="Arial" panose="020B0604020202020204" pitchFamily="34" charset="0"/>
              <a:buChar char="•"/>
            </a:pPr>
            <a:r>
              <a:rPr lang="en-US" sz="1200" dirty="0"/>
              <a:t>Counseling and educating the patient/family/caregiver</a:t>
            </a:r>
          </a:p>
          <a:p>
            <a:pPr marL="368565" indent="-236908">
              <a:buFont typeface="Arial" panose="020B0604020202020204" pitchFamily="34" charset="0"/>
              <a:buChar char="•"/>
            </a:pPr>
            <a:r>
              <a:rPr lang="en-US" sz="1200" dirty="0"/>
              <a:t>Documenting clinical information in the electronic or other health record</a:t>
            </a:r>
          </a:p>
          <a:p>
            <a:pPr marL="368565" indent="-236908">
              <a:buFont typeface="Arial" panose="020B0604020202020204" pitchFamily="34" charset="0"/>
              <a:buChar char="•"/>
            </a:pPr>
            <a:r>
              <a:rPr lang="en-US" sz="1200" dirty="0"/>
              <a:t>Independently interpreting results (not separately reported) and communicating results to the patient/family/caregiver</a:t>
            </a:r>
          </a:p>
          <a:p>
            <a:pPr marL="368565" indent="-236908">
              <a:buFont typeface="Arial" panose="020B0604020202020204" pitchFamily="34" charset="0"/>
              <a:buChar char="•"/>
            </a:pPr>
            <a:r>
              <a:rPr lang="en-US" sz="1200" dirty="0"/>
              <a:t>Care coordination (not separately reported)</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397</a:t>
            </a:fld>
            <a:endParaRPr lang="en-US" altLang="en-US" dirty="0"/>
          </a:p>
        </p:txBody>
      </p:sp>
    </p:spTree>
    <p:extLst>
      <p:ext uri="{BB962C8B-B14F-4D97-AF65-F5344CB8AC3E}">
        <p14:creationId xmlns:p14="http://schemas.microsoft.com/office/powerpoint/2010/main" val="242957911"/>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 codes for 2021 are based on a range of total time – </a:t>
            </a:r>
          </a:p>
          <a:p>
            <a:r>
              <a:rPr lang="en-US" dirty="0"/>
              <a:t>99211 does not have a time associated as it is not based on physician time.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398</a:t>
            </a:fld>
            <a:endParaRPr lang="en-US" altLang="en-US" dirty="0"/>
          </a:p>
        </p:txBody>
      </p:sp>
    </p:spTree>
    <p:extLst>
      <p:ext uri="{BB962C8B-B14F-4D97-AF65-F5344CB8AC3E}">
        <p14:creationId xmlns:p14="http://schemas.microsoft.com/office/powerpoint/2010/main" val="3149542833"/>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code for 2021 for Prolonged care is listed on </a:t>
            </a:r>
            <a:r>
              <a:rPr lang="en-US" b="1" u="sng" dirty="0"/>
              <a:t>page 43</a:t>
            </a:r>
            <a:r>
              <a:rPr lang="en-US" dirty="0"/>
              <a:t>.  99417 is an add-on code that is used </a:t>
            </a:r>
            <a:r>
              <a:rPr lang="en-US" u="sng" dirty="0"/>
              <a:t>only with 99205 and 99215</a:t>
            </a:r>
            <a:r>
              <a:rPr lang="en-US" dirty="0"/>
              <a:t>.  This is not the same prolonged care code that is used for other categories of E/M.    Mark the instructional note on </a:t>
            </a:r>
            <a:r>
              <a:rPr lang="en-US" b="1" u="sng" dirty="0"/>
              <a:t>page 43 </a:t>
            </a:r>
            <a:r>
              <a:rPr lang="en-US" dirty="0"/>
              <a:t>for E/M 99417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399</a:t>
            </a:fld>
            <a:endParaRPr lang="en-US"/>
          </a:p>
        </p:txBody>
      </p:sp>
    </p:spTree>
    <p:extLst>
      <p:ext uri="{BB962C8B-B14F-4D97-AF65-F5344CB8AC3E}">
        <p14:creationId xmlns:p14="http://schemas.microsoft.com/office/powerpoint/2010/main" val="140254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a:t>
            </a:fld>
            <a:endParaRPr lang="en-US" dirty="0"/>
          </a:p>
        </p:txBody>
      </p:sp>
    </p:spTree>
    <p:extLst>
      <p:ext uri="{BB962C8B-B14F-4D97-AF65-F5344CB8AC3E}">
        <p14:creationId xmlns:p14="http://schemas.microsoft.com/office/powerpoint/2010/main" val="1424024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6B43BD1-33F4-4BF5-96E8-38DC48AF7729}"/>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726DC9F3-1729-4844-93C2-BAC1E94672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Try to determine the main term in these diagnostic statements.  </a:t>
            </a:r>
          </a:p>
          <a:p>
            <a:pPr>
              <a:spcBef>
                <a:spcPct val="0"/>
              </a:spcBef>
            </a:pPr>
            <a:r>
              <a:rPr lang="en-US" altLang="en-US">
                <a:latin typeface="Arial" panose="020B0604020202020204" pitchFamily="34" charset="0"/>
              </a:rPr>
              <a:t>Ruptured ovarian </a:t>
            </a:r>
            <a:r>
              <a:rPr lang="en-US" altLang="en-US" b="1">
                <a:latin typeface="Arial" panose="020B0604020202020204" pitchFamily="34" charset="0"/>
              </a:rPr>
              <a:t>cyst</a:t>
            </a:r>
          </a:p>
          <a:p>
            <a:pPr>
              <a:spcBef>
                <a:spcPct val="0"/>
              </a:spcBef>
            </a:pPr>
            <a:r>
              <a:rPr lang="en-US" altLang="en-US">
                <a:latin typeface="Arial" panose="020B0604020202020204" pitchFamily="34" charset="0"/>
              </a:rPr>
              <a:t>Abdominal </a:t>
            </a:r>
            <a:r>
              <a:rPr lang="en-US" altLang="en-US" b="1">
                <a:latin typeface="Arial" panose="020B0604020202020204" pitchFamily="34" charset="0"/>
              </a:rPr>
              <a:t>pain</a:t>
            </a:r>
          </a:p>
          <a:p>
            <a:pPr>
              <a:spcBef>
                <a:spcPct val="0"/>
              </a:spcBef>
            </a:pPr>
            <a:r>
              <a:rPr lang="en-US" altLang="en-US">
                <a:latin typeface="Arial" panose="020B0604020202020204" pitchFamily="34" charset="0"/>
              </a:rPr>
              <a:t>Chronic </a:t>
            </a:r>
            <a:r>
              <a:rPr lang="en-US" altLang="en-US" b="1">
                <a:latin typeface="Arial" panose="020B0604020202020204" pitchFamily="34" charset="0"/>
              </a:rPr>
              <a:t>sinusitis</a:t>
            </a:r>
          </a:p>
          <a:p>
            <a:pPr>
              <a:spcBef>
                <a:spcPct val="0"/>
              </a:spcBef>
            </a:pPr>
            <a:r>
              <a:rPr lang="en-US" altLang="en-US">
                <a:latin typeface="Arial" panose="020B0604020202020204" pitchFamily="34" charset="0"/>
              </a:rPr>
              <a:t>Febrile </a:t>
            </a:r>
            <a:r>
              <a:rPr lang="en-US" altLang="en-US" b="1">
                <a:latin typeface="Arial" panose="020B0604020202020204" pitchFamily="34" charset="0"/>
              </a:rPr>
              <a:t>convulsions</a:t>
            </a:r>
          </a:p>
        </p:txBody>
      </p:sp>
      <p:sp>
        <p:nvSpPr>
          <p:cNvPr id="93188" name="Date Placeholder 3">
            <a:extLst>
              <a:ext uri="{FF2B5EF4-FFF2-40B4-BE49-F238E27FC236}">
                <a16:creationId xmlns:a16="http://schemas.microsoft.com/office/drawing/2014/main" id="{B4E3ECAE-8F1C-419E-9000-23048423729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3189" name="Slide Number Placeholder 4">
            <a:extLst>
              <a:ext uri="{FF2B5EF4-FFF2-40B4-BE49-F238E27FC236}">
                <a16:creationId xmlns:a16="http://schemas.microsoft.com/office/drawing/2014/main" id="{51C69A67-D787-4BAF-872A-8180A38284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A2C87072-FF8C-4265-8481-4E0D51585388}"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en-US" dirty="0"/>
              <a:t>E.M coding for 2021 states that the history and exam elements should be “medically appropriate history “ and “medically appropriate exam”.  The necessity of the documented elements is determined by the physician or healthcare provider.   The history and exam – which must still be documented – are not counted towards the level of the E/M.  The E/M for Office and Other Outpatient services is selected based MDM when not using total time.   Lets take a look at MDM.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400</a:t>
            </a:fld>
            <a:endParaRPr lang="en-US" altLang="en-US" dirty="0"/>
          </a:p>
        </p:txBody>
      </p:sp>
    </p:spTree>
    <p:extLst>
      <p:ext uri="{BB962C8B-B14F-4D97-AF65-F5344CB8AC3E}">
        <p14:creationId xmlns:p14="http://schemas.microsoft.com/office/powerpoint/2010/main" val="999248299"/>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Minimal  -1 self limited or minor problem is one that will run its course, is transient in nature, and will not cause any permanent health issues.  </a:t>
            </a:r>
          </a:p>
          <a:p>
            <a:endParaRPr lang="en-US" dirty="0"/>
          </a:p>
          <a:p>
            <a:r>
              <a:rPr lang="en-US" dirty="0"/>
              <a:t>Low – 2 of the self limited or minor problems  </a:t>
            </a:r>
          </a:p>
          <a:p>
            <a:r>
              <a:rPr lang="en-US" b="1" dirty="0"/>
              <a:t>OR </a:t>
            </a:r>
            <a:r>
              <a:rPr lang="en-US" dirty="0"/>
              <a:t>    1 stable chronic condition – this could be something such as HTN that is controlled with medication, or Diabetes that is in the normal    range with the patient following diet and oral meds.    </a:t>
            </a:r>
          </a:p>
          <a:p>
            <a:r>
              <a:rPr lang="en-US" b="1" dirty="0"/>
              <a:t>OR</a:t>
            </a:r>
            <a:r>
              <a:rPr lang="en-US" dirty="0"/>
              <a:t>    1 acute uncomplicated problem – a recent or new short-term uncomplicated problem – examples cystitis, allergic rhinitis, or a simple sprain.  </a:t>
            </a:r>
          </a:p>
          <a:p>
            <a:endParaRPr lang="en-US" dirty="0"/>
          </a:p>
          <a:p>
            <a:r>
              <a:rPr lang="en-US" dirty="0"/>
              <a:t>Moderate – </a:t>
            </a:r>
          </a:p>
          <a:p>
            <a:r>
              <a:rPr lang="en-US" dirty="0"/>
              <a:t>1 chronic illness wit ha n exacerbation, progression</a:t>
            </a:r>
          </a:p>
          <a:p>
            <a:r>
              <a:rPr lang="en-US" b="1" dirty="0"/>
              <a:t>OR</a:t>
            </a:r>
            <a:r>
              <a:rPr lang="en-US" dirty="0"/>
              <a:t> </a:t>
            </a:r>
          </a:p>
          <a:p>
            <a:r>
              <a:rPr lang="en-US" dirty="0"/>
              <a:t>2 stable chronic condition – well controlled HTN and DM </a:t>
            </a:r>
          </a:p>
          <a:p>
            <a:r>
              <a:rPr lang="en-US" b="1" dirty="0"/>
              <a:t>OR </a:t>
            </a:r>
          </a:p>
          <a:p>
            <a:r>
              <a:rPr lang="en-US" dirty="0"/>
              <a:t>Undiagnosed new problem with uncertain prognosis – such as thyroid nodule or a breast lump </a:t>
            </a:r>
          </a:p>
          <a:p>
            <a:r>
              <a:rPr lang="en-US" b="1" dirty="0"/>
              <a:t>OR </a:t>
            </a:r>
          </a:p>
          <a:p>
            <a:r>
              <a:rPr lang="en-US" dirty="0"/>
              <a:t>Acute illness with systemic symptoms – examples might be pyelonephritis or colitis</a:t>
            </a:r>
          </a:p>
          <a:p>
            <a:r>
              <a:rPr lang="en-US" b="1" dirty="0"/>
              <a:t>OR</a:t>
            </a:r>
            <a:r>
              <a:rPr lang="en-US" dirty="0"/>
              <a:t> </a:t>
            </a:r>
          </a:p>
          <a:p>
            <a:r>
              <a:rPr lang="en-US" dirty="0"/>
              <a:t>Acute complicated injury – example given is a head injury with LOC or an injury that has multiple treatment options </a:t>
            </a:r>
          </a:p>
          <a:p>
            <a:endParaRPr lang="en-US" dirty="0"/>
          </a:p>
          <a:p>
            <a:r>
              <a:rPr lang="en-US" dirty="0"/>
              <a:t>High </a:t>
            </a:r>
          </a:p>
          <a:p>
            <a:r>
              <a:rPr lang="en-US" dirty="0"/>
              <a:t>Chronic illness with severe exacerbations </a:t>
            </a:r>
          </a:p>
          <a:p>
            <a:r>
              <a:rPr lang="en-US" dirty="0"/>
              <a:t>Acute/Chronic illness or injury that poses a threat to life or body function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401</a:t>
            </a:fld>
            <a:endParaRPr lang="en-US" altLang="en-US" dirty="0"/>
          </a:p>
        </p:txBody>
      </p:sp>
    </p:spTree>
    <p:extLst>
      <p:ext uri="{BB962C8B-B14F-4D97-AF65-F5344CB8AC3E}">
        <p14:creationId xmlns:p14="http://schemas.microsoft.com/office/powerpoint/2010/main" val="657279010"/>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onto the Amount and complexity of Data reviewed and analyzed.   </a:t>
            </a:r>
          </a:p>
          <a:p>
            <a:endParaRPr lang="en-US" dirty="0"/>
          </a:p>
          <a:p>
            <a:r>
              <a:rPr lang="en-US" dirty="0"/>
              <a:t>For </a:t>
            </a:r>
            <a:r>
              <a:rPr lang="en-US" b="1" dirty="0"/>
              <a:t>minimal or no data </a:t>
            </a:r>
            <a:r>
              <a:rPr lang="en-US" dirty="0"/>
              <a:t>look at category one criteria </a:t>
            </a:r>
          </a:p>
          <a:p>
            <a:r>
              <a:rPr lang="en-US" dirty="0"/>
              <a:t>This can be satisfied by the order or review of a unique test – this is identified by a CPT code.  Category one can also be satisfied by documenting that history came from an independent historian – such as a parent or guardian or a spouse – someone other than the patient.  </a:t>
            </a:r>
          </a:p>
          <a:p>
            <a:r>
              <a:rPr lang="en-US" dirty="0"/>
              <a:t>For the </a:t>
            </a:r>
            <a:r>
              <a:rPr lang="en-US" b="1" dirty="0"/>
              <a:t>limited </a:t>
            </a:r>
            <a:r>
              <a:rPr lang="en-US" dirty="0"/>
              <a:t>category it is satisfied by a combination of any 2 unique sources.  It could be two unique tests such a </a:t>
            </a:r>
            <a:r>
              <a:rPr lang="en-US" dirty="0" err="1"/>
              <a:t>a</a:t>
            </a:r>
            <a:r>
              <a:rPr lang="en-US" dirty="0"/>
              <a:t> CBC and UA or it could be a chest X-ray and independent historian.  </a:t>
            </a:r>
          </a:p>
          <a:p>
            <a:r>
              <a:rPr lang="en-US" dirty="0"/>
              <a:t>Moderate requires 1 of the 3 categories be met -  3 from category 1 </a:t>
            </a:r>
            <a:r>
              <a:rPr lang="en-US" b="1" dirty="0"/>
              <a:t>or</a:t>
            </a:r>
            <a:r>
              <a:rPr lang="en-US" dirty="0"/>
              <a:t> 1 from category 2 </a:t>
            </a:r>
            <a:r>
              <a:rPr lang="en-US" b="1" dirty="0"/>
              <a:t>or</a:t>
            </a:r>
            <a:r>
              <a:rPr lang="en-US" dirty="0"/>
              <a:t> 1 from category 3 </a:t>
            </a:r>
          </a:p>
          <a:p>
            <a:pPr defTabSz="948507">
              <a:defRPr/>
            </a:pPr>
            <a:r>
              <a:rPr lang="en-US" dirty="0"/>
              <a:t>Extensive requires 2 of the 3 categories must be met -   3 from category 1 </a:t>
            </a:r>
            <a:r>
              <a:rPr lang="en-US" b="1" dirty="0"/>
              <a:t>or</a:t>
            </a:r>
            <a:r>
              <a:rPr lang="en-US" dirty="0"/>
              <a:t> 1 from category 2 </a:t>
            </a:r>
            <a:r>
              <a:rPr lang="en-US" b="1" dirty="0"/>
              <a:t>or</a:t>
            </a:r>
            <a:r>
              <a:rPr lang="en-US" dirty="0"/>
              <a:t> 1 from category 3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402</a:t>
            </a:fld>
            <a:endParaRPr lang="en-US" altLang="en-US" dirty="0"/>
          </a:p>
        </p:txBody>
      </p:sp>
    </p:spTree>
    <p:extLst>
      <p:ext uri="{BB962C8B-B14F-4D97-AF65-F5344CB8AC3E}">
        <p14:creationId xmlns:p14="http://schemas.microsoft.com/office/powerpoint/2010/main" val="1171659144"/>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complications is based on minimal, low, moderate or high risk of mortality or morbidity of the patient or the treatment recommended.  </a:t>
            </a:r>
          </a:p>
          <a:p>
            <a:endParaRPr lang="en-US" dirty="0"/>
          </a:p>
          <a:p>
            <a:r>
              <a:rPr lang="en-US" dirty="0"/>
              <a:t>Review  the definitions with the students </a:t>
            </a:r>
          </a:p>
          <a:p>
            <a:endParaRPr lang="en-US" dirty="0"/>
          </a:p>
          <a:p>
            <a:r>
              <a:rPr lang="en-US" dirty="0"/>
              <a:t>Identified risk factors </a:t>
            </a:r>
          </a:p>
          <a:p>
            <a:r>
              <a:rPr lang="en-US" dirty="0"/>
              <a:t>Social determinates </a:t>
            </a:r>
          </a:p>
          <a:p>
            <a:r>
              <a:rPr lang="en-US" dirty="0"/>
              <a:t>Prescription drug management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403</a:t>
            </a:fld>
            <a:endParaRPr lang="en-US" altLang="en-US" dirty="0"/>
          </a:p>
        </p:txBody>
      </p:sp>
    </p:spTree>
    <p:extLst>
      <p:ext uri="{BB962C8B-B14F-4D97-AF65-F5344CB8AC3E}">
        <p14:creationId xmlns:p14="http://schemas.microsoft.com/office/powerpoint/2010/main" val="665808520"/>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en-US" dirty="0"/>
              <a:t>This guide is found in your curriculum on </a:t>
            </a:r>
            <a:r>
              <a:rPr lang="en-US" b="1" u="sng" dirty="0"/>
              <a:t>page 596</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404</a:t>
            </a:fld>
            <a:endParaRPr lang="en-US" altLang="en-US" dirty="0"/>
          </a:p>
        </p:txBody>
      </p:sp>
    </p:spTree>
    <p:extLst>
      <p:ext uri="{BB962C8B-B14F-4D97-AF65-F5344CB8AC3E}">
        <p14:creationId xmlns:p14="http://schemas.microsoft.com/office/powerpoint/2010/main" val="3448085004"/>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75A8F06-15B8-41C5-8542-10A3B0C5EA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17F17CFE-B04F-461E-A831-DEFBC21FE2BD}"/>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The AMA and CMS worked together to develop guidelines for determining the level of a visit. One set of guidelines came out in 1995, and is referred to as the 1995 E/M Guidelines. Many specialists disagreed with this method of calculating the level of a visit because they tend to specialize on one area of the body. In 1997, a second set of guidelines were released that are more specific to the type of exam being rendered. This set of guidelines is referred to as the 1997 Guidelines. Providers may use either set of guidelines to level an E/M service. In addition, the Medicare carriers and other commercial payers may set their own versions of these guidelines. We will </a:t>
            </a:r>
            <a:r>
              <a:rPr lang="en-US" i="1" dirty="0"/>
              <a:t>not</a:t>
            </a:r>
            <a:r>
              <a:rPr lang="en-US" dirty="0"/>
              <a:t> cover both sets of guidelines in this lecture; however, it is important for you to read through both sets of guidelines.</a:t>
            </a:r>
          </a:p>
          <a:p>
            <a:pPr>
              <a:defRPr/>
            </a:pPr>
            <a:r>
              <a:rPr lang="en-US" dirty="0"/>
              <a:t> </a:t>
            </a:r>
          </a:p>
          <a:p>
            <a:pPr marL="236741" indent="-236741">
              <a:defRPr/>
            </a:pPr>
            <a:r>
              <a:rPr lang="en-US" dirty="0"/>
              <a:t>The level of visit can be determined by taking into consideration seven components: History; Exam; Medical Decision Making; Counseling; Coordination of Care; Nature of Presenting Problem; Time.</a:t>
            </a:r>
          </a:p>
          <a:p>
            <a:pPr marL="236741" indent="-236741">
              <a:defRPr/>
            </a:pPr>
            <a:endParaRPr lang="en-US" dirty="0"/>
          </a:p>
        </p:txBody>
      </p:sp>
    </p:spTree>
    <p:extLst>
      <p:ext uri="{BB962C8B-B14F-4D97-AF65-F5344CB8AC3E}">
        <p14:creationId xmlns:p14="http://schemas.microsoft.com/office/powerpoint/2010/main" val="1927885675"/>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7A4B318-2270-499D-91EB-E00E809796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a:extLst>
              <a:ext uri="{FF2B5EF4-FFF2-40B4-BE49-F238E27FC236}">
                <a16:creationId xmlns:a16="http://schemas.microsoft.com/office/drawing/2014/main" id="{B16A0ABB-AD14-416E-B201-07C95B3E0C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first three components (History, Exam, and Medical Decision Making) are considered key components. The seven components relate to the level of work performed by the physician. The key components are generally the influential factors in the level of service, unless counseling dominates the time of the service. Each of the 7 components are referred to in most of the descriptors of the codes in evaluation and management services. A number of code categories/subcategories require that a service meet or exceed three key components to report that level of service, while others require two of the three key components. </a:t>
            </a:r>
          </a:p>
          <a:p>
            <a:endParaRPr lang="en-US" altLang="en-US" dirty="0"/>
          </a:p>
          <a:p>
            <a:r>
              <a:rPr lang="en-US" altLang="en-US" dirty="0"/>
              <a:t>For example, the descriptor for 99221 specifies, “Initial hospital care, per day, for the evaluation and management, which requires </a:t>
            </a:r>
            <a:r>
              <a:rPr lang="en-US" altLang="en-US" i="1" dirty="0"/>
              <a:t>these 3 key components.</a:t>
            </a:r>
            <a:r>
              <a:rPr lang="en-US" altLang="en-US" dirty="0"/>
              <a:t>” This is something you may want to highlight in your CPT® book.  In contrast, the descriptor for 99231 specifies, “Subsequent hospital care, per day, for the evaluation and management of a patient, which requires </a:t>
            </a:r>
            <a:r>
              <a:rPr lang="en-US" altLang="en-US" i="1" dirty="0"/>
              <a:t>at least 2 of these 3 key components.</a:t>
            </a:r>
            <a:r>
              <a:rPr lang="en-US" altLang="en-US" dirty="0"/>
              <a:t>”</a:t>
            </a:r>
          </a:p>
          <a:p>
            <a:r>
              <a:rPr lang="en-US" altLang="en-US" dirty="0"/>
              <a:t> </a:t>
            </a:r>
          </a:p>
          <a:p>
            <a:r>
              <a:rPr lang="en-US" altLang="en-US" dirty="0"/>
              <a:t>Let’s review each key component and the contributing components.</a:t>
            </a:r>
          </a:p>
          <a:p>
            <a:endParaRPr lang="en-US" altLang="en-US" dirty="0"/>
          </a:p>
        </p:txBody>
      </p:sp>
    </p:spTree>
    <p:extLst>
      <p:ext uri="{BB962C8B-B14F-4D97-AF65-F5344CB8AC3E}">
        <p14:creationId xmlns:p14="http://schemas.microsoft.com/office/powerpoint/2010/main" val="2673558391"/>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B02775EB-3698-4D04-8C14-DAEDCF7D85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a:extLst>
              <a:ext uri="{FF2B5EF4-FFF2-40B4-BE49-F238E27FC236}">
                <a16:creationId xmlns:a16="http://schemas.microsoft.com/office/drawing/2014/main" id="{084264D3-DF33-4716-93F1-5672C6CF6A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patient history is information communicated to the physician by the patient. This information is considered subjective because it comes from the subject. The components of the patient history are the chief complaint, history of present illness, review of systems, and the past, family, and social history.</a:t>
            </a:r>
          </a:p>
          <a:p>
            <a:r>
              <a:rPr lang="en-US" altLang="en-US" dirty="0"/>
              <a:t> </a:t>
            </a:r>
          </a:p>
        </p:txBody>
      </p:sp>
    </p:spTree>
    <p:extLst>
      <p:ext uri="{BB962C8B-B14F-4D97-AF65-F5344CB8AC3E}">
        <p14:creationId xmlns:p14="http://schemas.microsoft.com/office/powerpoint/2010/main" val="1372736023"/>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F83DF0E3-C695-4E1F-BB9E-48830FC87C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1054505F-7DB4-4B6E-BFCC-6DFCBAFEF77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defRPr/>
            </a:pPr>
            <a:endParaRPr lang="en-US" dirty="0"/>
          </a:p>
          <a:p>
            <a:pPr>
              <a:defRPr/>
            </a:pPr>
            <a:r>
              <a:rPr lang="en-US" dirty="0"/>
              <a:t>The history of present illness (HPI) is a description of the patient’s illness from the first onset of symptoms to the present. An assessment of the HPI results in either a brief HPI or an extended HPI. A brief HPI consist of up to three elements, and an extended HPI consist of four or more elements. </a:t>
            </a:r>
          </a:p>
          <a:p>
            <a:pPr>
              <a:defRPr/>
            </a:pPr>
            <a:r>
              <a:rPr lang="en-US" dirty="0"/>
              <a:t>When looking at the HPI, eight elements may be considered or addressed:</a:t>
            </a:r>
          </a:p>
          <a:p>
            <a:pPr marL="250667" indent="-250667">
              <a:buFontTx/>
              <a:buAutoNum type="arabicPeriod"/>
              <a:defRPr/>
            </a:pPr>
            <a:r>
              <a:rPr lang="en-US" dirty="0"/>
              <a:t>Location—The location determines the area of the body where the problem, pain, and discomfort occurs. For example: “Where does it hurt?” or “Where did it happen?” </a:t>
            </a:r>
          </a:p>
          <a:p>
            <a:pPr marL="250667" indent="-250667">
              <a:buFontTx/>
              <a:buAutoNum type="arabicPeriod"/>
              <a:defRPr/>
            </a:pPr>
            <a:endParaRPr lang="en-US" dirty="0"/>
          </a:p>
          <a:p>
            <a:pPr>
              <a:defRPr/>
            </a:pPr>
            <a:r>
              <a:rPr lang="en-US" dirty="0"/>
              <a:t> 2. Quality—The quality of the symptoms may be characterized by the sensation the patient is experiencing. The quality may depict pain as stabbing, throbbing, dull or sharp. </a:t>
            </a:r>
          </a:p>
          <a:p>
            <a:pPr>
              <a:defRPr/>
            </a:pPr>
            <a:endParaRPr lang="en-US" dirty="0"/>
          </a:p>
          <a:p>
            <a:pPr>
              <a:defRPr/>
            </a:pPr>
            <a:r>
              <a:rPr lang="en-US" dirty="0"/>
              <a:t>3. Severity—The severity is used to describe the level or degree of the presenting problem. A common gauge of severity uses a scale of one to 10, with one being the lowest. Severity can be stated in descriptive terms, such as “intense pain.” </a:t>
            </a:r>
          </a:p>
          <a:p>
            <a:pPr>
              <a:defRPr/>
            </a:pPr>
            <a:r>
              <a:rPr lang="en-US" dirty="0"/>
              <a:t> </a:t>
            </a:r>
          </a:p>
          <a:p>
            <a:pPr>
              <a:defRPr/>
            </a:pPr>
            <a:r>
              <a:rPr lang="en-US" dirty="0"/>
              <a:t>4. Duration—The duration describes when the symptoms first occurred up to the present encounter. This is often stated in time increments such as hours, days, weeks, and months. </a:t>
            </a:r>
          </a:p>
          <a:p>
            <a:pPr>
              <a:defRPr/>
            </a:pPr>
            <a:r>
              <a:rPr lang="en-US" dirty="0"/>
              <a:t> </a:t>
            </a:r>
          </a:p>
          <a:p>
            <a:pPr>
              <a:defRPr/>
            </a:pPr>
            <a:r>
              <a:rPr lang="en-US" dirty="0"/>
              <a:t>5. Timing—The timing can further describe the signs or symptoms as to whether the problem occurs intermittently or is related to a specific time of day.</a:t>
            </a:r>
          </a:p>
          <a:p>
            <a:pPr>
              <a:defRPr/>
            </a:pPr>
            <a:r>
              <a:rPr lang="en-US" dirty="0"/>
              <a:t> </a:t>
            </a:r>
          </a:p>
          <a:p>
            <a:pPr>
              <a:defRPr/>
            </a:pPr>
            <a:r>
              <a:rPr lang="en-US" dirty="0"/>
              <a:t>6. Context—The context describes the situation surrounding the problem, episode, or condition. In other words, “How did it happen?” An example would be, “I injured my ankle while playing basketball”.</a:t>
            </a:r>
          </a:p>
          <a:p>
            <a:pPr>
              <a:defRPr/>
            </a:pPr>
            <a:r>
              <a:rPr lang="en-US" dirty="0"/>
              <a:t> </a:t>
            </a:r>
          </a:p>
          <a:p>
            <a:pPr>
              <a:defRPr/>
            </a:pPr>
            <a:r>
              <a:rPr lang="en-US" dirty="0"/>
              <a:t>7. Modifying Factors—These are remedies or interventions the patient has done for the specific problem/symptom to relieve the discomfort. For example, a modifying factor can be related to a medication, therapy, or dietary modifications.</a:t>
            </a:r>
          </a:p>
          <a:p>
            <a:pPr>
              <a:defRPr/>
            </a:pPr>
            <a:r>
              <a:rPr lang="en-US" dirty="0"/>
              <a:t> </a:t>
            </a:r>
          </a:p>
          <a:p>
            <a:pPr>
              <a:defRPr/>
            </a:pPr>
            <a:r>
              <a:rPr lang="en-US" dirty="0"/>
              <a:t>8. Associated Signs and Symptoms—Are additional problems associated with the patient’s symptoms. This information may help to identify a new disease process, or underlying problems related to the existing problem. </a:t>
            </a:r>
          </a:p>
          <a:p>
            <a:pPr>
              <a:defRPr/>
            </a:pPr>
            <a:r>
              <a:rPr lang="en-US" dirty="0"/>
              <a:t> </a:t>
            </a:r>
          </a:p>
          <a:p>
            <a:pPr marL="237106" indent="-237106">
              <a:defRPr/>
            </a:pPr>
            <a:endParaRPr lang="en-US" dirty="0"/>
          </a:p>
          <a:p>
            <a:pPr marL="236741" indent="-236741">
              <a:defRPr/>
            </a:pPr>
            <a:endParaRPr lang="en-US" altLang="en-US" dirty="0"/>
          </a:p>
        </p:txBody>
      </p:sp>
    </p:spTree>
    <p:extLst>
      <p:ext uri="{BB962C8B-B14F-4D97-AF65-F5344CB8AC3E}">
        <p14:creationId xmlns:p14="http://schemas.microsoft.com/office/powerpoint/2010/main" val="2178325504"/>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EF41AD6B-112A-431D-8C4A-DD5969F62B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a:extLst>
              <a:ext uri="{FF2B5EF4-FFF2-40B4-BE49-F238E27FC236}">
                <a16:creationId xmlns:a16="http://schemas.microsoft.com/office/drawing/2014/main" id="{3EB0F95C-30BC-4C05-900C-4F7852F1576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dirty="0"/>
              <a:t>The ROS is an inventory of body systems obtained by asking the patient questions about the signs and/or symptoms he or she is experiencing. CPT® identifies 14 elements of a system review:</a:t>
            </a:r>
          </a:p>
          <a:p>
            <a:pPr>
              <a:defRPr/>
            </a:pPr>
            <a:r>
              <a:rPr lang="en-US" dirty="0"/>
              <a:t> 1. Constitutional–Patients may report symptoms such as fever, recent weight changes, hot flashes, weakness, fatigue, etc..</a:t>
            </a:r>
          </a:p>
          <a:p>
            <a:pPr>
              <a:defRPr/>
            </a:pPr>
            <a:r>
              <a:rPr lang="en-US" dirty="0"/>
              <a:t> </a:t>
            </a:r>
          </a:p>
          <a:p>
            <a:pPr>
              <a:defRPr/>
            </a:pPr>
            <a:r>
              <a:rPr lang="en-US" dirty="0"/>
              <a:t>2. Eyes–Questions about vision, blurring, or redness are commonly asked in this area.</a:t>
            </a:r>
          </a:p>
          <a:p>
            <a:pPr>
              <a:defRPr/>
            </a:pPr>
            <a:r>
              <a:rPr lang="en-US" dirty="0"/>
              <a:t> </a:t>
            </a:r>
          </a:p>
          <a:p>
            <a:pPr>
              <a:defRPr/>
            </a:pPr>
            <a:r>
              <a:rPr lang="en-US" dirty="0"/>
              <a:t>3. Ears, nose, mouth, throat–Examples include questions about hearing, tinnitus, sinus congestion, nosebleeds, difficulty swallowing, and tenderness of gums. </a:t>
            </a:r>
          </a:p>
          <a:p>
            <a:pPr>
              <a:defRPr/>
            </a:pPr>
            <a:r>
              <a:rPr lang="en-US" dirty="0"/>
              <a:t> </a:t>
            </a:r>
          </a:p>
          <a:p>
            <a:pPr>
              <a:defRPr/>
            </a:pPr>
            <a:r>
              <a:rPr lang="en-US" dirty="0"/>
              <a:t>4. Cardiovascular–This system consists of the heart, veins, and arteries. Symptoms might include chest pain, tachycardia, high blood pressure, or edema</a:t>
            </a:r>
          </a:p>
          <a:p>
            <a:pPr>
              <a:defRPr/>
            </a:pPr>
            <a:r>
              <a:rPr lang="en-US" dirty="0"/>
              <a:t> </a:t>
            </a:r>
          </a:p>
          <a:p>
            <a:pPr>
              <a:defRPr/>
            </a:pPr>
            <a:r>
              <a:rPr lang="en-US" dirty="0"/>
              <a:t>5. Respiratory–The respiratory system focuses on the lungs and the exchange of oxygen throughout the body. Cough, sputum, shortness of breath and wheezing are common complaints</a:t>
            </a:r>
          </a:p>
          <a:p>
            <a:pPr>
              <a:defRPr/>
            </a:pPr>
            <a:r>
              <a:rPr lang="en-US" dirty="0"/>
              <a:t> </a:t>
            </a:r>
          </a:p>
          <a:p>
            <a:pPr>
              <a:defRPr/>
            </a:pPr>
            <a:r>
              <a:rPr lang="en-US" dirty="0"/>
              <a:t>6. Gastrointestinal–Accessory organs such as the liver and spleen are also included in this system. Symptoms including nausea and vomiting, change in bowel habits, food intolerance, and jaundice may be reviewed here.</a:t>
            </a:r>
          </a:p>
          <a:p>
            <a:pPr>
              <a:defRPr/>
            </a:pPr>
            <a:r>
              <a:rPr lang="en-US" dirty="0"/>
              <a:t> </a:t>
            </a:r>
          </a:p>
          <a:p>
            <a:pPr>
              <a:defRPr/>
            </a:pPr>
            <a:r>
              <a:rPr lang="en-US" dirty="0"/>
              <a:t>7. Genitourinary-Symptoms such as difficult or painful urination, stress incontinence, and burning and frequency during urination are all common complaints. Female symptoms might include irregularity of menses, pain during intercourse, bleeding unrelated to menses, and/or problems associated with the onset of menopause. Problems such as impotence or a painful injury to the testes are symptoms commonly related in an assessment of the male reproductive organs.</a:t>
            </a:r>
          </a:p>
          <a:p>
            <a:pPr>
              <a:defRPr/>
            </a:pPr>
            <a:r>
              <a:rPr lang="en-US" dirty="0"/>
              <a:t> </a:t>
            </a:r>
          </a:p>
          <a:p>
            <a:pPr>
              <a:defRPr/>
            </a:pPr>
            <a:r>
              <a:rPr lang="en-US" dirty="0"/>
              <a:t>8. Musculoskeletal–The musculoskeletal system focuses on the muscles and bones of the body. Some symptoms are joint pain, arthritis, muscle pain, or pain in movement.</a:t>
            </a:r>
          </a:p>
          <a:p>
            <a:pPr>
              <a:defRPr/>
            </a:pPr>
            <a:r>
              <a:rPr lang="en-US" dirty="0"/>
              <a:t> </a:t>
            </a:r>
          </a:p>
          <a:p>
            <a:pPr>
              <a:defRPr/>
            </a:pPr>
            <a:r>
              <a:rPr lang="en-US" dirty="0"/>
              <a:t>9. Integumentary–The integumentary system refers to the skin and/or breasts. The provider may ask about rashes, irritations, and abnormal growths. There may also be a review of self breast examinations, and masses, discharge, or tenderness in the breasts.</a:t>
            </a:r>
          </a:p>
          <a:p>
            <a:pPr>
              <a:defRPr/>
            </a:pPr>
            <a:r>
              <a:rPr lang="en-US" dirty="0"/>
              <a:t> </a:t>
            </a:r>
          </a:p>
          <a:p>
            <a:pPr>
              <a:defRPr/>
            </a:pPr>
            <a:r>
              <a:rPr lang="en-US" dirty="0"/>
              <a:t>10. Neurological-Symptoms or conditions relating to the central and peripheral nervous system are referenced here. They might include loss of sensation to a particular body part, loss of consciousness, seizures, and/or aphasia, as well as numbness and tingling.</a:t>
            </a:r>
          </a:p>
          <a:p>
            <a:pPr>
              <a:defRPr/>
            </a:pPr>
            <a:r>
              <a:rPr lang="en-US" dirty="0"/>
              <a:t> </a:t>
            </a:r>
          </a:p>
          <a:p>
            <a:pPr>
              <a:defRPr/>
            </a:pPr>
            <a:r>
              <a:rPr lang="en-US" dirty="0"/>
              <a:t>11. Psychiatric–A psychiatric review might reveal nervousness, mood, insomnia, or depression.</a:t>
            </a:r>
          </a:p>
          <a:p>
            <a:pPr>
              <a:defRPr/>
            </a:pPr>
            <a:r>
              <a:rPr lang="en-US" dirty="0"/>
              <a:t> </a:t>
            </a:r>
          </a:p>
          <a:p>
            <a:pPr>
              <a:defRPr/>
            </a:pPr>
            <a:r>
              <a:rPr lang="en-US" dirty="0"/>
              <a:t>12. Endocrine -This system is comprised of glands and the interaction of hormones. Symptoms usually address the functioning of a gland and its hormones. A physician might ask about thyroid trouble, excessive sweating, thirst, hunger, or urination.</a:t>
            </a:r>
          </a:p>
          <a:p>
            <a:pPr>
              <a:defRPr/>
            </a:pPr>
            <a:r>
              <a:rPr lang="en-US" dirty="0"/>
              <a:t> </a:t>
            </a:r>
          </a:p>
          <a:p>
            <a:pPr>
              <a:defRPr/>
            </a:pPr>
            <a:r>
              <a:rPr lang="en-US" dirty="0"/>
              <a:t>13. Hematologic/lymphatic-Common problems associated with the lymphatic system are edema and swollen or tender lymph nodes. Symptoms might include problems with easy bruising, frequent infections, and fatigue.</a:t>
            </a:r>
          </a:p>
          <a:p>
            <a:pPr>
              <a:defRPr/>
            </a:pPr>
            <a:r>
              <a:rPr lang="en-US" dirty="0"/>
              <a:t> </a:t>
            </a:r>
          </a:p>
          <a:p>
            <a:pPr>
              <a:defRPr/>
            </a:pPr>
            <a:r>
              <a:rPr lang="en-US" dirty="0"/>
              <a:t>14. Allergic/immunologic–This system focuses on the ability of the body to fight disease and its sensitivity to antigens. Questions for this system will focus around environmental allergens, asthma, or urticaria.</a:t>
            </a:r>
          </a:p>
          <a:p>
            <a:pPr>
              <a:defRPr/>
            </a:pPr>
            <a:r>
              <a:rPr lang="en-US" dirty="0"/>
              <a:t> </a:t>
            </a:r>
          </a:p>
          <a:p>
            <a:pPr marL="237106" indent="-237106">
              <a:defRPr/>
            </a:pPr>
            <a:endParaRPr lang="en-US" dirty="0"/>
          </a:p>
          <a:p>
            <a:pPr marL="236741" indent="-236741">
              <a:defRPr/>
            </a:pPr>
            <a:endParaRPr lang="en-US" altLang="en-US" dirty="0"/>
          </a:p>
        </p:txBody>
      </p:sp>
    </p:spTree>
    <p:extLst>
      <p:ext uri="{BB962C8B-B14F-4D97-AF65-F5344CB8AC3E}">
        <p14:creationId xmlns:p14="http://schemas.microsoft.com/office/powerpoint/2010/main" val="2471770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0C941071-7C0E-4E22-8B7F-E1F6074AFD51}"/>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70A80F66-DC00-4E3A-8348-C3D55EA41D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95236" name="Date Placeholder 3">
            <a:extLst>
              <a:ext uri="{FF2B5EF4-FFF2-40B4-BE49-F238E27FC236}">
                <a16:creationId xmlns:a16="http://schemas.microsoft.com/office/drawing/2014/main" id="{CF1E6DEA-8FD1-4417-B0F8-62141F5A095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5237" name="Slide Number Placeholder 4">
            <a:extLst>
              <a:ext uri="{FF2B5EF4-FFF2-40B4-BE49-F238E27FC236}">
                <a16:creationId xmlns:a16="http://schemas.microsoft.com/office/drawing/2014/main" id="{4DEEFDA7-632E-41D1-9F4F-86E29629F2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CC7F5EE5-7257-4E2D-85AA-CA926449D52A}"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A996FEFD-223C-4BC3-AA9D-A795DBC4B2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a:extLst>
              <a:ext uri="{FF2B5EF4-FFF2-40B4-BE49-F238E27FC236}">
                <a16:creationId xmlns:a16="http://schemas.microsoft.com/office/drawing/2014/main" id="{F5A8E7A0-FE36-4B90-89A7-2DA953881C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amount of information obtained and documented determines the extent of the review of systems. There are three categories:</a:t>
            </a:r>
          </a:p>
          <a:p>
            <a:r>
              <a:rPr lang="en-US" altLang="en-US" dirty="0"/>
              <a:t> • A problem pertinent ROS is the positive and/or negative responses for at least one system related to the problem.</a:t>
            </a:r>
          </a:p>
          <a:p>
            <a:r>
              <a:rPr lang="en-US" altLang="en-US" dirty="0"/>
              <a:t>• An extended ROS is the positive and/or negative responses for two to nine systems directly related to the problem.</a:t>
            </a:r>
          </a:p>
          <a:p>
            <a:r>
              <a:rPr lang="en-US" altLang="en-US" dirty="0"/>
              <a:t>• A complete ROS is the positive and/or negative responses for all additional body systems related to the problem. At least 10 systems must be individually noted</a:t>
            </a:r>
          </a:p>
          <a:p>
            <a:r>
              <a:rPr lang="en-US" altLang="en-US" dirty="0"/>
              <a:t> </a:t>
            </a:r>
          </a:p>
          <a:p>
            <a:r>
              <a:rPr lang="en-US" altLang="en-US" dirty="0"/>
              <a:t>If an element is counted as a part of the HPI, it </a:t>
            </a:r>
            <a:r>
              <a:rPr lang="en-US" altLang="en-US" i="1" dirty="0"/>
              <a:t>cannot</a:t>
            </a:r>
            <a:r>
              <a:rPr lang="en-US" altLang="en-US" dirty="0"/>
              <a:t> be counted as an element of the ROS (or vice versa). For example, if part of a patient’s HPI is knee pain (location), we cannot count the knee pain again as part of the musculoskeletal element for the ROS.</a:t>
            </a:r>
          </a:p>
          <a:p>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2045291397"/>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FF41D0F3-E897-476D-877A-F70497F3A9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a:extLst>
              <a:ext uri="{FF2B5EF4-FFF2-40B4-BE49-F238E27FC236}">
                <a16:creationId xmlns:a16="http://schemas.microsoft.com/office/drawing/2014/main" id="{DB012110-30C7-40D9-A757-DC2F92C0DD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past, family and/or social history provides a review of the patient’s past medical history, the patient’s family health status, and appropriate age-related social history. The past history includes a review of the patient’s past experiences with illness, operations, injuries, and treatments. It also includes allergies to medications and food. The family history includes a review of the patient’s parents and siblings. The review includes their health status or cause of death, and any hereditary diseases. The social history includes a review of the patient’s external social factors that may have an affect on health, such as marital status, exercise habits, and the use of alcohol or drugs. It will also include developmental information about school, occupation, or living arrangements. </a:t>
            </a:r>
          </a:p>
          <a:p>
            <a:r>
              <a:rPr lang="en-US" altLang="en-US" dirty="0"/>
              <a:t> </a:t>
            </a:r>
          </a:p>
          <a:p>
            <a:r>
              <a:rPr lang="en-US" altLang="en-US" dirty="0"/>
              <a:t>Past, family, and/or social history are determined in two levels: </a:t>
            </a:r>
          </a:p>
          <a:p>
            <a:r>
              <a:rPr lang="en-US" altLang="en-US" dirty="0"/>
              <a:t> </a:t>
            </a:r>
          </a:p>
          <a:p>
            <a:r>
              <a:rPr lang="en-US" altLang="en-US" dirty="0"/>
              <a:t>1. Pertinent PFSH, which describes one of the three components, or </a:t>
            </a:r>
          </a:p>
          <a:p>
            <a:r>
              <a:rPr lang="en-US" altLang="en-US" dirty="0"/>
              <a:t>2. Complete PFSH for a new patient describes one from each of the three elements of PFSH patient, family, and social history</a:t>
            </a:r>
          </a:p>
          <a:p>
            <a:r>
              <a:rPr lang="en-US" altLang="en-US" dirty="0"/>
              <a:t>3. Complete PFSH for an established patient requires at least 2 of the three elements of PFSH be recorded.</a:t>
            </a:r>
          </a:p>
          <a:p>
            <a:endParaRPr lang="en-US" altLang="en-US" dirty="0"/>
          </a:p>
          <a:p>
            <a:endParaRPr lang="en-US" altLang="en-US" dirty="0"/>
          </a:p>
        </p:txBody>
      </p:sp>
    </p:spTree>
    <p:extLst>
      <p:ext uri="{BB962C8B-B14F-4D97-AF65-F5344CB8AC3E}">
        <p14:creationId xmlns:p14="http://schemas.microsoft.com/office/powerpoint/2010/main" val="897001441"/>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47B8F6C1-9B14-4422-94FE-1276F796EE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a:extLst>
              <a:ext uri="{FF2B5EF4-FFF2-40B4-BE49-F238E27FC236}">
                <a16:creationId xmlns:a16="http://schemas.microsoft.com/office/drawing/2014/main" id="{57B5E62E-F4B5-459C-A7A3-4AE62F33E4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the history of present illness, review of systems, and past, family, and/or social history is determined, the level of history can be calculated by  using this table. </a:t>
            </a:r>
          </a:p>
          <a:p>
            <a:endParaRPr lang="en-US" altLang="en-US" dirty="0"/>
          </a:p>
        </p:txBody>
      </p:sp>
    </p:spTree>
    <p:extLst>
      <p:ext uri="{BB962C8B-B14F-4D97-AF65-F5344CB8AC3E}">
        <p14:creationId xmlns:p14="http://schemas.microsoft.com/office/powerpoint/2010/main" val="2183562095"/>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5BDC53A2-9BE2-4559-9F48-7ED18F6300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00E968F4-7525-4625-BABF-D244CA327A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next key component to consider is the examination. The exam can be of body areas or organ systems. The following body areas are recognized: </a:t>
            </a:r>
          </a:p>
          <a:p>
            <a:r>
              <a:rPr lang="en-US" altLang="en-US" dirty="0"/>
              <a:t> </a:t>
            </a:r>
          </a:p>
          <a:p>
            <a:r>
              <a:rPr lang="en-US" altLang="en-US" dirty="0"/>
              <a:t>• Head, including the face</a:t>
            </a:r>
          </a:p>
          <a:p>
            <a:r>
              <a:rPr lang="en-US" altLang="en-US" dirty="0"/>
              <a:t>• Neck</a:t>
            </a:r>
          </a:p>
          <a:p>
            <a:r>
              <a:rPr lang="en-US" altLang="en-US" dirty="0"/>
              <a:t>• Chest, including breasts and axilla</a:t>
            </a:r>
          </a:p>
          <a:p>
            <a:r>
              <a:rPr lang="en-US" altLang="en-US" dirty="0"/>
              <a:t>• Abdomen</a:t>
            </a:r>
          </a:p>
          <a:p>
            <a:r>
              <a:rPr lang="en-US" altLang="en-US" dirty="0"/>
              <a:t>• Genitalia, groin, buttocks</a:t>
            </a:r>
          </a:p>
          <a:p>
            <a:r>
              <a:rPr lang="en-US" altLang="en-US" dirty="0"/>
              <a:t>• Back, including spine</a:t>
            </a:r>
          </a:p>
          <a:p>
            <a:r>
              <a:rPr lang="en-US" altLang="en-US" dirty="0"/>
              <a:t>• Each extremity</a:t>
            </a:r>
          </a:p>
          <a:p>
            <a:endParaRPr lang="en-US" altLang="en-US" dirty="0"/>
          </a:p>
        </p:txBody>
      </p:sp>
    </p:spTree>
    <p:extLst>
      <p:ext uri="{BB962C8B-B14F-4D97-AF65-F5344CB8AC3E}">
        <p14:creationId xmlns:p14="http://schemas.microsoft.com/office/powerpoint/2010/main" val="792690282"/>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15F9BD55-0231-4A9F-BD98-1EEED69F1E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5AAAE9F2-95AD-4926-A80A-D2769693E0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r>
              <a:rPr lang="en-US" altLang="en-US" dirty="0"/>
              <a:t>The following organ systems are recognized: </a:t>
            </a:r>
          </a:p>
          <a:p>
            <a:r>
              <a:rPr lang="en-US" altLang="en-US" dirty="0"/>
              <a:t> </a:t>
            </a:r>
          </a:p>
          <a:p>
            <a:r>
              <a:rPr lang="en-US" altLang="en-US" dirty="0"/>
              <a:t>• Constitutional</a:t>
            </a:r>
          </a:p>
          <a:p>
            <a:r>
              <a:rPr lang="en-US" altLang="en-US" dirty="0"/>
              <a:t>• Eyes</a:t>
            </a:r>
          </a:p>
          <a:p>
            <a:r>
              <a:rPr lang="en-US" altLang="en-US" dirty="0"/>
              <a:t>• Ears, nose, mouth and throat</a:t>
            </a:r>
          </a:p>
          <a:p>
            <a:r>
              <a:rPr lang="en-US" altLang="en-US" dirty="0"/>
              <a:t>• Cardiovascular</a:t>
            </a:r>
          </a:p>
          <a:p>
            <a:r>
              <a:rPr lang="en-US" altLang="en-US" dirty="0"/>
              <a:t>• Respiratory</a:t>
            </a:r>
          </a:p>
          <a:p>
            <a:r>
              <a:rPr lang="en-US" altLang="en-US" dirty="0"/>
              <a:t>• Gastrointestinal</a:t>
            </a:r>
          </a:p>
          <a:p>
            <a:r>
              <a:rPr lang="en-US" altLang="en-US" dirty="0"/>
              <a:t>• Genitourinary</a:t>
            </a:r>
          </a:p>
          <a:p>
            <a:r>
              <a:rPr lang="en-US" altLang="en-US" dirty="0"/>
              <a:t>• Musculoskeletal</a:t>
            </a:r>
          </a:p>
          <a:p>
            <a:r>
              <a:rPr lang="en-US" altLang="en-US" dirty="0"/>
              <a:t>• Skin</a:t>
            </a:r>
          </a:p>
          <a:p>
            <a:r>
              <a:rPr lang="en-US" altLang="en-US" dirty="0"/>
              <a:t>• Neurologic</a:t>
            </a:r>
          </a:p>
          <a:p>
            <a:r>
              <a:rPr lang="en-US" altLang="en-US" dirty="0"/>
              <a:t>• Psychiatric</a:t>
            </a:r>
          </a:p>
          <a:p>
            <a:r>
              <a:rPr lang="en-US" altLang="en-US" dirty="0"/>
              <a:t>• Hematologic/lymphatic/immunologic</a:t>
            </a:r>
          </a:p>
          <a:p>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235806222"/>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E3027241-68B0-4BB9-ABAD-1B47158463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a:extLst>
              <a:ext uri="{FF2B5EF4-FFF2-40B4-BE49-F238E27FC236}">
                <a16:creationId xmlns:a16="http://schemas.microsoft.com/office/drawing/2014/main" id="{13257C8D-6736-40F4-AD88-7261EEDF0E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levels of E/M services recognize four types of examination and can be determined again by using a table. </a:t>
            </a:r>
          </a:p>
          <a:p>
            <a:endParaRPr lang="en-US" altLang="en-US" dirty="0"/>
          </a:p>
        </p:txBody>
      </p:sp>
    </p:spTree>
    <p:extLst>
      <p:ext uri="{BB962C8B-B14F-4D97-AF65-F5344CB8AC3E}">
        <p14:creationId xmlns:p14="http://schemas.microsoft.com/office/powerpoint/2010/main" val="368609526"/>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B1017E5C-0126-4601-865C-3A1053E28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a:extLst>
              <a:ext uri="{FF2B5EF4-FFF2-40B4-BE49-F238E27FC236}">
                <a16:creationId xmlns:a16="http://schemas.microsoft.com/office/drawing/2014/main" id="{F90451B5-6584-4102-A584-125A458DA18B}"/>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dirty="0"/>
              <a:t>The last key component is medical decision making and it consists of the ’thought process of the physician throughout the visit. You can follow along in your CPT® book by referencing Table 1 Complexity of Medical Decision Making. When determining the level of medical decision making, three elements are taken into consideration: </a:t>
            </a:r>
          </a:p>
          <a:p>
            <a:pPr>
              <a:defRPr/>
            </a:pPr>
            <a:r>
              <a:rPr lang="en-US" dirty="0"/>
              <a:t>1. Number of Diagnoses or Management Options</a:t>
            </a:r>
          </a:p>
          <a:p>
            <a:pPr>
              <a:defRPr/>
            </a:pPr>
            <a:r>
              <a:rPr lang="en-US" dirty="0"/>
              <a:t>2. Amount and Complexity of Data to be Reviewed</a:t>
            </a:r>
          </a:p>
          <a:p>
            <a:pPr>
              <a:defRPr/>
            </a:pPr>
            <a:r>
              <a:rPr lang="en-US" dirty="0"/>
              <a:t>3. Risk of Significant Complications, Morbidity, and Mortality</a:t>
            </a:r>
          </a:p>
          <a:p>
            <a:pPr>
              <a:defRPr/>
            </a:pPr>
            <a:endParaRPr lang="en-US" dirty="0"/>
          </a:p>
          <a:p>
            <a:pPr>
              <a:defRPr/>
            </a:pPr>
            <a:r>
              <a:rPr lang="en-US" dirty="0"/>
              <a:t>The number of diagnoses or management options is based on the number of diagnoses to consider, along with the status of the diagnoses or suspected diagnoses. The levels of diagnoses or management options include: minimal (self-limited or minor problem, or established stable or resolved problem); limited (one to two established problems that are stable, improved, or resolving); multiple (two to three problems worsening or exacerbated, or a new problem with no additional work-up planned), and; extensive (three or more diagnoses, or a new problem with additional work-up planned).</a:t>
            </a:r>
          </a:p>
          <a:p>
            <a:pPr>
              <a:defRPr/>
            </a:pPr>
            <a:r>
              <a:rPr lang="en-US" dirty="0"/>
              <a:t> </a:t>
            </a:r>
          </a:p>
          <a:p>
            <a:pPr>
              <a:defRPr/>
            </a:pPr>
            <a:r>
              <a:rPr lang="en-US" dirty="0"/>
              <a:t>The amount and complexity of data to be reviewed involve the type of data and the review of the data. Types of data include diagnostic testing, old medical records, and history from a source other than the patient. Levels of Amount and Complexity of Data to be reviewed include: Minimal or none, Limited, Moderate, and Extensive</a:t>
            </a:r>
          </a:p>
          <a:p>
            <a:pPr>
              <a:defRPr/>
            </a:pPr>
            <a:r>
              <a:rPr lang="en-US" dirty="0"/>
              <a:t> </a:t>
            </a:r>
          </a:p>
          <a:p>
            <a:pPr>
              <a:defRPr/>
            </a:pPr>
            <a:r>
              <a:rPr lang="en-US" dirty="0"/>
              <a:t>The assessment of risk is based on the risk of significant complications, morbidity, and/or mortality, as well as co morbidities associated with the patient’s presenting problems, the diagnostic procedures, and/or the possible management options.</a:t>
            </a:r>
          </a:p>
          <a:p>
            <a:pPr marL="237106" indent="-237106">
              <a:defRPr/>
            </a:pPr>
            <a:endParaRPr lang="en-US" dirty="0"/>
          </a:p>
          <a:p>
            <a:pPr marL="236741" indent="-236741">
              <a:defRPr/>
            </a:pPr>
            <a:endParaRPr lang="en-US" altLang="en-US" dirty="0"/>
          </a:p>
        </p:txBody>
      </p:sp>
    </p:spTree>
    <p:extLst>
      <p:ext uri="{BB962C8B-B14F-4D97-AF65-F5344CB8AC3E}">
        <p14:creationId xmlns:p14="http://schemas.microsoft.com/office/powerpoint/2010/main" val="3691068374"/>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476E5D46-1C57-489F-8D7B-564E4100B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a:extLst>
              <a:ext uri="{FF2B5EF4-FFF2-40B4-BE49-F238E27FC236}">
                <a16:creationId xmlns:a16="http://schemas.microsoft.com/office/drawing/2014/main" id="{A9063F81-F02C-491A-A968-564EC624DC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mirrors Table 1 in CPT® reflects the four types of medical decision-making. The highest level of risk in any one category determines the overall level of risk component, not the overall MDM level. To qualify for a given type of decision-making, two of the three elements in the table must be met or exceeded.</a:t>
            </a:r>
          </a:p>
          <a:p>
            <a:r>
              <a:rPr lang="en-US" altLang="en-US" dirty="0"/>
              <a:t> </a:t>
            </a:r>
          </a:p>
          <a:p>
            <a:r>
              <a:rPr lang="en-US" altLang="en-US" dirty="0"/>
              <a:t>When you have determined the level of diagnoses or management options, data to be reviewed and the level of risk, you can use the table to determine the level of medical decision making.</a:t>
            </a:r>
          </a:p>
          <a:p>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2872618395"/>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582C18B2-B4D4-49E1-9002-0ACA36D92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AA7B3F49-677D-451B-B0CB-90CC78910514}"/>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altLang="en-US" dirty="0"/>
              <a:t>When you have selected the level of history, exam, and medical decision making, you can select the level of service. Within each level of visit there are requirements for that level. As we discussed earlier, the codes will tell you if two of three components, or three of three components, are required. </a:t>
            </a:r>
          </a:p>
          <a:p>
            <a:pPr>
              <a:defRPr/>
            </a:pPr>
            <a:endParaRPr lang="en-US" altLang="en-US" dirty="0"/>
          </a:p>
          <a:p>
            <a:pPr>
              <a:defRPr/>
            </a:pPr>
            <a:r>
              <a:rPr lang="en-US" altLang="en-US" dirty="0"/>
              <a:t>There are additional components that may affect the level of service. These include Counseling or Coordination of Care, Nature of Presenting Problem, and Time.</a:t>
            </a:r>
          </a:p>
          <a:p>
            <a:pPr>
              <a:defRPr/>
            </a:pPr>
            <a:r>
              <a:rPr lang="en-US" altLang="en-US" dirty="0"/>
              <a:t> </a:t>
            </a:r>
          </a:p>
          <a:p>
            <a:pPr>
              <a:defRPr/>
            </a:pPr>
            <a:r>
              <a:rPr lang="en-US" altLang="en-US" dirty="0"/>
              <a:t>Counseling refers to providing professional advice and/or instruction. CPT® lists the following activities as counseling: risk factor reduction, patient and family education, discussion and education of the importance of treatment compliance, education on disease or injury management, discussion regarding prognosis, discussion of diagnostic findings, and risk and benefit analysis of management options.</a:t>
            </a:r>
          </a:p>
          <a:p>
            <a:pPr>
              <a:defRPr/>
            </a:pPr>
            <a:r>
              <a:rPr lang="en-US" altLang="en-US" dirty="0"/>
              <a:t> </a:t>
            </a:r>
          </a:p>
          <a:p>
            <a:pPr>
              <a:defRPr/>
            </a:pPr>
            <a:r>
              <a:rPr lang="en-US" altLang="en-US" dirty="0"/>
              <a:t>Providers often spend time arranging for follow-up treatment, care, consultations, and other services not typically provided by the provider making these arrangements. The time spent in these endeavors is considered coordination of patient care with outside agencies and providers.</a:t>
            </a:r>
          </a:p>
          <a:p>
            <a:pPr>
              <a:defRPr/>
            </a:pPr>
            <a:r>
              <a:rPr lang="en-US" altLang="en-US" dirty="0"/>
              <a:t> </a:t>
            </a:r>
          </a:p>
          <a:p>
            <a:pPr>
              <a:defRPr/>
            </a:pPr>
            <a:r>
              <a:rPr lang="en-US" altLang="en-US" dirty="0"/>
              <a:t>A presenting problem is a disease, condition, illness, injury, symptom, sign, finding, complaint or other reason for encounter with or without a diagnosis being established at the time of the encounter. The levels of the nature of the presenting problem are taken into consideration in the medical decision making portion of the encounter.</a:t>
            </a:r>
          </a:p>
          <a:p>
            <a:pPr>
              <a:defRPr/>
            </a:pPr>
            <a:r>
              <a:rPr lang="en-US" altLang="en-US" dirty="0"/>
              <a:t> </a:t>
            </a:r>
          </a:p>
          <a:p>
            <a:pPr>
              <a:defRPr/>
            </a:pPr>
            <a:r>
              <a:rPr lang="en-US" altLang="en-US" dirty="0"/>
              <a:t>The final and most significant contributing factor is time. In instances where counseling and coordination of care dominates (comprises more than 50 percent) of the encounter, time may be considered the controlling factor in determining the level of service.</a:t>
            </a:r>
          </a:p>
          <a:p>
            <a:pPr>
              <a:defRPr/>
            </a:pPr>
            <a:r>
              <a:rPr lang="en-US" altLang="en-US" dirty="0"/>
              <a:t> </a:t>
            </a:r>
          </a:p>
          <a:p>
            <a:pPr>
              <a:defRPr/>
            </a:pPr>
            <a:r>
              <a:rPr lang="en-US" altLang="en-US" dirty="0"/>
              <a:t>Time is also a consideration when the provider spends time with parties who have assumed responsibility for the care of the patient. This would include family members, foster parents, or a legal guardian responsible for the decision making of the patient. The extent of the counseling and/or coordination of care must be described in the medical record.</a:t>
            </a:r>
          </a:p>
          <a:p>
            <a:pPr>
              <a:defRPr/>
            </a:pPr>
            <a:r>
              <a:rPr lang="en-US" altLang="en-US" dirty="0"/>
              <a:t> </a:t>
            </a:r>
          </a:p>
          <a:p>
            <a:pPr>
              <a:defRPr/>
            </a:pPr>
            <a:r>
              <a:rPr lang="en-US" altLang="en-US" dirty="0"/>
              <a:t>Time is also the controlling factor in selecting from one of the following services: Hospital discharge services, Patient transport, Critical care services, Prolonged services, Standby Services, and Care plan oversight services</a:t>
            </a:r>
          </a:p>
          <a:p>
            <a:pPr>
              <a:defRPr/>
            </a:pPr>
            <a:r>
              <a:rPr lang="en-US" altLang="en-US" dirty="0"/>
              <a:t> </a:t>
            </a:r>
          </a:p>
          <a:p>
            <a:pPr>
              <a:defRPr/>
            </a:pPr>
            <a:r>
              <a:rPr lang="en-US" altLang="en-US" dirty="0"/>
              <a:t>If the service is time-based, the documentation in the medical record must state the actual total time spent face-to-face with the patient and the amount of time spent counseling and/or coordinating care. Time not documented would indicate the service took less than 30 minutes. The only exception would be for “hospital discharge.” </a:t>
            </a:r>
          </a:p>
          <a:p>
            <a:pPr>
              <a:defRPr/>
            </a:pPr>
            <a:endParaRPr lang="en-US" altLang="en-US" dirty="0"/>
          </a:p>
          <a:p>
            <a:pPr>
              <a:defRPr/>
            </a:pPr>
            <a:endParaRPr lang="en-US" altLang="en-US" dirty="0"/>
          </a:p>
        </p:txBody>
      </p:sp>
    </p:spTree>
    <p:extLst>
      <p:ext uri="{BB962C8B-B14F-4D97-AF65-F5344CB8AC3E}">
        <p14:creationId xmlns:p14="http://schemas.microsoft.com/office/powerpoint/2010/main" val="1856884801"/>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DD3A41B-73F2-4FA2-8D85-42A0768EB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a:extLst>
              <a:ext uri="{FF2B5EF4-FFF2-40B4-BE49-F238E27FC236}">
                <a16:creationId xmlns:a16="http://schemas.microsoft.com/office/drawing/2014/main" id="{CF27B349-01E3-41A3-B61E-B2CF2F6C9DA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dirty="0"/>
              <a:t>The most common modifiers used on E/M services are Modifiers 24, 25, 32, and 57. </a:t>
            </a:r>
          </a:p>
          <a:p>
            <a:pPr>
              <a:defRPr/>
            </a:pPr>
            <a:r>
              <a:rPr lang="en-US" altLang="en-US" dirty="0"/>
              <a:t> </a:t>
            </a:r>
          </a:p>
          <a:p>
            <a:pPr>
              <a:defRPr/>
            </a:pPr>
            <a:r>
              <a:rPr lang="en-US" altLang="en-US" dirty="0"/>
              <a:t>Modifier 24 is appended to the E/M service when the same physician sees a patient for an unrelated E/M service during the post-operative period. Because the service is unrelated to the surgery, it would not be considered part of the global package, and would be separately payable.</a:t>
            </a:r>
          </a:p>
          <a:p>
            <a:pPr>
              <a:defRPr/>
            </a:pPr>
            <a:r>
              <a:rPr lang="en-US" altLang="en-US" dirty="0"/>
              <a:t> </a:t>
            </a:r>
          </a:p>
          <a:p>
            <a:pPr>
              <a:defRPr/>
            </a:pPr>
            <a:r>
              <a:rPr lang="en-US" altLang="en-US" dirty="0"/>
              <a:t>Modifier 25 is appended to the E/M service when it is performed with a minor service that is separately identifiable from the E/M service. The two services can have the same diagnosis code, but they must be separately identifiable. When a provider performs a procedure, the work involved in evaluating the patient pre-procedure is included. Only work done outside of the normal evaluation of a patient is separately payable. If you are in doubt of whether the service is separately identifiable, make two notes from it. Pull all of the documentation related to the procedure out of the note, and see if there is enough left for the E/M service. </a:t>
            </a:r>
          </a:p>
          <a:p>
            <a:pPr>
              <a:defRPr/>
            </a:pPr>
            <a:r>
              <a:rPr lang="en-US" altLang="en-US" dirty="0"/>
              <a:t> </a:t>
            </a:r>
          </a:p>
          <a:p>
            <a:pPr>
              <a:defRPr/>
            </a:pPr>
            <a:r>
              <a:rPr lang="en-US" altLang="en-US" dirty="0"/>
              <a:t>Modifier 32 is appended to services required by a third party, such as a court mandate, or workers’ compensation.</a:t>
            </a:r>
          </a:p>
          <a:p>
            <a:pPr>
              <a:defRPr/>
            </a:pPr>
            <a:r>
              <a:rPr lang="en-US" altLang="en-US" dirty="0"/>
              <a:t> </a:t>
            </a:r>
          </a:p>
          <a:p>
            <a:pPr>
              <a:defRPr/>
            </a:pPr>
            <a:r>
              <a:rPr lang="en-US" altLang="en-US" dirty="0"/>
              <a:t>Modifier 57 is used when the decision for a surgery is made during the global period. If the patient sees the provider, and the provider decides to perform a major surgery that day, or the next day, a modifier 57 would need to be appended to the E/M visit to show that is when the decision was made. Otherwise, the E/M would be considered part of the global package and not separately payable.</a:t>
            </a:r>
          </a:p>
          <a:p>
            <a:pPr>
              <a:defRPr/>
            </a:pPr>
            <a:r>
              <a:rPr lang="en-US" altLang="en-US" dirty="0"/>
              <a:t> </a:t>
            </a:r>
          </a:p>
          <a:p>
            <a:pPr>
              <a:lnSpc>
                <a:spcPct val="80000"/>
              </a:lnSpc>
              <a:defRPr/>
            </a:pPr>
            <a:endParaRPr lang="en-US" altLang="en-US" dirty="0"/>
          </a:p>
        </p:txBody>
      </p:sp>
    </p:spTree>
    <p:extLst>
      <p:ext uri="{BB962C8B-B14F-4D97-AF65-F5344CB8AC3E}">
        <p14:creationId xmlns:p14="http://schemas.microsoft.com/office/powerpoint/2010/main" val="915667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6486E37-245B-4414-9BEE-7F18809D6389}"/>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BE140802-91E0-495C-B47A-16F580A98B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97284" name="Date Placeholder 3">
            <a:extLst>
              <a:ext uri="{FF2B5EF4-FFF2-40B4-BE49-F238E27FC236}">
                <a16:creationId xmlns:a16="http://schemas.microsoft.com/office/drawing/2014/main" id="{230BF348-A275-4EE0-AE48-61CA26F317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7285" name="Slide Number Placeholder 4">
            <a:extLst>
              <a:ext uri="{FF2B5EF4-FFF2-40B4-BE49-F238E27FC236}">
                <a16:creationId xmlns:a16="http://schemas.microsoft.com/office/drawing/2014/main" id="{AB0B3A5F-1763-4E38-8384-ED485E713A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F864B3D1-D18B-4425-A705-77747037F19A}"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02D5C1BE-F311-4A87-AA68-C0B57ECBBA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a:extLst>
              <a:ext uri="{FF2B5EF4-FFF2-40B4-BE49-F238E27FC236}">
                <a16:creationId xmlns:a16="http://schemas.microsoft.com/office/drawing/2014/main" id="{33DB8F30-A41E-4F29-B13A-BA3A61F3C0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you can see, determining the level of an E/M service has many factors. Constant review of the CPT® guidelines, and practice, will help you with selecting the appropriate code. </a:t>
            </a:r>
          </a:p>
          <a:p>
            <a:endParaRPr lang="en-US" altLang="en-US" dirty="0"/>
          </a:p>
          <a:p>
            <a:endParaRPr lang="en-US" altLang="en-US" dirty="0"/>
          </a:p>
        </p:txBody>
      </p:sp>
    </p:spTree>
    <p:extLst>
      <p:ext uri="{BB962C8B-B14F-4D97-AF65-F5344CB8AC3E}">
        <p14:creationId xmlns:p14="http://schemas.microsoft.com/office/powerpoint/2010/main" val="920278928"/>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a:extLst>
              <a:ext uri="{FF2B5EF4-FFF2-40B4-BE49-F238E27FC236}">
                <a16:creationId xmlns:a16="http://schemas.microsoft.com/office/drawing/2014/main" id="{7ACEBD87-1051-4F64-9909-7BD52D9A8F31}"/>
              </a:ext>
            </a:extLst>
          </p:cNvPr>
          <p:cNvSpPr>
            <a:spLocks noGrp="1" noRot="1" noChangeAspect="1" noChangeArrowheads="1" noTextEdit="1"/>
          </p:cNvSpPr>
          <p:nvPr>
            <p:ph type="sldImg"/>
          </p:nvPr>
        </p:nvSpPr>
        <p:spPr>
          <a:ln/>
        </p:spPr>
      </p:sp>
      <p:sp>
        <p:nvSpPr>
          <p:cNvPr id="741379" name="Rectangle 3">
            <a:extLst>
              <a:ext uri="{FF2B5EF4-FFF2-40B4-BE49-F238E27FC236}">
                <a16:creationId xmlns:a16="http://schemas.microsoft.com/office/drawing/2014/main" id="{BCABFA9E-E9B9-451D-8D7B-D026DFAA96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dirty="0">
                <a:latin typeface="Arial" panose="020B0604020202020204" pitchFamily="34" charset="0"/>
              </a:rPr>
              <a:t>The most common modifiers reported with E/M services are listed on the slide.</a:t>
            </a:r>
          </a:p>
          <a:p>
            <a:pPr>
              <a:lnSpc>
                <a:spcPct val="80000"/>
              </a:lnSpc>
            </a:pPr>
            <a:endParaRPr lang="en-US" altLang="en-US" dirty="0">
              <a:latin typeface="Arial" panose="020B0604020202020204" pitchFamily="34" charset="0"/>
            </a:endParaRPr>
          </a:p>
          <a:p>
            <a:pPr>
              <a:defRPr/>
            </a:pPr>
            <a:r>
              <a:rPr lang="en-US" altLang="en-US" dirty="0"/>
              <a:t>Modifier 24 is appended to the E/M service when the same physician sees a patient for an unrelated E/M service during the post-operative period. Because the service is unrelated to the surgery, it would not be considered part of the global package, and would be separately payable.</a:t>
            </a:r>
          </a:p>
          <a:p>
            <a:pPr>
              <a:defRPr/>
            </a:pPr>
            <a:r>
              <a:rPr lang="en-US" altLang="en-US" dirty="0"/>
              <a:t> </a:t>
            </a:r>
          </a:p>
          <a:p>
            <a:pPr>
              <a:defRPr/>
            </a:pPr>
            <a:r>
              <a:rPr lang="en-US" altLang="en-US" dirty="0"/>
              <a:t>Modifier 25 is appended to the E/M service when it is performed with a minor service that is separately identifiable from the E/M service. The two services can have the same diagnosis code, but they must be separately identifiable. When a provider performs a procedure, the work involved in evaluating the patient pre-procedure is included. Only work done outside of the normal evaluation of a patient is separately payable. If you are in doubt of whether the service is separately identifiable, make two notes from it. Pull all of the documentation related to the procedure out of the note, and see if there is enough left for the E/M service. </a:t>
            </a:r>
          </a:p>
          <a:p>
            <a:pPr>
              <a:defRPr/>
            </a:pPr>
            <a:r>
              <a:rPr lang="en-US" altLang="en-US" dirty="0"/>
              <a:t> </a:t>
            </a:r>
          </a:p>
          <a:p>
            <a:pPr>
              <a:defRPr/>
            </a:pPr>
            <a:r>
              <a:rPr lang="en-US" altLang="en-US" dirty="0"/>
              <a:t>Modifier 32 is appended to services required by a third party, such as a court mandate, or workers’ compensation.</a:t>
            </a:r>
          </a:p>
          <a:p>
            <a:pPr>
              <a:defRPr/>
            </a:pPr>
            <a:r>
              <a:rPr lang="en-US" altLang="en-US" dirty="0"/>
              <a:t> </a:t>
            </a:r>
          </a:p>
          <a:p>
            <a:pPr>
              <a:defRPr/>
            </a:pPr>
            <a:r>
              <a:rPr lang="en-US" altLang="en-US" dirty="0"/>
              <a:t>Modifier 57 is used when the decision for a surgery is made during the global period. If the patient sees the provider, and the provider decides to perform a major surgery that day, or the next day, a modifier 57 would need to be appended to the E/M visit to show that is when the decision was made. Otherwise, the E/M would be considered part of the global package and not separately payable.</a:t>
            </a:r>
          </a:p>
          <a:p>
            <a:pPr>
              <a:lnSpc>
                <a:spcPct val="80000"/>
              </a:lnSpc>
            </a:pPr>
            <a:endParaRPr lang="en-US" altLang="en-US" dirty="0">
              <a:latin typeface="Arial" panose="020B0604020202020204" pitchFamily="34" charset="0"/>
            </a:endParaRPr>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422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Slide Image Placeholder 1">
            <a:extLst>
              <a:ext uri="{FF2B5EF4-FFF2-40B4-BE49-F238E27FC236}">
                <a16:creationId xmlns:a16="http://schemas.microsoft.com/office/drawing/2014/main" id="{FCACF850-5E6E-4C7E-8C90-27D6DD5B7830}"/>
              </a:ext>
            </a:extLst>
          </p:cNvPr>
          <p:cNvSpPr>
            <a:spLocks noGrp="1" noRot="1" noChangeAspect="1" noChangeArrowheads="1" noTextEdit="1"/>
          </p:cNvSpPr>
          <p:nvPr>
            <p:ph type="sldImg"/>
          </p:nvPr>
        </p:nvSpPr>
        <p:spPr>
          <a:ln/>
        </p:spPr>
      </p:sp>
      <p:sp>
        <p:nvSpPr>
          <p:cNvPr id="745475" name="Notes Placeholder 2">
            <a:extLst>
              <a:ext uri="{FF2B5EF4-FFF2-40B4-BE49-F238E27FC236}">
                <a16:creationId xmlns:a16="http://schemas.microsoft.com/office/drawing/2014/main" id="{3BFE2C8B-F65D-4171-98A5-B533130DAF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Medicine section is the last one listed in CPT</a:t>
            </a:r>
            <a:r>
              <a:rPr lang="en-US" altLang="en-US" dirty="0"/>
              <a:t>®</a:t>
            </a:r>
            <a:r>
              <a:rPr lang="en-US" altLang="en-US" dirty="0">
                <a:latin typeface="Arial" panose="020B0604020202020204" pitchFamily="34" charset="0"/>
              </a:rPr>
              <a:t>.  This is a very diverse section as it covers many different organ systems.  Guidelines and parenthetical statements will be very important in these sections.</a:t>
            </a:r>
          </a:p>
        </p:txBody>
      </p:sp>
      <p:sp>
        <p:nvSpPr>
          <p:cNvPr id="745476" name="Slide Number Placeholder 3">
            <a:extLst>
              <a:ext uri="{FF2B5EF4-FFF2-40B4-BE49-F238E27FC236}">
                <a16:creationId xmlns:a16="http://schemas.microsoft.com/office/drawing/2014/main" id="{76694D9B-68C7-4D79-B164-DF7FC8A70E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D94132-2F2B-4FB9-A15E-C0B15546AEE6}" type="slidenum">
              <a:rPr lang="en-US" altLang="en-US" sz="1300">
                <a:ea typeface="ＭＳ Ｐゴシック" panose="020B0600070205080204" pitchFamily="34" charset="-128"/>
              </a:rPr>
              <a:pPr>
                <a:spcBef>
                  <a:spcPct val="0"/>
                </a:spcBef>
              </a:pPr>
              <a:t>423</a:t>
            </a:fld>
            <a:endParaRPr lang="en-US" altLang="en-US" sz="1300">
              <a:ea typeface="ＭＳ Ｐゴシック" panose="020B0600070205080204" pitchFamily="34" charset="-128"/>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Slide Image Placeholder 1">
            <a:extLst>
              <a:ext uri="{FF2B5EF4-FFF2-40B4-BE49-F238E27FC236}">
                <a16:creationId xmlns:a16="http://schemas.microsoft.com/office/drawing/2014/main" id="{FAB76BD9-EC96-405F-BC47-B6E3E17D64AE}"/>
              </a:ext>
            </a:extLst>
          </p:cNvPr>
          <p:cNvSpPr>
            <a:spLocks noGrp="1" noRot="1" noChangeAspect="1" noChangeArrowheads="1" noTextEdit="1"/>
          </p:cNvSpPr>
          <p:nvPr>
            <p:ph type="sldImg"/>
          </p:nvPr>
        </p:nvSpPr>
        <p:spPr>
          <a:ln/>
        </p:spPr>
      </p:sp>
      <p:sp>
        <p:nvSpPr>
          <p:cNvPr id="747523" name="Notes Placeholder 2">
            <a:extLst>
              <a:ext uri="{FF2B5EF4-FFF2-40B4-BE49-F238E27FC236}">
                <a16:creationId xmlns:a16="http://schemas.microsoft.com/office/drawing/2014/main" id="{356B2047-4E0F-4446-8C89-DEF85AC565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Continuation of topics covered in the medicine section.</a:t>
            </a:r>
          </a:p>
        </p:txBody>
      </p:sp>
      <p:sp>
        <p:nvSpPr>
          <p:cNvPr id="747524" name="Slide Number Placeholder 3">
            <a:extLst>
              <a:ext uri="{FF2B5EF4-FFF2-40B4-BE49-F238E27FC236}">
                <a16:creationId xmlns:a16="http://schemas.microsoft.com/office/drawing/2014/main" id="{3BE1C7BD-908F-4C6B-88FE-D22B40136A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1BB223-0E26-427B-88F1-B36B81904A2A}" type="slidenum">
              <a:rPr lang="en-US" altLang="en-US" sz="1300">
                <a:ea typeface="ＭＳ Ｐゴシック" panose="020B0600070205080204" pitchFamily="34" charset="-128"/>
              </a:rPr>
              <a:pPr>
                <a:spcBef>
                  <a:spcPct val="0"/>
                </a:spcBef>
              </a:pPr>
              <a:t>424</a:t>
            </a:fld>
            <a:endParaRPr lang="en-US" altLang="en-US" sz="1300">
              <a:ea typeface="ＭＳ Ｐゴシック" panose="020B0600070205080204" pitchFamily="34" charset="-128"/>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Slide Image Placeholder 1">
            <a:extLst>
              <a:ext uri="{FF2B5EF4-FFF2-40B4-BE49-F238E27FC236}">
                <a16:creationId xmlns:a16="http://schemas.microsoft.com/office/drawing/2014/main" id="{DEB30627-9A4D-40AD-AE69-40B4D3487F2B}"/>
              </a:ext>
            </a:extLst>
          </p:cNvPr>
          <p:cNvSpPr>
            <a:spLocks noGrp="1" noRot="1" noChangeAspect="1" noChangeArrowheads="1" noTextEdit="1"/>
          </p:cNvSpPr>
          <p:nvPr>
            <p:ph type="sldImg"/>
          </p:nvPr>
        </p:nvSpPr>
        <p:spPr>
          <a:ln/>
        </p:spPr>
      </p:sp>
      <p:sp>
        <p:nvSpPr>
          <p:cNvPr id="749571" name="Notes Placeholder 2">
            <a:extLst>
              <a:ext uri="{FF2B5EF4-FFF2-40B4-BE49-F238E27FC236}">
                <a16:creationId xmlns:a16="http://schemas.microsoft.com/office/drawing/2014/main" id="{CC0210B2-4C96-4E12-8695-590D0E9E31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used with the Medicine section come from all over the ICD-10-CM book.  </a:t>
            </a:r>
          </a:p>
        </p:txBody>
      </p:sp>
      <p:sp>
        <p:nvSpPr>
          <p:cNvPr id="749572" name="Slide Number Placeholder 3">
            <a:extLst>
              <a:ext uri="{FF2B5EF4-FFF2-40B4-BE49-F238E27FC236}">
                <a16:creationId xmlns:a16="http://schemas.microsoft.com/office/drawing/2014/main" id="{A4D967BB-8235-4692-BFF9-4EFE284D00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49E8B7-7CD2-4486-81C7-B2C274D7169C}" type="slidenum">
              <a:rPr lang="en-US" altLang="en-US" sz="1300">
                <a:ea typeface="ＭＳ Ｐゴシック" panose="020B0600070205080204" pitchFamily="34" charset="-128"/>
              </a:rPr>
              <a:pPr>
                <a:spcBef>
                  <a:spcPct val="0"/>
                </a:spcBef>
              </a:pPr>
              <a:t>425</a:t>
            </a:fld>
            <a:endParaRPr lang="en-US" altLang="en-US" sz="1300">
              <a:ea typeface="ＭＳ Ｐゴシック" panose="020B0600070205080204" pitchFamily="34" charset="-128"/>
            </a:endParaRPr>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Slide Image Placeholder 1">
            <a:extLst>
              <a:ext uri="{FF2B5EF4-FFF2-40B4-BE49-F238E27FC236}">
                <a16:creationId xmlns:a16="http://schemas.microsoft.com/office/drawing/2014/main" id="{D96E10B9-5305-49EC-93AF-CD91A19ABB6A}"/>
              </a:ext>
            </a:extLst>
          </p:cNvPr>
          <p:cNvSpPr>
            <a:spLocks noGrp="1" noRot="1" noChangeAspect="1" noChangeArrowheads="1" noTextEdit="1"/>
          </p:cNvSpPr>
          <p:nvPr>
            <p:ph type="sldImg"/>
          </p:nvPr>
        </p:nvSpPr>
        <p:spPr>
          <a:ln/>
        </p:spPr>
      </p:sp>
      <p:sp>
        <p:nvSpPr>
          <p:cNvPr id="751619" name="Notes Placeholder 2">
            <a:extLst>
              <a:ext uri="{FF2B5EF4-FFF2-40B4-BE49-F238E27FC236}">
                <a16:creationId xmlns:a16="http://schemas.microsoft.com/office/drawing/2014/main" id="{96B77647-6AEF-41C7-B79F-E89755CF48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51620" name="Slide Number Placeholder 3">
            <a:extLst>
              <a:ext uri="{FF2B5EF4-FFF2-40B4-BE49-F238E27FC236}">
                <a16:creationId xmlns:a16="http://schemas.microsoft.com/office/drawing/2014/main" id="{32B54073-1633-4F87-A88D-CF9C08396C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EEC103-2C6A-4CC9-AB28-A5E55A944E02}" type="slidenum">
              <a:rPr lang="en-US" altLang="en-US" sz="1300">
                <a:ea typeface="ＭＳ Ｐゴシック" panose="020B0600070205080204" pitchFamily="34" charset="-128"/>
              </a:rPr>
              <a:pPr>
                <a:spcBef>
                  <a:spcPct val="0"/>
                </a:spcBef>
              </a:pPr>
              <a:t>426</a:t>
            </a:fld>
            <a:endParaRPr lang="en-US" altLang="en-US" sz="1300">
              <a:ea typeface="ＭＳ Ｐゴシック" panose="020B0600070205080204" pitchFamily="34" charset="-128"/>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Slide Image Placeholder 1">
            <a:extLst>
              <a:ext uri="{FF2B5EF4-FFF2-40B4-BE49-F238E27FC236}">
                <a16:creationId xmlns:a16="http://schemas.microsoft.com/office/drawing/2014/main" id="{542E0AA6-AB6B-4618-A818-A2E6C3A02388}"/>
              </a:ext>
            </a:extLst>
          </p:cNvPr>
          <p:cNvSpPr>
            <a:spLocks noGrp="1" noRot="1" noChangeAspect="1" noChangeArrowheads="1" noTextEdit="1"/>
          </p:cNvSpPr>
          <p:nvPr>
            <p:ph type="sldImg"/>
          </p:nvPr>
        </p:nvSpPr>
        <p:spPr>
          <a:ln/>
        </p:spPr>
      </p:sp>
      <p:sp>
        <p:nvSpPr>
          <p:cNvPr id="753667" name="Notes Placeholder 2">
            <a:extLst>
              <a:ext uri="{FF2B5EF4-FFF2-40B4-BE49-F238E27FC236}">
                <a16:creationId xmlns:a16="http://schemas.microsoft.com/office/drawing/2014/main" id="{D3722AE0-2386-40D6-B677-1C929F59B6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Immune globulins are proteins given to protect against or prevent infections. These globulins are made from human blood or products created in a lab from human or animal protein. Infections are caused by bacteria, viruses, and fungi. When these products are given, administration codes are listed with product codes. Pay close attention to the method of delivery of the product. When delivery is by infusion (or IV), codes listed later in the Medicine section (96365-96371) are used for reporting.</a:t>
            </a:r>
          </a:p>
          <a:p>
            <a:r>
              <a:rPr lang="en-US" altLang="en-US" dirty="0"/>
              <a:t> </a:t>
            </a:r>
          </a:p>
          <a:p>
            <a:r>
              <a:rPr lang="en-US" altLang="en-US" dirty="0"/>
              <a:t>Examples of use of these agents include immune globulin for exposure to hepatitis, cytomegalovirus, or rabies. Rh immune globulin is used during pregnancy events (such as normal pregnancy, miscarriage, or ectopic) to prevent sensitization when an Rh-negative mother is carrying an Rh-positive baby. </a:t>
            </a:r>
          </a:p>
          <a:p>
            <a:r>
              <a:rPr lang="en-US" altLang="en-US" dirty="0"/>
              <a:t> </a:t>
            </a:r>
          </a:p>
          <a:p>
            <a:r>
              <a:rPr lang="en-US" altLang="en-US" dirty="0"/>
              <a:t>Remember to use specific ICD-10-CM codes to substantiate medical necessity. Also, recall that all CPT® codes for vaccines or toxoids are modifier 51 exempt.</a:t>
            </a:r>
          </a:p>
          <a:p>
            <a:endParaRPr lang="en-US" altLang="en-US" dirty="0">
              <a:latin typeface="Arial" panose="020B0604020202020204" pitchFamily="34" charset="0"/>
            </a:endParaRPr>
          </a:p>
        </p:txBody>
      </p:sp>
      <p:sp>
        <p:nvSpPr>
          <p:cNvPr id="753668" name="Slide Number Placeholder 3">
            <a:extLst>
              <a:ext uri="{FF2B5EF4-FFF2-40B4-BE49-F238E27FC236}">
                <a16:creationId xmlns:a16="http://schemas.microsoft.com/office/drawing/2014/main" id="{3165143F-3F1D-4D7D-A4D8-3D74BEC360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32C585-A7F6-47A5-A189-D9DA08FE38A6}" type="slidenum">
              <a:rPr lang="en-US" altLang="en-US" sz="1300">
                <a:ea typeface="ＭＳ Ｐゴシック" panose="020B0600070205080204" pitchFamily="34" charset="-128"/>
              </a:rPr>
              <a:pPr>
                <a:spcBef>
                  <a:spcPct val="0"/>
                </a:spcBef>
              </a:pPr>
              <a:t>427</a:t>
            </a:fld>
            <a:endParaRPr lang="en-US" altLang="en-US" sz="1300">
              <a:ea typeface="ＭＳ Ｐゴシック" panose="020B0600070205080204" pitchFamily="34" charset="-128"/>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Slide Image Placeholder 1">
            <a:extLst>
              <a:ext uri="{FF2B5EF4-FFF2-40B4-BE49-F238E27FC236}">
                <a16:creationId xmlns:a16="http://schemas.microsoft.com/office/drawing/2014/main" id="{8FA1DAE8-AD9D-4B0E-8D5F-81B8970CF43E}"/>
              </a:ext>
            </a:extLst>
          </p:cNvPr>
          <p:cNvSpPr>
            <a:spLocks noGrp="1" noRot="1" noChangeAspect="1" noChangeArrowheads="1" noTextEdit="1"/>
          </p:cNvSpPr>
          <p:nvPr>
            <p:ph type="sldImg"/>
          </p:nvPr>
        </p:nvSpPr>
        <p:spPr>
          <a:ln/>
        </p:spPr>
      </p:sp>
      <p:sp>
        <p:nvSpPr>
          <p:cNvPr id="755715" name="Notes Placeholder 2">
            <a:extLst>
              <a:ext uri="{FF2B5EF4-FFF2-40B4-BE49-F238E27FC236}">
                <a16:creationId xmlns:a16="http://schemas.microsoft.com/office/drawing/2014/main" id="{E11565AC-D482-49B6-BBD1-730AB1539D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Exposure to infectious agents and vaccines stimulates the immune system to make antibodies. Antibodies fight the current infection and future attacks by these foreign substances or “germs.” Vaccines are preparations of killed or attenuated strains of microbes such as bacteria, fungi, or viruses. Vaccines are given to stimulate an immune response with the production of antibodies. Vaccination is the administration of a vaccine. The flu (or influenza) vaccine is an example of a vaccine. Immunization is used as a synonym for vaccination; both are given to protect susceptible individuals from communicable diseases.</a:t>
            </a:r>
          </a:p>
          <a:p>
            <a:r>
              <a:rPr lang="en-US" altLang="en-US" dirty="0"/>
              <a:t> </a:t>
            </a:r>
          </a:p>
          <a:p>
            <a:r>
              <a:rPr lang="en-US" altLang="en-US" dirty="0"/>
              <a:t>A toxoid is a toxin that has been treated to destroy its toxic or harmful property and is capable of stimulating the production of antibodies against the toxin. An example is tetanus toxoid.</a:t>
            </a:r>
          </a:p>
          <a:p>
            <a:endParaRPr lang="en-US" altLang="en-US" dirty="0">
              <a:latin typeface="Arial" panose="020B0604020202020204" pitchFamily="34" charset="0"/>
            </a:endParaRPr>
          </a:p>
        </p:txBody>
      </p:sp>
      <p:sp>
        <p:nvSpPr>
          <p:cNvPr id="755716" name="Slide Number Placeholder 3">
            <a:extLst>
              <a:ext uri="{FF2B5EF4-FFF2-40B4-BE49-F238E27FC236}">
                <a16:creationId xmlns:a16="http://schemas.microsoft.com/office/drawing/2014/main" id="{37EA2ECC-8A62-4368-A9B2-58EC929D2A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E3C1B5-8899-49D2-A3EC-1BA014E83829}" type="slidenum">
              <a:rPr lang="en-US" altLang="en-US" sz="1300">
                <a:ea typeface="ＭＳ Ｐゴシック" panose="020B0600070205080204" pitchFamily="34" charset="-128"/>
              </a:rPr>
              <a:pPr>
                <a:spcBef>
                  <a:spcPct val="0"/>
                </a:spcBef>
              </a:pPr>
              <a:t>428</a:t>
            </a:fld>
            <a:endParaRPr lang="en-US" altLang="en-US" sz="1300">
              <a:ea typeface="ＭＳ Ｐゴシック" panose="020B0600070205080204" pitchFamily="34" charset="-128"/>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sets of Administration codes.</a:t>
            </a:r>
          </a:p>
          <a:p>
            <a:r>
              <a:rPr lang="en-US" dirty="0"/>
              <a:t>Counseling can only be done for patients through the age of 18.  Over the age of 18, even with counseling, bill using codes 90471-90474</a:t>
            </a:r>
          </a:p>
          <a:p>
            <a:r>
              <a:rPr lang="en-US" dirty="0"/>
              <a:t>Watch parenthetical statements.  </a:t>
            </a:r>
          </a:p>
          <a:p>
            <a:r>
              <a:rPr lang="en-US" dirty="0"/>
              <a:t>Add-on codes can be used with any of the primary codes.  Two primary codes cannot be billed together.</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429</a:t>
            </a:fld>
            <a:endParaRPr lang="en-US" dirty="0"/>
          </a:p>
        </p:txBody>
      </p:sp>
    </p:spTree>
    <p:extLst>
      <p:ext uri="{BB962C8B-B14F-4D97-AF65-F5344CB8AC3E}">
        <p14:creationId xmlns:p14="http://schemas.microsoft.com/office/powerpoint/2010/main" val="2035325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5CB430F-249B-45D3-A3FE-4DC957DD53D1}"/>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48E8A613-7510-4BFA-A256-F024BD3287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Note the INCLUDES, EXCLUDES1 and EXCLUDES2 notes associated with category J20.  The INCLUDES notes give examples of the codes or content in the category.  The EXCLUDES1 notes are pure exclusion notes.  EXCLUDES1 means “NOT CODED HERE!” and happens when 2 codes cannot exist or occur together.  EXCLUDES2 is slightly different.  EXCLUDES2 means “not included here”.  The patient may have both conditions at the same time.</a:t>
            </a:r>
          </a:p>
        </p:txBody>
      </p:sp>
      <p:sp>
        <p:nvSpPr>
          <p:cNvPr id="99332" name="Date Placeholder 3">
            <a:extLst>
              <a:ext uri="{FF2B5EF4-FFF2-40B4-BE49-F238E27FC236}">
                <a16:creationId xmlns:a16="http://schemas.microsoft.com/office/drawing/2014/main" id="{72A23030-B824-432F-8B89-D266D4C37B3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9333" name="Slide Number Placeholder 4">
            <a:extLst>
              <a:ext uri="{FF2B5EF4-FFF2-40B4-BE49-F238E27FC236}">
                <a16:creationId xmlns:a16="http://schemas.microsoft.com/office/drawing/2014/main" id="{F87BDD6C-A9FA-4755-B713-45892861CC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BD7EFADC-0C38-453B-90C7-97F82B5DE9FB}"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Slide Image Placeholder 1">
            <a:extLst>
              <a:ext uri="{FF2B5EF4-FFF2-40B4-BE49-F238E27FC236}">
                <a16:creationId xmlns:a16="http://schemas.microsoft.com/office/drawing/2014/main" id="{047F17BB-0F62-4F84-AE35-9E723225FA6E}"/>
              </a:ext>
            </a:extLst>
          </p:cNvPr>
          <p:cNvSpPr>
            <a:spLocks noGrp="1" noRot="1" noChangeAspect="1" noChangeArrowheads="1" noTextEdit="1"/>
          </p:cNvSpPr>
          <p:nvPr>
            <p:ph type="sldImg"/>
          </p:nvPr>
        </p:nvSpPr>
        <p:spPr>
          <a:ln/>
        </p:spPr>
      </p:sp>
      <p:sp>
        <p:nvSpPr>
          <p:cNvPr id="757763" name="Notes Placeholder 2">
            <a:extLst>
              <a:ext uri="{FF2B5EF4-FFF2-40B4-BE49-F238E27FC236}">
                <a16:creationId xmlns:a16="http://schemas.microsoft.com/office/drawing/2014/main" id="{02B62976-559A-49C1-8084-74C58C7142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Consultation for psychiatric evaluation of a patient includes the exam of the patient and exchange of information with the primary physician, nurses, or family members. It also includes preparation of a report; these services do not include psychiatric treatment.</a:t>
            </a:r>
          </a:p>
          <a:p>
            <a:r>
              <a:rPr lang="en-US" altLang="en-US" dirty="0"/>
              <a:t> </a:t>
            </a:r>
          </a:p>
          <a:p>
            <a:r>
              <a:rPr lang="en-US" altLang="en-US" dirty="0"/>
              <a:t>Follow-up visits initiated by the physician consultant or patient are reported using E/M codes for established patients. </a:t>
            </a:r>
          </a:p>
          <a:p>
            <a:r>
              <a:rPr lang="en-US" altLang="en-US" dirty="0"/>
              <a:t> </a:t>
            </a:r>
          </a:p>
          <a:p>
            <a:r>
              <a:rPr lang="en-US" altLang="en-US" dirty="0"/>
              <a:t>When services constituting transfer of care are reported, new or established patient codes are reported.</a:t>
            </a:r>
          </a:p>
          <a:p>
            <a:r>
              <a:rPr lang="en-US" altLang="en-US" dirty="0"/>
              <a:t> </a:t>
            </a:r>
          </a:p>
          <a:p>
            <a:r>
              <a:rPr lang="en-US" altLang="en-US" dirty="0"/>
              <a:t>Psychiatrists often report 90785-90792 instead of E/M codes. Diagnostic psychiatric evaluations are done to determine if there is a treatable diagnosis. The code is chosen based on whether medical services are performed in addition to the diagnostic evaluation. </a:t>
            </a:r>
          </a:p>
          <a:p>
            <a:endParaRPr lang="en-US" altLang="en-US" dirty="0">
              <a:latin typeface="Arial" panose="020B0604020202020204" pitchFamily="34" charset="0"/>
            </a:endParaRPr>
          </a:p>
        </p:txBody>
      </p:sp>
      <p:sp>
        <p:nvSpPr>
          <p:cNvPr id="757764" name="Slide Number Placeholder 3">
            <a:extLst>
              <a:ext uri="{FF2B5EF4-FFF2-40B4-BE49-F238E27FC236}">
                <a16:creationId xmlns:a16="http://schemas.microsoft.com/office/drawing/2014/main" id="{0AA42E59-037D-4285-9725-9395C15BF7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ADC314-BF6F-4067-BD67-1D4C19763C8B}" type="slidenum">
              <a:rPr lang="en-US" altLang="en-US" sz="1300">
                <a:ea typeface="ＭＳ Ｐゴシック" panose="020B0600070205080204" pitchFamily="34" charset="-128"/>
              </a:rPr>
              <a:pPr>
                <a:spcBef>
                  <a:spcPct val="0"/>
                </a:spcBef>
              </a:pPr>
              <a:t>430</a:t>
            </a:fld>
            <a:endParaRPr lang="en-US" altLang="en-US" sz="1300">
              <a:ea typeface="ＭＳ Ｐゴシック" panose="020B0600070205080204" pitchFamily="34" charset="-128"/>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Slide Image Placeholder 1">
            <a:extLst>
              <a:ext uri="{FF2B5EF4-FFF2-40B4-BE49-F238E27FC236}">
                <a16:creationId xmlns:a16="http://schemas.microsoft.com/office/drawing/2014/main" id="{39D2EB91-35B1-448D-89CF-07DD0DEC31AE}"/>
              </a:ext>
            </a:extLst>
          </p:cNvPr>
          <p:cNvSpPr>
            <a:spLocks noGrp="1" noRot="1" noChangeAspect="1" noChangeArrowheads="1" noTextEdit="1"/>
          </p:cNvSpPr>
          <p:nvPr>
            <p:ph type="sldImg"/>
          </p:nvPr>
        </p:nvSpPr>
        <p:spPr>
          <a:ln/>
        </p:spPr>
      </p:sp>
      <p:sp>
        <p:nvSpPr>
          <p:cNvPr id="759811" name="Notes Placeholder 2">
            <a:extLst>
              <a:ext uri="{FF2B5EF4-FFF2-40B4-BE49-F238E27FC236}">
                <a16:creationId xmlns:a16="http://schemas.microsoft.com/office/drawing/2014/main" id="{2F49ACA5-E882-42B6-9535-6D565F0E94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Dialysis is a form of filtration to remove toxins from blood; This function is usually performed by the kidneys. A semi-permeable membrane between blood and another solution is used to “filter” toxins out of blood. Patients with renal failure (acute or chronic) often require dialysis as often as three times per week. End stage renal disease (ESRD) patients generally are awaiting a kidney transplant. Services for ESRD patients are age-specific and are reported once per month if provided in an outpatient setting.</a:t>
            </a:r>
          </a:p>
          <a:p>
            <a:r>
              <a:rPr lang="en-US" altLang="en-US" dirty="0"/>
              <a:t> </a:t>
            </a:r>
          </a:p>
          <a:p>
            <a:r>
              <a:rPr lang="en-US" altLang="en-US" dirty="0"/>
              <a:t>There are several possible areas of problems or complications with dialysis: It requires a lot of time (several hours per session, three times per week), and may cause infection, I.V. access site problems, hypotension, anemia, and embolism. </a:t>
            </a:r>
          </a:p>
          <a:p>
            <a:endParaRPr lang="en-US" altLang="en-US" dirty="0"/>
          </a:p>
          <a:p>
            <a:r>
              <a:rPr lang="en-US" altLang="en-US" dirty="0"/>
              <a:t>This section contains a lot of instructions and guidelines. There are some example scenarios in the instructional notes. Examples relate treatment when outpatient treatment is interrupted by hospital admission. </a:t>
            </a:r>
          </a:p>
          <a:p>
            <a:endParaRPr lang="en-US" altLang="en-US" dirty="0">
              <a:latin typeface="Arial" panose="020B0604020202020204" pitchFamily="34" charset="0"/>
            </a:endParaRPr>
          </a:p>
        </p:txBody>
      </p:sp>
      <p:sp>
        <p:nvSpPr>
          <p:cNvPr id="759812" name="Slide Number Placeholder 3">
            <a:extLst>
              <a:ext uri="{FF2B5EF4-FFF2-40B4-BE49-F238E27FC236}">
                <a16:creationId xmlns:a16="http://schemas.microsoft.com/office/drawing/2014/main" id="{43A35FA5-C525-4648-BA55-8FD7AA6E87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0B88C7-D4D6-4E82-B465-EEC319DE7D98}" type="slidenum">
              <a:rPr lang="en-US" altLang="en-US" sz="1300">
                <a:ea typeface="ＭＳ Ｐゴシック" panose="020B0600070205080204" pitchFamily="34" charset="-128"/>
              </a:rPr>
              <a:pPr>
                <a:spcBef>
                  <a:spcPct val="0"/>
                </a:spcBef>
              </a:pPr>
              <a:t>431</a:t>
            </a:fld>
            <a:endParaRPr lang="en-US" altLang="en-US" sz="1300">
              <a:ea typeface="ＭＳ Ｐゴシック" panose="020B0600070205080204" pitchFamily="34" charset="-128"/>
            </a:endParaRPr>
          </a:p>
        </p:txBody>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432</a:t>
            </a:fld>
            <a:endParaRPr lang="en-US" dirty="0"/>
          </a:p>
        </p:txBody>
      </p:sp>
    </p:spTree>
    <p:extLst>
      <p:ext uri="{BB962C8B-B14F-4D97-AF65-F5344CB8AC3E}">
        <p14:creationId xmlns:p14="http://schemas.microsoft.com/office/powerpoint/2010/main" val="3060426288"/>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Slide Image Placeholder 1">
            <a:extLst>
              <a:ext uri="{FF2B5EF4-FFF2-40B4-BE49-F238E27FC236}">
                <a16:creationId xmlns:a16="http://schemas.microsoft.com/office/drawing/2014/main" id="{0F0CEAA3-D847-4257-B5A1-A13862D0DA5D}"/>
              </a:ext>
            </a:extLst>
          </p:cNvPr>
          <p:cNvSpPr>
            <a:spLocks noGrp="1" noRot="1" noChangeAspect="1" noChangeArrowheads="1" noTextEdit="1"/>
          </p:cNvSpPr>
          <p:nvPr>
            <p:ph type="sldImg"/>
          </p:nvPr>
        </p:nvSpPr>
        <p:spPr>
          <a:ln/>
        </p:spPr>
      </p:sp>
      <p:sp>
        <p:nvSpPr>
          <p:cNvPr id="761859" name="Notes Placeholder 2">
            <a:extLst>
              <a:ext uri="{FF2B5EF4-FFF2-40B4-BE49-F238E27FC236}">
                <a16:creationId xmlns:a16="http://schemas.microsoft.com/office/drawing/2014/main" id="{D48E50F8-AB83-4889-B837-1F908BFCF3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Noninvasive  section contains a lot of </a:t>
            </a:r>
            <a:r>
              <a:rPr lang="en-US" altLang="en-US" dirty="0" err="1"/>
              <a:t>subguidelines</a:t>
            </a:r>
            <a:r>
              <a:rPr lang="en-US" altLang="en-US" dirty="0"/>
              <a:t> and  parenthetical instructions to review carefully. These studies are reported for evaluations of blood flow in the head, extremities, viscera and penis. These are tests done outside the body, no catheters or dyes are used. The types of studies done are duplex scans and Doppler studies. </a:t>
            </a:r>
          </a:p>
          <a:p>
            <a:pPr>
              <a:defRPr/>
            </a:pPr>
            <a:r>
              <a:rPr lang="en-US" altLang="en-US" dirty="0"/>
              <a:t> </a:t>
            </a:r>
          </a:p>
          <a:p>
            <a:pPr>
              <a:defRPr/>
            </a:pPr>
            <a:r>
              <a:rPr lang="en-US" altLang="en-US" dirty="0"/>
              <a:t>Duplex scans are performed with ultrasound and confirm patterns and direction of blood flow. The scan produces real time, two-dimensional images of the arteries and veins.</a:t>
            </a:r>
          </a:p>
          <a:p>
            <a:pPr>
              <a:defRPr/>
            </a:pPr>
            <a:endParaRPr lang="en-US" altLang="en-US" dirty="0"/>
          </a:p>
          <a:p>
            <a:pPr>
              <a:defRPr/>
            </a:pPr>
            <a:r>
              <a:rPr lang="en-US" altLang="en-US" dirty="0"/>
              <a:t>A Doppler is a diagnostic instrument that emits an ultrasonic beam into the body. This signal is reflected from moving structures (like blood in vessels) and a computer-generated image is created. </a:t>
            </a:r>
          </a:p>
          <a:p>
            <a:pPr>
              <a:defRPr/>
            </a:pPr>
            <a:r>
              <a:rPr lang="en-US" altLang="en-US" dirty="0"/>
              <a:t> </a:t>
            </a:r>
          </a:p>
          <a:p>
            <a:pPr>
              <a:defRPr/>
            </a:pPr>
            <a:r>
              <a:rPr lang="en-US" altLang="en-US" dirty="0"/>
              <a:t>These codes include patient care required to perform the study, supervision and interpretation of results. This includes copies for patient records and analysis of data. If a simple hand-held Doppler device that does not produce a hard copy output or does not permit analysis of bidirectional vascular flow is used, it is considered part of the physical exam and is not reported separately.</a:t>
            </a:r>
          </a:p>
          <a:p>
            <a:pPr>
              <a:defRPr/>
            </a:pPr>
            <a:endParaRPr lang="en-US" altLang="en-US" dirty="0"/>
          </a:p>
          <a:p>
            <a:endParaRPr lang="en-US" altLang="en-US" dirty="0">
              <a:latin typeface="Arial" panose="020B0604020202020204" pitchFamily="34" charset="0"/>
            </a:endParaRPr>
          </a:p>
        </p:txBody>
      </p:sp>
      <p:sp>
        <p:nvSpPr>
          <p:cNvPr id="761860" name="Slide Number Placeholder 3">
            <a:extLst>
              <a:ext uri="{FF2B5EF4-FFF2-40B4-BE49-F238E27FC236}">
                <a16:creationId xmlns:a16="http://schemas.microsoft.com/office/drawing/2014/main" id="{B4572A85-5832-43B4-BD69-F897C7AA92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AF0471-92CA-42D0-8DF9-DB1C2F4C80A9}" type="slidenum">
              <a:rPr lang="en-US" altLang="en-US" sz="1300">
                <a:ea typeface="ＭＳ Ｐゴシック" panose="020B0600070205080204" pitchFamily="34" charset="-128"/>
              </a:rPr>
              <a:pPr>
                <a:spcBef>
                  <a:spcPct val="0"/>
                </a:spcBef>
              </a:pPr>
              <a:t>433</a:t>
            </a:fld>
            <a:endParaRPr lang="en-US" altLang="en-US" sz="1300">
              <a:ea typeface="ＭＳ Ｐゴシック" panose="020B0600070205080204" pitchFamily="34" charset="-128"/>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Slide Image Placeholder 1">
            <a:extLst>
              <a:ext uri="{FF2B5EF4-FFF2-40B4-BE49-F238E27FC236}">
                <a16:creationId xmlns:a16="http://schemas.microsoft.com/office/drawing/2014/main" id="{C5B63582-B4D8-43BE-A1F7-6D263803F37D}"/>
              </a:ext>
            </a:extLst>
          </p:cNvPr>
          <p:cNvSpPr>
            <a:spLocks noGrp="1" noRot="1" noChangeAspect="1" noChangeArrowheads="1" noTextEdit="1"/>
          </p:cNvSpPr>
          <p:nvPr>
            <p:ph type="sldImg"/>
          </p:nvPr>
        </p:nvSpPr>
        <p:spPr>
          <a:ln/>
        </p:spPr>
      </p:sp>
      <p:sp>
        <p:nvSpPr>
          <p:cNvPr id="763907" name="Notes Placeholder 2">
            <a:extLst>
              <a:ext uri="{FF2B5EF4-FFF2-40B4-BE49-F238E27FC236}">
                <a16:creationId xmlns:a16="http://schemas.microsoft.com/office/drawing/2014/main" id="{041C1794-D967-41B5-8E95-F8EF65D3D0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allergy is hypersensitivity caused by exposure to a particular antigen (or allergen) resulting in an increase in reactivity to that antigen upon subsequent exposure. Anaphylaxis is an immediate, severe hypersensitivity reaction, sometimes fatal. </a:t>
            </a:r>
          </a:p>
          <a:p>
            <a:r>
              <a:rPr lang="en-US" altLang="en-US" dirty="0"/>
              <a:t> </a:t>
            </a:r>
          </a:p>
          <a:p>
            <a:r>
              <a:rPr lang="en-US" altLang="en-US" dirty="0"/>
              <a:t>Allergen testing (95004) takes place with allergenic extracts such as dust, pollen from plants, mold, and dog dander. Drug allergy testing (95017-95018 )  can include drugs, venoms, and biological agents. Biological agents are made from living organisms including vaccines, serums, and antitoxins.</a:t>
            </a:r>
          </a:p>
          <a:p>
            <a:r>
              <a:rPr lang="en-US" altLang="en-US" dirty="0"/>
              <a:t> </a:t>
            </a:r>
          </a:p>
          <a:p>
            <a:r>
              <a:rPr lang="en-US" altLang="en-US" dirty="0"/>
              <a:t>Immunotherapy, also called desensitization, is administration of allergenic extracts at periodic intervals with increasing dosage. It seeks to boost immune system function. Rapid desensitization (code 95180) involves injection of an allergen in gradually increasing doses. It must be done under well controlled conditions due to possible reactions.</a:t>
            </a:r>
          </a:p>
          <a:p>
            <a:endParaRPr lang="en-US" altLang="en-US" dirty="0">
              <a:latin typeface="Arial" panose="020B0604020202020204" pitchFamily="34" charset="0"/>
            </a:endParaRPr>
          </a:p>
        </p:txBody>
      </p:sp>
      <p:sp>
        <p:nvSpPr>
          <p:cNvPr id="763908" name="Slide Number Placeholder 3">
            <a:extLst>
              <a:ext uri="{FF2B5EF4-FFF2-40B4-BE49-F238E27FC236}">
                <a16:creationId xmlns:a16="http://schemas.microsoft.com/office/drawing/2014/main" id="{D5DD97C5-0661-4ABF-B02B-4E9677CBCA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24DB35-23D8-44B3-8DA3-BC3FE8696316}" type="slidenum">
              <a:rPr lang="en-US" altLang="en-US" sz="1300">
                <a:ea typeface="ＭＳ Ｐゴシック" panose="020B0600070205080204" pitchFamily="34" charset="-128"/>
              </a:rPr>
              <a:pPr>
                <a:spcBef>
                  <a:spcPct val="0"/>
                </a:spcBef>
              </a:pPr>
              <a:t>434</a:t>
            </a:fld>
            <a:endParaRPr lang="en-US" altLang="en-US" sz="1300">
              <a:ea typeface="ＭＳ Ｐゴシック" panose="020B0600070205080204" pitchFamily="34" charset="-128"/>
            </a:endParaRPr>
          </a:p>
        </p:txBody>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Slide Image Placeholder 1">
            <a:extLst>
              <a:ext uri="{FF2B5EF4-FFF2-40B4-BE49-F238E27FC236}">
                <a16:creationId xmlns:a16="http://schemas.microsoft.com/office/drawing/2014/main" id="{6A596EA7-8DFE-4407-9115-00019F836D3E}"/>
              </a:ext>
            </a:extLst>
          </p:cNvPr>
          <p:cNvSpPr>
            <a:spLocks noGrp="1" noRot="1" noChangeAspect="1" noChangeArrowheads="1" noTextEdit="1"/>
          </p:cNvSpPr>
          <p:nvPr>
            <p:ph type="sldImg"/>
          </p:nvPr>
        </p:nvSpPr>
        <p:spPr>
          <a:ln/>
        </p:spPr>
      </p:sp>
      <p:sp>
        <p:nvSpPr>
          <p:cNvPr id="765955" name="Notes Placeholder 2">
            <a:extLst>
              <a:ext uri="{FF2B5EF4-FFF2-40B4-BE49-F238E27FC236}">
                <a16:creationId xmlns:a16="http://schemas.microsoft.com/office/drawing/2014/main" id="{6F9A5094-BED3-476B-BABA-89E1D7340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chromosome is a threadlike structure in the nucleus of a cell composed genes or the genetic material DNA. Human cells normally have 46 chromosomes or 23 pairs, one of each pair is contributed by the mother, the other by the father at conception. A gene is the hereditary unit, it occupies a fixed position in the chromosome. Genetics is the science of heredity. Medical genetics is the branch of human genetics concerned with the relationship between heredity and disease. This area of medicine is expanding rapidly as we learn more. Genetic counselors determine the genetic risk of hereditary diseases. This is often done via in-depth family history and can include extensive research. These are time based codes and documentation is key. </a:t>
            </a:r>
          </a:p>
          <a:p>
            <a:r>
              <a:rPr lang="en-US" altLang="en-US" dirty="0"/>
              <a:t> </a:t>
            </a:r>
          </a:p>
          <a:p>
            <a:r>
              <a:rPr lang="en-US" altLang="en-US" dirty="0"/>
              <a:t>Information gained and exchanged in these sessions is not usually exact; more often the discussion is centered around “the chances” or “likelihood” of an abnormality occurring. An example is cystic fibrosis (CF), a congenital (present at birth) disease that is inherited from parents. If both parents are carriers of the gene for CF, their offspring have a 25 percent chance of having CF, a 25 percent chance of not being affected, and a 50 percent chance of being carriers. If parents already have an affected child, they may want to know risks for future offspring.</a:t>
            </a:r>
          </a:p>
          <a:p>
            <a:endParaRPr lang="en-US" altLang="en-US" dirty="0">
              <a:latin typeface="Arial" panose="020B0604020202020204" pitchFamily="34" charset="0"/>
            </a:endParaRPr>
          </a:p>
        </p:txBody>
      </p:sp>
      <p:sp>
        <p:nvSpPr>
          <p:cNvPr id="765956" name="Slide Number Placeholder 3">
            <a:extLst>
              <a:ext uri="{FF2B5EF4-FFF2-40B4-BE49-F238E27FC236}">
                <a16:creationId xmlns:a16="http://schemas.microsoft.com/office/drawing/2014/main" id="{4FB02DF7-D456-4932-8A84-28557B2212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57A926-3AA3-4C61-8DEF-513DA8FA545B}" type="slidenum">
              <a:rPr lang="en-US" altLang="en-US" sz="1300">
                <a:ea typeface="ＭＳ Ｐゴシック" panose="020B0600070205080204" pitchFamily="34" charset="-128"/>
              </a:rPr>
              <a:pPr>
                <a:spcBef>
                  <a:spcPct val="0"/>
                </a:spcBef>
              </a:pPr>
              <a:t>435</a:t>
            </a:fld>
            <a:endParaRPr lang="en-US" altLang="en-US" sz="1300">
              <a:ea typeface="ＭＳ Ｐゴシック" panose="020B0600070205080204" pitchFamily="34" charset="-128"/>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lide Image Placeholder 1">
            <a:extLst>
              <a:ext uri="{FF2B5EF4-FFF2-40B4-BE49-F238E27FC236}">
                <a16:creationId xmlns:a16="http://schemas.microsoft.com/office/drawing/2014/main" id="{7828B34F-7A88-4658-8CAC-7254E581C385}"/>
              </a:ext>
            </a:extLst>
          </p:cNvPr>
          <p:cNvSpPr>
            <a:spLocks noGrp="1" noRot="1" noChangeAspect="1" noChangeArrowheads="1" noTextEdit="1"/>
          </p:cNvSpPr>
          <p:nvPr>
            <p:ph type="sldImg"/>
          </p:nvPr>
        </p:nvSpPr>
        <p:spPr>
          <a:ln/>
        </p:spPr>
      </p:sp>
      <p:sp>
        <p:nvSpPr>
          <p:cNvPr id="768003" name="Notes Placeholder 2">
            <a:extLst>
              <a:ext uri="{FF2B5EF4-FFF2-40B4-BE49-F238E27FC236}">
                <a16:creationId xmlns:a16="http://schemas.microsoft.com/office/drawing/2014/main" id="{82F2DAA7-89FF-48C5-A3E0-27F2AB5DD6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Hydration for short, the title of this section is listed here. There aren’t a lot of codes in this section, but there are a lot of instructions. Infusion is the introduction of fluid into the body. When performed, the following services are included and not reported separately: use of local anesthesia; IV start; access to indwelling IV or </a:t>
            </a:r>
            <a:r>
              <a:rPr lang="en-US" altLang="en-US" dirty="0" err="1"/>
              <a:t>subQ</a:t>
            </a:r>
            <a:r>
              <a:rPr lang="en-US" altLang="en-US" dirty="0"/>
              <a:t> catheter; flush at the conclusion of infusion; and standard tubing, syringes and supplies. These services cover physician supervision of anyone giving the infusion or injection. E/M codes can be reported with codes from this range.</a:t>
            </a:r>
          </a:p>
          <a:p>
            <a:endParaRPr lang="en-US" altLang="en-US" dirty="0">
              <a:latin typeface="Arial" panose="020B0604020202020204" pitchFamily="34" charset="0"/>
            </a:endParaRPr>
          </a:p>
        </p:txBody>
      </p:sp>
      <p:sp>
        <p:nvSpPr>
          <p:cNvPr id="768004" name="Slide Number Placeholder 3">
            <a:extLst>
              <a:ext uri="{FF2B5EF4-FFF2-40B4-BE49-F238E27FC236}">
                <a16:creationId xmlns:a16="http://schemas.microsoft.com/office/drawing/2014/main" id="{CD0E28CC-A156-4D2C-9B6F-6CB0B65E46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E24217-98D3-4AB3-A567-4FFFF766B1A4}" type="slidenum">
              <a:rPr lang="en-US" altLang="en-US" sz="1300">
                <a:ea typeface="ＭＳ Ｐゴシック" panose="020B0600070205080204" pitchFamily="34" charset="-128"/>
              </a:rPr>
              <a:pPr>
                <a:spcBef>
                  <a:spcPct val="0"/>
                </a:spcBef>
              </a:pPr>
              <a:t>436</a:t>
            </a:fld>
            <a:endParaRPr lang="en-US" altLang="en-US" sz="1300">
              <a:ea typeface="ＭＳ Ｐゴシック" panose="020B0600070205080204" pitchFamily="34" charset="-128"/>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Slide Image Placeholder 1">
            <a:extLst>
              <a:ext uri="{FF2B5EF4-FFF2-40B4-BE49-F238E27FC236}">
                <a16:creationId xmlns:a16="http://schemas.microsoft.com/office/drawing/2014/main" id="{6FB72AAD-4BD9-4433-8548-74577804D19A}"/>
              </a:ext>
            </a:extLst>
          </p:cNvPr>
          <p:cNvSpPr>
            <a:spLocks noGrp="1" noRot="1" noChangeAspect="1" noChangeArrowheads="1" noTextEdit="1"/>
          </p:cNvSpPr>
          <p:nvPr>
            <p:ph type="sldImg"/>
          </p:nvPr>
        </p:nvSpPr>
        <p:spPr>
          <a:ln/>
        </p:spPr>
      </p:sp>
      <p:sp>
        <p:nvSpPr>
          <p:cNvPr id="770051" name="Notes Placeholder 2">
            <a:extLst>
              <a:ext uri="{FF2B5EF4-FFF2-40B4-BE49-F238E27FC236}">
                <a16:creationId xmlns:a16="http://schemas.microsoft.com/office/drawing/2014/main" id="{FAE8FFA9-C32B-4A17-B908-C6EA4BB5A7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more than one infusion or injection is given at the same time, report only a single “initial” service code such as (96360) or (96372). The exception to this is if the substances being administered have protocol requiring that separate IV lines and sites are to be used. </a:t>
            </a:r>
          </a:p>
          <a:p>
            <a:r>
              <a:rPr lang="en-US" altLang="en-US" dirty="0"/>
              <a:t> </a:t>
            </a:r>
          </a:p>
          <a:p>
            <a:r>
              <a:rPr lang="en-US" altLang="en-US" dirty="0"/>
              <a:t>These infusions can be therapeutic, prophylactic, or diagnostic. When fluid is used for the administration of the drug, the administration of the fluid is not separately reportable. These codes are very specific as to time, technique, substances added during the infusion time, and additional set-up. They should not be reported by a physician when performed in a facility setting.</a:t>
            </a:r>
          </a:p>
          <a:p>
            <a:r>
              <a:rPr lang="en-US" altLang="en-US" dirty="0"/>
              <a:t> </a:t>
            </a:r>
          </a:p>
          <a:p>
            <a:r>
              <a:rPr lang="en-US" altLang="en-US" dirty="0"/>
              <a:t>If multiple drugs are infusing at the same time through the same IV line, they are considered to be concurrent. If protocol indicates that two separate IV lines must be used, then the infusions are not concurrent. </a:t>
            </a:r>
          </a:p>
          <a:p>
            <a:r>
              <a:rPr lang="en-US" altLang="en-US" dirty="0"/>
              <a:t> </a:t>
            </a:r>
          </a:p>
          <a:p>
            <a:r>
              <a:rPr lang="en-US" altLang="en-US" dirty="0"/>
              <a:t>A sequential infusion occurs when a different drug is infused through the same access site after the completion of the initial infusion. Documentation supporting these issues is important.</a:t>
            </a:r>
          </a:p>
          <a:p>
            <a:endParaRPr lang="en-US" altLang="en-US" dirty="0">
              <a:latin typeface="Arial" panose="020B0604020202020204" pitchFamily="34" charset="0"/>
            </a:endParaRPr>
          </a:p>
        </p:txBody>
      </p:sp>
      <p:sp>
        <p:nvSpPr>
          <p:cNvPr id="770052" name="Slide Number Placeholder 3">
            <a:extLst>
              <a:ext uri="{FF2B5EF4-FFF2-40B4-BE49-F238E27FC236}">
                <a16:creationId xmlns:a16="http://schemas.microsoft.com/office/drawing/2014/main" id="{ED7152A7-8220-4908-B1D2-028B376A1E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9DA113-D82C-4AB2-9AD7-6ABB71F721C0}" type="slidenum">
              <a:rPr lang="en-US" altLang="en-US" sz="1300">
                <a:ea typeface="ＭＳ Ｐゴシック" panose="020B0600070205080204" pitchFamily="34" charset="-128"/>
              </a:rPr>
              <a:pPr>
                <a:spcBef>
                  <a:spcPct val="0"/>
                </a:spcBef>
              </a:pPr>
              <a:t>437</a:t>
            </a:fld>
            <a:endParaRPr lang="en-US" altLang="en-US" sz="1300">
              <a:ea typeface="ＭＳ Ｐゴシック" panose="020B0600070205080204" pitchFamily="34" charset="-128"/>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Slide Image Placeholder 1">
            <a:extLst>
              <a:ext uri="{FF2B5EF4-FFF2-40B4-BE49-F238E27FC236}">
                <a16:creationId xmlns:a16="http://schemas.microsoft.com/office/drawing/2014/main" id="{FE1AA3E8-3E7B-454C-AE29-F400C0ED35FC}"/>
              </a:ext>
            </a:extLst>
          </p:cNvPr>
          <p:cNvSpPr>
            <a:spLocks noGrp="1" noRot="1" noChangeAspect="1" noChangeArrowheads="1" noTextEdit="1"/>
          </p:cNvSpPr>
          <p:nvPr>
            <p:ph type="sldImg"/>
          </p:nvPr>
        </p:nvSpPr>
        <p:spPr>
          <a:ln/>
        </p:spPr>
      </p:sp>
      <p:sp>
        <p:nvSpPr>
          <p:cNvPr id="772099" name="Notes Placeholder 2">
            <a:extLst>
              <a:ext uri="{FF2B5EF4-FFF2-40B4-BE49-F238E27FC236}">
                <a16:creationId xmlns:a16="http://schemas.microsoft.com/office/drawing/2014/main" id="{4E93696E-2BC5-43C4-84CE-BD9B54CE78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Chemotherapy is treatment of disease by means of chemical substances or drugs; usually this is for malignancy. These codes are specific to time, technique, and additional substances added. Read the notes of explanation and instruction at the beginning of this section. Advanced training is required for the preparation and administration of these agents. This includes the infusion rates, handling, and disposal of chemotherapeutic drugs. There is significant patient risk related to administration of chemotherapy. Substances given are prepared specifically for the patient and require advanced staff training to administer them.</a:t>
            </a:r>
          </a:p>
          <a:p>
            <a:endParaRPr lang="en-US" altLang="en-US" dirty="0"/>
          </a:p>
        </p:txBody>
      </p:sp>
      <p:sp>
        <p:nvSpPr>
          <p:cNvPr id="772100" name="Slide Number Placeholder 3">
            <a:extLst>
              <a:ext uri="{FF2B5EF4-FFF2-40B4-BE49-F238E27FC236}">
                <a16:creationId xmlns:a16="http://schemas.microsoft.com/office/drawing/2014/main" id="{179EADD2-58E6-479B-9951-6CBE4E6DE1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3EA0A7-844E-4BFD-B3D1-AAEAD7DFEDBA}" type="slidenum">
              <a:rPr lang="en-US" altLang="en-US" sz="1300">
                <a:ea typeface="ＭＳ Ｐゴシック" panose="020B0600070205080204" pitchFamily="34" charset="-128"/>
              </a:rPr>
              <a:pPr>
                <a:spcBef>
                  <a:spcPct val="0"/>
                </a:spcBef>
              </a:pPr>
              <a:t>438</a:t>
            </a:fld>
            <a:endParaRPr lang="en-US" altLang="en-US" sz="1300">
              <a:ea typeface="ＭＳ Ｐゴシック" panose="020B0600070205080204" pitchFamily="34" charset="-128"/>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Slide Image Placeholder 1">
            <a:extLst>
              <a:ext uri="{FF2B5EF4-FFF2-40B4-BE49-F238E27FC236}">
                <a16:creationId xmlns:a16="http://schemas.microsoft.com/office/drawing/2014/main" id="{F2D46389-0D81-42F5-82A9-27A3912548C7}"/>
              </a:ext>
            </a:extLst>
          </p:cNvPr>
          <p:cNvSpPr>
            <a:spLocks noGrp="1" noRot="1" noChangeAspect="1" noChangeArrowheads="1" noTextEdit="1"/>
          </p:cNvSpPr>
          <p:nvPr>
            <p:ph type="sldImg"/>
          </p:nvPr>
        </p:nvSpPr>
        <p:spPr>
          <a:ln/>
        </p:spPr>
      </p:sp>
      <p:sp>
        <p:nvSpPr>
          <p:cNvPr id="774147" name="Notes Placeholder 2">
            <a:extLst>
              <a:ext uri="{FF2B5EF4-FFF2-40B4-BE49-F238E27FC236}">
                <a16:creationId xmlns:a16="http://schemas.microsoft.com/office/drawing/2014/main" id="{A8998EB0-6040-41EB-98DF-BBCBDB1922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Techniques other than standard infusion or injection are used to deliver chemotherapy agents. Other techniques used include thoracentesis, </a:t>
            </a:r>
            <a:r>
              <a:rPr lang="en-US" altLang="en-US" dirty="0" err="1"/>
              <a:t>peritoneocentesis</a:t>
            </a:r>
            <a:r>
              <a:rPr lang="en-US" altLang="en-US" dirty="0"/>
              <a:t>, intrathecal delivery, and </a:t>
            </a:r>
            <a:r>
              <a:rPr lang="en-US" altLang="en-US" dirty="0" err="1"/>
              <a:t>venticular</a:t>
            </a:r>
            <a:r>
              <a:rPr lang="en-US" altLang="en-US" dirty="0"/>
              <a:t> reservoir. Paracentesis is passage into a cavity with a needle or cannula for removal of fluid or placement of medication.</a:t>
            </a:r>
          </a:p>
          <a:p>
            <a:r>
              <a:rPr lang="en-US" altLang="en-US" dirty="0"/>
              <a:t>Thoracentesis is a type of paracentesis, sometimes called a pleural tap, which involves entry into the pleural cavity, a potential space between the lung and chest wall. </a:t>
            </a:r>
            <a:r>
              <a:rPr lang="en-US" altLang="en-US" dirty="0" err="1"/>
              <a:t>Peritoneocentesis</a:t>
            </a:r>
            <a:r>
              <a:rPr lang="en-US" altLang="en-US" dirty="0"/>
              <a:t> is paracentesis into the peritoneal cavity. </a:t>
            </a:r>
          </a:p>
          <a:p>
            <a:r>
              <a:rPr lang="en-US" altLang="en-US" dirty="0"/>
              <a:t> </a:t>
            </a:r>
          </a:p>
          <a:p>
            <a:r>
              <a:rPr lang="en-US" altLang="en-US" dirty="0"/>
              <a:t>Intrathecal delivery is for treatment of the central nervous system (or CNS).</a:t>
            </a:r>
          </a:p>
          <a:p>
            <a:r>
              <a:rPr lang="en-US" altLang="en-US" dirty="0"/>
              <a:t> </a:t>
            </a:r>
          </a:p>
          <a:p>
            <a:r>
              <a:rPr lang="en-US" altLang="en-US" dirty="0"/>
              <a:t>Ventricular reservoir is for chemotherapy administered into the subarachnoid or intraventricular areas.</a:t>
            </a:r>
          </a:p>
          <a:p>
            <a:r>
              <a:rPr lang="en-US" altLang="en-US" dirty="0"/>
              <a:t> </a:t>
            </a:r>
          </a:p>
          <a:p>
            <a:r>
              <a:rPr lang="en-US" altLang="en-US" dirty="0"/>
              <a:t>If other medications are given during chemotherapy, such as for nausea, report them separately. </a:t>
            </a:r>
          </a:p>
          <a:p>
            <a:endParaRPr lang="en-US" altLang="en-US" dirty="0">
              <a:latin typeface="Arial" panose="020B0604020202020204" pitchFamily="34" charset="0"/>
            </a:endParaRPr>
          </a:p>
        </p:txBody>
      </p:sp>
      <p:sp>
        <p:nvSpPr>
          <p:cNvPr id="774148" name="Slide Number Placeholder 3">
            <a:extLst>
              <a:ext uri="{FF2B5EF4-FFF2-40B4-BE49-F238E27FC236}">
                <a16:creationId xmlns:a16="http://schemas.microsoft.com/office/drawing/2014/main" id="{BB34F18E-A937-4324-9581-D98B6E1EE8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045E76-E750-4106-AA46-298C67F48FC6}" type="slidenum">
              <a:rPr lang="en-US" altLang="en-US" sz="1300">
                <a:ea typeface="ＭＳ Ｐゴシック" panose="020B0600070205080204" pitchFamily="34" charset="-128"/>
              </a:rPr>
              <a:pPr>
                <a:spcBef>
                  <a:spcPct val="0"/>
                </a:spcBef>
              </a:pPr>
              <a:t>439</a:t>
            </a:fld>
            <a:endParaRPr lang="en-US" altLang="en-US" sz="130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5DD105BA-49FE-4495-AB4E-3E5C794A0116}"/>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195569B6-4D52-44FC-BDCE-FB9F4AF3F5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01380" name="Date Placeholder 3">
            <a:extLst>
              <a:ext uri="{FF2B5EF4-FFF2-40B4-BE49-F238E27FC236}">
                <a16:creationId xmlns:a16="http://schemas.microsoft.com/office/drawing/2014/main" id="{9D319034-B01C-47A3-96E5-18358E5BCC0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101381" name="Slide Number Placeholder 4">
            <a:extLst>
              <a:ext uri="{FF2B5EF4-FFF2-40B4-BE49-F238E27FC236}">
                <a16:creationId xmlns:a16="http://schemas.microsoft.com/office/drawing/2014/main" id="{AD04EF34-2FCF-46B0-98B3-C338637CEE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F6075B07-1B9A-4BB6-802B-051F11AB5124}"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Slide Image Placeholder 1">
            <a:extLst>
              <a:ext uri="{FF2B5EF4-FFF2-40B4-BE49-F238E27FC236}">
                <a16:creationId xmlns:a16="http://schemas.microsoft.com/office/drawing/2014/main" id="{10ED319F-E53C-4B1E-8315-80778F64ADE4}"/>
              </a:ext>
            </a:extLst>
          </p:cNvPr>
          <p:cNvSpPr>
            <a:spLocks noGrp="1" noRot="1" noChangeAspect="1" noChangeArrowheads="1" noTextEdit="1"/>
          </p:cNvSpPr>
          <p:nvPr>
            <p:ph type="sldImg"/>
          </p:nvPr>
        </p:nvSpPr>
        <p:spPr>
          <a:ln/>
        </p:spPr>
      </p:sp>
      <p:sp>
        <p:nvSpPr>
          <p:cNvPr id="776195" name="Notes Placeholder 2">
            <a:extLst>
              <a:ext uri="{FF2B5EF4-FFF2-40B4-BE49-F238E27FC236}">
                <a16:creationId xmlns:a16="http://schemas.microsoft.com/office/drawing/2014/main" id="{D190F926-687C-4755-909F-FCBD493C68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Physical medicine and rehabilitation services are intended to improve functional loss. These services are usually provided to patients who have had a stroke, amputation, major cardiac events, or hip fractures. For some, these services are directed to restore the ability to perform activities of daily living.</a:t>
            </a:r>
          </a:p>
          <a:p>
            <a:r>
              <a:rPr lang="en-US" altLang="en-US" dirty="0"/>
              <a:t> </a:t>
            </a:r>
          </a:p>
          <a:p>
            <a:r>
              <a:rPr lang="en-US" altLang="en-US" dirty="0"/>
              <a:t>A treatment plan outlining problems and goals is developed by a physician. Therapy is implemented at a therapy center. Therapists involved in providing care can include physical, occupational, and speech therapists. Documentation requirements by the provider for the initial evaluation and re-evaluation are extensive.</a:t>
            </a:r>
          </a:p>
          <a:p>
            <a:endParaRPr lang="en-US" altLang="en-US" dirty="0"/>
          </a:p>
          <a:p>
            <a:r>
              <a:rPr lang="en-US" altLang="en-US" dirty="0"/>
              <a:t>Evaluations are reported based on the type of evaluation (Physical Therapy, Occupational Therapy, Athletic Training), the complexity of the evaluation, and if it is an evaluation or a re-evaluation.</a:t>
            </a:r>
          </a:p>
          <a:p>
            <a:endParaRPr lang="en-US" altLang="en-US" dirty="0"/>
          </a:p>
          <a:p>
            <a:r>
              <a:rPr lang="en-US" altLang="en-US" dirty="0"/>
              <a:t>There are some G codes in the HCPCS book that must be added to Medicare claims to report the functional Patient Status, Therapy goals and progress</a:t>
            </a:r>
          </a:p>
          <a:p>
            <a:endParaRPr lang="en-US" altLang="en-US" dirty="0">
              <a:latin typeface="Arial" panose="020B0604020202020204" pitchFamily="34" charset="0"/>
            </a:endParaRPr>
          </a:p>
        </p:txBody>
      </p:sp>
      <p:sp>
        <p:nvSpPr>
          <p:cNvPr id="776196" name="Slide Number Placeholder 3">
            <a:extLst>
              <a:ext uri="{FF2B5EF4-FFF2-40B4-BE49-F238E27FC236}">
                <a16:creationId xmlns:a16="http://schemas.microsoft.com/office/drawing/2014/main" id="{8EDB7AF0-083B-4DF7-B134-21733F44BC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6A728E-C88C-44C0-BB61-63C0EAB1A64F}" type="slidenum">
              <a:rPr lang="en-US" altLang="en-US" sz="1300">
                <a:ea typeface="ＭＳ Ｐゴシック" panose="020B0600070205080204" pitchFamily="34" charset="-128"/>
              </a:rPr>
              <a:pPr>
                <a:spcBef>
                  <a:spcPct val="0"/>
                </a:spcBef>
              </a:pPr>
              <a:t>440</a:t>
            </a:fld>
            <a:endParaRPr lang="en-US" altLang="en-US" sz="1300">
              <a:ea typeface="ＭＳ Ｐゴシック" panose="020B0600070205080204" pitchFamily="34" charset="-128"/>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Slide Image Placeholder 1">
            <a:extLst>
              <a:ext uri="{FF2B5EF4-FFF2-40B4-BE49-F238E27FC236}">
                <a16:creationId xmlns:a16="http://schemas.microsoft.com/office/drawing/2014/main" id="{F3FA071F-C6FE-4F7E-AAB0-82D8C425608D}"/>
              </a:ext>
            </a:extLst>
          </p:cNvPr>
          <p:cNvSpPr>
            <a:spLocks noGrp="1" noRot="1" noChangeAspect="1" noChangeArrowheads="1" noTextEdit="1"/>
          </p:cNvSpPr>
          <p:nvPr>
            <p:ph type="sldImg"/>
          </p:nvPr>
        </p:nvSpPr>
        <p:spPr>
          <a:ln/>
        </p:spPr>
      </p:sp>
      <p:sp>
        <p:nvSpPr>
          <p:cNvPr id="778243" name="Notes Placeholder 2">
            <a:extLst>
              <a:ext uri="{FF2B5EF4-FFF2-40B4-BE49-F238E27FC236}">
                <a16:creationId xmlns:a16="http://schemas.microsoft.com/office/drawing/2014/main" id="{82E2432F-5CCD-446D-97AF-C2A163FC7D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Modalities include physical agents applied to the patient to produce therapeutic changes. Treatments include hot or cold packs, traction, whirlpool, paraffin bath, </a:t>
            </a:r>
            <a:r>
              <a:rPr lang="en-US" altLang="en-US" dirty="0" err="1"/>
              <a:t>vasopneumatic</a:t>
            </a:r>
            <a:r>
              <a:rPr lang="en-US" altLang="en-US" dirty="0"/>
              <a:t> devices, diathermy, infrared, ultraviolet and some types of electric stimulation. These modalities may be supervised – not requiring one-on-one contact by the therapist. They also may be with constant attendance – the provider has direct one-on-one patient contact. More than one modality can be utilized during the therapy session.</a:t>
            </a:r>
          </a:p>
          <a:p>
            <a:r>
              <a:rPr lang="en-US" altLang="en-US" dirty="0"/>
              <a:t> </a:t>
            </a:r>
          </a:p>
          <a:p>
            <a:r>
              <a:rPr lang="en-US" altLang="en-US" dirty="0"/>
              <a:t>Diathermy is therapeutic use of short waves of electromagnetic energy to heat muscular tissue.</a:t>
            </a:r>
          </a:p>
          <a:p>
            <a:r>
              <a:rPr lang="en-US" altLang="en-US" dirty="0"/>
              <a:t> </a:t>
            </a:r>
          </a:p>
          <a:p>
            <a:r>
              <a:rPr lang="en-US" altLang="en-US" dirty="0" err="1"/>
              <a:t>Vasopneumatic</a:t>
            </a:r>
            <a:r>
              <a:rPr lang="en-US" altLang="en-US" dirty="0"/>
              <a:t> devices reduce edema or swelling by applying pressure.</a:t>
            </a:r>
          </a:p>
          <a:p>
            <a:r>
              <a:rPr lang="en-US" altLang="en-US" dirty="0"/>
              <a:t> </a:t>
            </a:r>
          </a:p>
          <a:p>
            <a:r>
              <a:rPr lang="en-US" altLang="en-US" dirty="0"/>
              <a:t>Therapeutic procedures improve function through use of clinical skills or services and require direct contact by the physician or therapist. These therapies include exercise, aquatic therapy, manual manipulation, and sensory processing. An important therapy listed here is fitting and training of wheelchair use.</a:t>
            </a:r>
          </a:p>
          <a:p>
            <a:endParaRPr lang="en-US" altLang="en-US" dirty="0">
              <a:latin typeface="Arial" panose="020B0604020202020204" pitchFamily="34" charset="0"/>
            </a:endParaRPr>
          </a:p>
        </p:txBody>
      </p:sp>
      <p:sp>
        <p:nvSpPr>
          <p:cNvPr id="778244" name="Slide Number Placeholder 3">
            <a:extLst>
              <a:ext uri="{FF2B5EF4-FFF2-40B4-BE49-F238E27FC236}">
                <a16:creationId xmlns:a16="http://schemas.microsoft.com/office/drawing/2014/main" id="{200D60C1-95B8-4AF7-A81F-D92D6C7D6D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8220B9-1E20-4BE0-B1A3-3540A6B99CB6}" type="slidenum">
              <a:rPr lang="en-US" altLang="en-US" sz="1300">
                <a:ea typeface="ＭＳ Ｐゴシック" panose="020B0600070205080204" pitchFamily="34" charset="-128"/>
              </a:rPr>
              <a:pPr>
                <a:spcBef>
                  <a:spcPct val="0"/>
                </a:spcBef>
              </a:pPr>
              <a:t>441</a:t>
            </a:fld>
            <a:endParaRPr lang="en-US" altLang="en-US" sz="1300">
              <a:ea typeface="ＭＳ Ｐゴシック" panose="020B0600070205080204" pitchFamily="34" charset="-128"/>
            </a:endParaRPr>
          </a:p>
        </p:txBody>
      </p:sp>
    </p:spTree>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Slide Image Placeholder 1">
            <a:extLst>
              <a:ext uri="{FF2B5EF4-FFF2-40B4-BE49-F238E27FC236}">
                <a16:creationId xmlns:a16="http://schemas.microsoft.com/office/drawing/2014/main" id="{C879CD6D-783F-411B-AA57-6163B45606B7}"/>
              </a:ext>
            </a:extLst>
          </p:cNvPr>
          <p:cNvSpPr>
            <a:spLocks noGrp="1" noRot="1" noChangeAspect="1" noChangeArrowheads="1" noTextEdit="1"/>
          </p:cNvSpPr>
          <p:nvPr>
            <p:ph type="sldImg"/>
          </p:nvPr>
        </p:nvSpPr>
        <p:spPr>
          <a:ln/>
        </p:spPr>
      </p:sp>
      <p:sp>
        <p:nvSpPr>
          <p:cNvPr id="780291" name="Notes Placeholder 2">
            <a:extLst>
              <a:ext uri="{FF2B5EF4-FFF2-40B4-BE49-F238E27FC236}">
                <a16:creationId xmlns:a16="http://schemas.microsoft.com/office/drawing/2014/main" id="{6C5774BD-C9A4-4788-AD34-57A692EC97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Certain wounds and certain patients have wounds that don’t heal well. A good example of patients requiring active wound management is those with diabetes.</a:t>
            </a:r>
          </a:p>
          <a:p>
            <a:r>
              <a:rPr lang="en-US" altLang="en-US" dirty="0"/>
              <a:t> </a:t>
            </a:r>
          </a:p>
          <a:p>
            <a:r>
              <a:rPr lang="en-US" altLang="en-US" dirty="0"/>
              <a:t>Debridement is excision of devitalized tissue and the removal of all foreign matter from a wound surface. Necrotic tissue is dead tissue. For a wound to heal, this tissue must be removed. Certain types of bacteria thrive in dead tissue. There are various techniques used to clean wounds – this must be documented and is one-on-one care by the provider. These codes are not listed if surgical debridement is performed.</a:t>
            </a:r>
          </a:p>
          <a:p>
            <a:r>
              <a:rPr lang="en-US" altLang="en-US" dirty="0"/>
              <a:t> </a:t>
            </a:r>
          </a:p>
          <a:p>
            <a:r>
              <a:rPr lang="en-US" altLang="en-US" dirty="0"/>
              <a:t>Orthotics is the science of making and fitting of orthopedic appliances.</a:t>
            </a:r>
          </a:p>
          <a:p>
            <a:r>
              <a:rPr lang="en-US" altLang="en-US" dirty="0"/>
              <a:t> </a:t>
            </a:r>
          </a:p>
          <a:p>
            <a:r>
              <a:rPr lang="en-US" altLang="en-US" dirty="0"/>
              <a:t>A prosthesis is a fabricated substitute for a diseased or missing part of the body. Prosthetics is the art and science of making and adjusting artificial parts of the body</a:t>
            </a:r>
            <a:endParaRPr lang="en-US" altLang="en-US" dirty="0">
              <a:latin typeface="Arial" panose="020B0604020202020204" pitchFamily="34" charset="0"/>
            </a:endParaRPr>
          </a:p>
        </p:txBody>
      </p:sp>
      <p:sp>
        <p:nvSpPr>
          <p:cNvPr id="780292" name="Slide Number Placeholder 3">
            <a:extLst>
              <a:ext uri="{FF2B5EF4-FFF2-40B4-BE49-F238E27FC236}">
                <a16:creationId xmlns:a16="http://schemas.microsoft.com/office/drawing/2014/main" id="{29A406B0-CDF7-45F3-904D-DDC6A0CDCE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AAFB8B-1EBA-40BD-8EF1-A626C09295A7}" type="slidenum">
              <a:rPr lang="en-US" altLang="en-US" sz="1300">
                <a:ea typeface="ＭＳ Ｐゴシック" panose="020B0600070205080204" pitchFamily="34" charset="-128"/>
              </a:rPr>
              <a:pPr>
                <a:spcBef>
                  <a:spcPct val="0"/>
                </a:spcBef>
              </a:pPr>
              <a:t>442</a:t>
            </a:fld>
            <a:endParaRPr lang="en-US" altLang="en-US" sz="1300">
              <a:ea typeface="ＭＳ Ｐゴシック" panose="020B0600070205080204" pitchFamily="34" charset="-128"/>
            </a:endParaRPr>
          </a:p>
        </p:txBody>
      </p:sp>
    </p:spTree>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Slide Image Placeholder 1">
            <a:extLst>
              <a:ext uri="{FF2B5EF4-FFF2-40B4-BE49-F238E27FC236}">
                <a16:creationId xmlns:a16="http://schemas.microsoft.com/office/drawing/2014/main" id="{ED797501-FCB4-43BA-847F-E972608DDF69}"/>
              </a:ext>
            </a:extLst>
          </p:cNvPr>
          <p:cNvSpPr>
            <a:spLocks noGrp="1" noRot="1" noChangeAspect="1" noChangeArrowheads="1" noTextEdit="1"/>
          </p:cNvSpPr>
          <p:nvPr>
            <p:ph type="sldImg"/>
          </p:nvPr>
        </p:nvSpPr>
        <p:spPr>
          <a:ln/>
        </p:spPr>
      </p:sp>
      <p:sp>
        <p:nvSpPr>
          <p:cNvPr id="782339" name="Notes Placeholder 2">
            <a:extLst>
              <a:ext uri="{FF2B5EF4-FFF2-40B4-BE49-F238E27FC236}">
                <a16:creationId xmlns:a16="http://schemas.microsoft.com/office/drawing/2014/main" id="{5D8EB64F-3F2F-4771-999B-34DF851437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Acupuncture is an ancient Asian system of healing using puncture with long, fine needles. It is based on 15-minute time increments of personal or fact-to-face contact; time is </a:t>
            </a:r>
            <a:r>
              <a:rPr lang="en-US" altLang="en-US" i="1" dirty="0"/>
              <a:t>not</a:t>
            </a:r>
            <a:r>
              <a:rPr lang="en-US" altLang="en-US" dirty="0"/>
              <a:t> based on the time needles are in place. Acupuncture needles are placed in specific body sites, often for the treatment of pain. Needles may be manipulated or an electric current may be applied. </a:t>
            </a:r>
          </a:p>
          <a:p>
            <a:pPr defTabSz="790676">
              <a:defRPr/>
            </a:pPr>
            <a:endParaRPr lang="en-US" altLang="en-US" dirty="0"/>
          </a:p>
          <a:p>
            <a:r>
              <a:rPr lang="en-US" altLang="en-US" dirty="0"/>
              <a:t>Osteopathic medicine utilizes a concept of manipulative techniques along with traditional medicine. These techniques are used to treat somatic dysfunction. These listings are categorized by the number of body regions involved. Body regions include: head; cervical; thoracic; lumbar; sacral; pelvic lower extremities; upper extremities; rib cage abdomen and viscera.</a:t>
            </a:r>
          </a:p>
          <a:p>
            <a:r>
              <a:rPr lang="en-US" altLang="en-US" dirty="0"/>
              <a:t> </a:t>
            </a:r>
          </a:p>
          <a:p>
            <a:r>
              <a:rPr lang="en-US" altLang="en-US" dirty="0"/>
              <a:t>Chiropractic medicine is the system using the recuperative powers of the body and the relationship between the musculoskeletal structures and functions of the body. In particular, the spinal column and nervous system in restoring and maintaining health. A chiropractor is one who is licensed and certified to practice chiropractic. </a:t>
            </a:r>
          </a:p>
          <a:p>
            <a:pPr defTabSz="790676">
              <a:defRPr/>
            </a:pPr>
            <a:endParaRPr lang="en-US" altLang="en-US" dirty="0"/>
          </a:p>
          <a:p>
            <a:endParaRPr lang="en-US" altLang="en-US" dirty="0">
              <a:latin typeface="Arial" panose="020B0604020202020204" pitchFamily="34" charset="0"/>
            </a:endParaRPr>
          </a:p>
        </p:txBody>
      </p:sp>
      <p:sp>
        <p:nvSpPr>
          <p:cNvPr id="782340" name="Slide Number Placeholder 3">
            <a:extLst>
              <a:ext uri="{FF2B5EF4-FFF2-40B4-BE49-F238E27FC236}">
                <a16:creationId xmlns:a16="http://schemas.microsoft.com/office/drawing/2014/main" id="{A4975BA6-BAF4-41F0-A0FA-61752EFBC1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DFC411-7D05-417C-8CFF-D1AF3D1107CD}" type="slidenum">
              <a:rPr lang="en-US" altLang="en-US" sz="1300">
                <a:ea typeface="ＭＳ Ｐゴシック" panose="020B0600070205080204" pitchFamily="34" charset="-128"/>
              </a:rPr>
              <a:pPr>
                <a:spcBef>
                  <a:spcPct val="0"/>
                </a:spcBef>
              </a:pPr>
              <a:t>443</a:t>
            </a:fld>
            <a:endParaRPr lang="en-US" altLang="en-US" sz="1300">
              <a:ea typeface="ＭＳ Ｐゴシック" panose="020B0600070205080204" pitchFamily="34" charset="-128"/>
            </a:endParaRPr>
          </a:p>
        </p:txBody>
      </p:sp>
    </p:spTree>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Slide Image Placeholder 1">
            <a:extLst>
              <a:ext uri="{FF2B5EF4-FFF2-40B4-BE49-F238E27FC236}">
                <a16:creationId xmlns:a16="http://schemas.microsoft.com/office/drawing/2014/main" id="{10CB8702-981D-4DC5-93AD-2D93F7B07EF2}"/>
              </a:ext>
            </a:extLst>
          </p:cNvPr>
          <p:cNvSpPr>
            <a:spLocks noGrp="1" noRot="1" noChangeAspect="1" noChangeArrowheads="1" noTextEdit="1"/>
          </p:cNvSpPr>
          <p:nvPr>
            <p:ph type="sldImg"/>
          </p:nvPr>
        </p:nvSpPr>
        <p:spPr>
          <a:ln/>
        </p:spPr>
      </p:sp>
      <p:sp>
        <p:nvSpPr>
          <p:cNvPr id="784387" name="Notes Placeholder 2">
            <a:extLst>
              <a:ext uri="{FF2B5EF4-FFF2-40B4-BE49-F238E27FC236}">
                <a16:creationId xmlns:a16="http://schemas.microsoft.com/office/drawing/2014/main" id="{CD02A0DE-2AAF-495E-80C1-628BC6DF5A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services are prescribed by a physician for a patient for education and self-management. This teaching and training is provided by a non-physician practitioner qualified in the area. A standardized course of study is required, this is provided to an individual or group of patients. The purpose of this training is to teach the patient to self-manage their illness. </a:t>
            </a:r>
          </a:p>
          <a:p>
            <a:r>
              <a:rPr lang="en-US" altLang="en-US" dirty="0"/>
              <a:t> </a:t>
            </a:r>
          </a:p>
          <a:p>
            <a:r>
              <a:rPr lang="en-US" altLang="en-US" dirty="0"/>
              <a:t>Codes are chosen based on the number of patients in the group.</a:t>
            </a:r>
          </a:p>
          <a:p>
            <a:r>
              <a:rPr lang="en-US" altLang="en-US" dirty="0"/>
              <a:t> </a:t>
            </a:r>
          </a:p>
          <a:p>
            <a:r>
              <a:rPr lang="en-US" altLang="en-US" dirty="0"/>
              <a:t>Telephone services are assessment and management services provided over the phone. These codes are based on documented time spent. If the result of the phone call is to see the patient in the next 24 hours or the next available urgent visit appointment the code is not reported. Also, if the call refers to a service performed within the previous seven days or within the postoperative period of a previously completed procedure it is considered part of that previous service or procedure. The codes in this section are for a qualified healthcare professional  not a physician</a:t>
            </a:r>
          </a:p>
          <a:p>
            <a:endParaRPr lang="en-US" altLang="en-US" dirty="0">
              <a:latin typeface="Arial" panose="020B0604020202020204" pitchFamily="34" charset="0"/>
            </a:endParaRPr>
          </a:p>
        </p:txBody>
      </p:sp>
      <p:sp>
        <p:nvSpPr>
          <p:cNvPr id="784388" name="Slide Number Placeholder 3">
            <a:extLst>
              <a:ext uri="{FF2B5EF4-FFF2-40B4-BE49-F238E27FC236}">
                <a16:creationId xmlns:a16="http://schemas.microsoft.com/office/drawing/2014/main" id="{FB8BB660-D0FD-4D3E-813F-16AB53EB53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54F725-8355-483A-B97F-DC741B261834}" type="slidenum">
              <a:rPr lang="en-US" altLang="en-US" sz="1300">
                <a:ea typeface="ＭＳ Ｐゴシック" panose="020B0600070205080204" pitchFamily="34" charset="-128"/>
              </a:rPr>
              <a:pPr>
                <a:spcBef>
                  <a:spcPct val="0"/>
                </a:spcBef>
              </a:pPr>
              <a:t>444</a:t>
            </a:fld>
            <a:endParaRPr lang="en-US" altLang="en-US" sz="1300">
              <a:ea typeface="ＭＳ Ｐゴシック" panose="020B0600070205080204" pitchFamily="34" charset="-128"/>
            </a:endParaRPr>
          </a:p>
        </p:txBody>
      </p:sp>
    </p:spTree>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Slide Image Placeholder 1">
            <a:extLst>
              <a:ext uri="{FF2B5EF4-FFF2-40B4-BE49-F238E27FC236}">
                <a16:creationId xmlns:a16="http://schemas.microsoft.com/office/drawing/2014/main" id="{8A937BE7-F575-423E-B192-6D85959DD8EF}"/>
              </a:ext>
            </a:extLst>
          </p:cNvPr>
          <p:cNvSpPr>
            <a:spLocks noGrp="1" noRot="1" noChangeAspect="1" noChangeArrowheads="1" noTextEdit="1"/>
          </p:cNvSpPr>
          <p:nvPr>
            <p:ph type="sldImg"/>
          </p:nvPr>
        </p:nvSpPr>
        <p:spPr>
          <a:ln/>
        </p:spPr>
      </p:sp>
      <p:sp>
        <p:nvSpPr>
          <p:cNvPr id="786435" name="Notes Placeholder 2">
            <a:extLst>
              <a:ext uri="{FF2B5EF4-FFF2-40B4-BE49-F238E27FC236}">
                <a16:creationId xmlns:a16="http://schemas.microsoft.com/office/drawing/2014/main" id="{B44BE991-330A-4864-A0B9-76F770D6D4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qualified health care provider provides a service to a patient using Internet resources in response to a patient’s on-line inquiry. This must include permanent storage, either electronic or hard copy, of the encounter.</a:t>
            </a:r>
          </a:p>
          <a:p>
            <a:r>
              <a:rPr lang="en-US" altLang="en-US" dirty="0"/>
              <a:t> </a:t>
            </a:r>
          </a:p>
          <a:p>
            <a:r>
              <a:rPr lang="en-US" altLang="en-US" dirty="0"/>
              <a:t>This can be reported only once for the same episode of care during a seven day period. </a:t>
            </a:r>
          </a:p>
          <a:p>
            <a:r>
              <a:rPr lang="en-US" altLang="en-US" dirty="0"/>
              <a:t> </a:t>
            </a:r>
          </a:p>
          <a:p>
            <a:r>
              <a:rPr lang="en-US" altLang="en-US" dirty="0"/>
              <a:t>A reportable service includes all of the communication – telephone calls, prescription provision, orders for lab tests and the on-line encounter.</a:t>
            </a:r>
          </a:p>
          <a:p>
            <a:endParaRPr lang="en-US" altLang="en-US" dirty="0">
              <a:latin typeface="Arial" panose="020B0604020202020204" pitchFamily="34" charset="0"/>
            </a:endParaRPr>
          </a:p>
        </p:txBody>
      </p:sp>
      <p:sp>
        <p:nvSpPr>
          <p:cNvPr id="786436" name="Slide Number Placeholder 3">
            <a:extLst>
              <a:ext uri="{FF2B5EF4-FFF2-40B4-BE49-F238E27FC236}">
                <a16:creationId xmlns:a16="http://schemas.microsoft.com/office/drawing/2014/main" id="{9F462151-91CD-418C-903E-40C372E582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A16C80-1F29-496D-8AF3-D89ACFF964FF}" type="slidenum">
              <a:rPr lang="en-US" altLang="en-US" sz="1300">
                <a:ea typeface="ＭＳ Ｐゴシック" panose="020B0600070205080204" pitchFamily="34" charset="-128"/>
              </a:rPr>
              <a:pPr>
                <a:spcBef>
                  <a:spcPct val="0"/>
                </a:spcBef>
              </a:pPr>
              <a:t>445</a:t>
            </a:fld>
            <a:endParaRPr lang="en-US" altLang="en-US" sz="1300">
              <a:ea typeface="ＭＳ Ｐゴシック" panose="020B0600070205080204" pitchFamily="34" charset="-128"/>
            </a:endParaRPr>
          </a:p>
        </p:txBody>
      </p:sp>
    </p:spTree>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446</a:t>
            </a:fld>
            <a:endParaRPr lang="en-US" dirty="0"/>
          </a:p>
        </p:txBody>
      </p:sp>
    </p:spTree>
    <p:extLst>
      <p:ext uri="{BB962C8B-B14F-4D97-AF65-F5344CB8AC3E}">
        <p14:creationId xmlns:p14="http://schemas.microsoft.com/office/powerpoint/2010/main" val="2232100840"/>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Slide Image Placeholder 1">
            <a:extLst>
              <a:ext uri="{FF2B5EF4-FFF2-40B4-BE49-F238E27FC236}">
                <a16:creationId xmlns:a16="http://schemas.microsoft.com/office/drawing/2014/main" id="{C9FCE2EB-31AA-4AC4-A2D1-7008736C44AB}"/>
              </a:ext>
            </a:extLst>
          </p:cNvPr>
          <p:cNvSpPr>
            <a:spLocks noGrp="1" noRot="1" noChangeAspect="1" noChangeArrowheads="1" noTextEdit="1"/>
          </p:cNvSpPr>
          <p:nvPr>
            <p:ph type="sldImg"/>
          </p:nvPr>
        </p:nvSpPr>
        <p:spPr>
          <a:ln/>
        </p:spPr>
      </p:sp>
      <p:sp>
        <p:nvSpPr>
          <p:cNvPr id="788483" name="Notes Placeholder 2">
            <a:extLst>
              <a:ext uri="{FF2B5EF4-FFF2-40B4-BE49-F238E27FC236}">
                <a16:creationId xmlns:a16="http://schemas.microsoft.com/office/drawing/2014/main" id="{DED6D375-32B8-45D4-BE65-1879E96C03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Special Services, Procedures and Reports are reported by physicians or other qualified health care providers to report adjunct service along with basic services. Follow-up services after surgery is reported with (99024) as a method to track follow-up visits during the global period of a surgery. It holds no reimbursement value and isn’t usually submitted to payers for reimbursement. CMS requires this now for 11 states </a:t>
            </a:r>
          </a:p>
          <a:p>
            <a:endParaRPr lang="en-US" altLang="en-US" dirty="0">
              <a:latin typeface="Arial" panose="020B0604020202020204" pitchFamily="34" charset="0"/>
            </a:endParaRPr>
          </a:p>
        </p:txBody>
      </p:sp>
      <p:sp>
        <p:nvSpPr>
          <p:cNvPr id="788484" name="Slide Number Placeholder 3">
            <a:extLst>
              <a:ext uri="{FF2B5EF4-FFF2-40B4-BE49-F238E27FC236}">
                <a16:creationId xmlns:a16="http://schemas.microsoft.com/office/drawing/2014/main" id="{71730EAA-C7F0-4228-ACE5-4FF0649821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5B6521-8A67-4903-8D5C-0A2D7CE220FE}" type="slidenum">
              <a:rPr lang="en-US" altLang="en-US" sz="1300">
                <a:ea typeface="ＭＳ Ｐゴシック" panose="020B0600070205080204" pitchFamily="34" charset="-128"/>
              </a:rPr>
              <a:pPr>
                <a:spcBef>
                  <a:spcPct val="0"/>
                </a:spcBef>
              </a:pPr>
              <a:t>447</a:t>
            </a:fld>
            <a:endParaRPr lang="en-US" altLang="en-US" sz="1300">
              <a:ea typeface="ＭＳ Ｐゴシック" panose="020B0600070205080204" pitchFamily="34" charset="-128"/>
            </a:endParaRPr>
          </a:p>
        </p:txBody>
      </p:sp>
    </p:spTree>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Slide Image Placeholder 1">
            <a:extLst>
              <a:ext uri="{FF2B5EF4-FFF2-40B4-BE49-F238E27FC236}">
                <a16:creationId xmlns:a16="http://schemas.microsoft.com/office/drawing/2014/main" id="{EB32388B-C0E4-4827-9FE1-013266FA6665}"/>
              </a:ext>
            </a:extLst>
          </p:cNvPr>
          <p:cNvSpPr>
            <a:spLocks noGrp="1" noRot="1" noChangeAspect="1" noChangeArrowheads="1" noTextEdit="1"/>
          </p:cNvSpPr>
          <p:nvPr>
            <p:ph type="sldImg"/>
          </p:nvPr>
        </p:nvSpPr>
        <p:spPr>
          <a:ln/>
        </p:spPr>
      </p:sp>
      <p:sp>
        <p:nvSpPr>
          <p:cNvPr id="790531" name="Notes Placeholder 2">
            <a:extLst>
              <a:ext uri="{FF2B5EF4-FFF2-40B4-BE49-F238E27FC236}">
                <a16:creationId xmlns:a16="http://schemas.microsoft.com/office/drawing/2014/main" id="{41516354-9AA9-40A3-979D-6F5600EA01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These codes are reported by </a:t>
            </a:r>
            <a:r>
              <a:rPr lang="en-US" altLang="en-US" b="1" dirty="0"/>
              <a:t>non-physician providers </a:t>
            </a:r>
            <a:r>
              <a:rPr lang="en-US" altLang="en-US" dirty="0"/>
              <a:t>giving care in a home setting. A home setting is defined as the environment in which the patient resides. When </a:t>
            </a:r>
            <a:r>
              <a:rPr lang="en-US" altLang="en-US" u="sng" dirty="0"/>
              <a:t>physicians provide services in a patient’s residence, home visit codes in the E/M section are reported</a:t>
            </a:r>
            <a:r>
              <a:rPr lang="en-US" altLang="en-US" dirty="0"/>
              <a:t>. The medicine section codes are for non physician practitioners. </a:t>
            </a:r>
          </a:p>
          <a:p>
            <a:endParaRPr lang="en-US" altLang="en-US" dirty="0">
              <a:latin typeface="Arial" panose="020B0604020202020204" pitchFamily="34" charset="0"/>
            </a:endParaRPr>
          </a:p>
        </p:txBody>
      </p:sp>
      <p:sp>
        <p:nvSpPr>
          <p:cNvPr id="790532" name="Slide Number Placeholder 3">
            <a:extLst>
              <a:ext uri="{FF2B5EF4-FFF2-40B4-BE49-F238E27FC236}">
                <a16:creationId xmlns:a16="http://schemas.microsoft.com/office/drawing/2014/main" id="{D8C79F49-3F2C-40C7-A6A3-38020A69E4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29D2ED-B2D2-4911-9260-10CA24624C3F}" type="slidenum">
              <a:rPr lang="en-US" altLang="en-US" sz="1300">
                <a:ea typeface="ＭＳ Ｐゴシック" panose="020B0600070205080204" pitchFamily="34" charset="-128"/>
              </a:rPr>
              <a:pPr>
                <a:spcBef>
                  <a:spcPct val="0"/>
                </a:spcBef>
              </a:pPr>
              <a:t>448</a:t>
            </a:fld>
            <a:endParaRPr lang="en-US" altLang="en-US" sz="1300">
              <a:ea typeface="ＭＳ Ｐゴシック" panose="020B0600070205080204" pitchFamily="34" charset="-128"/>
            </a:endParaRPr>
          </a:p>
        </p:txBody>
      </p:sp>
    </p:spTree>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Slide Image Placeholder 1">
            <a:extLst>
              <a:ext uri="{FF2B5EF4-FFF2-40B4-BE49-F238E27FC236}">
                <a16:creationId xmlns:a16="http://schemas.microsoft.com/office/drawing/2014/main" id="{5FEF2B7F-A0B7-431B-8D96-9F3DDF71A7D0}"/>
              </a:ext>
            </a:extLst>
          </p:cNvPr>
          <p:cNvSpPr>
            <a:spLocks noGrp="1" noRot="1" noChangeAspect="1" noChangeArrowheads="1" noTextEdit="1"/>
          </p:cNvSpPr>
          <p:nvPr>
            <p:ph type="sldImg"/>
          </p:nvPr>
        </p:nvSpPr>
        <p:spPr>
          <a:ln/>
        </p:spPr>
      </p:sp>
      <p:sp>
        <p:nvSpPr>
          <p:cNvPr id="792579" name="Notes Placeholder 2">
            <a:extLst>
              <a:ext uri="{FF2B5EF4-FFF2-40B4-BE49-F238E27FC236}">
                <a16:creationId xmlns:a16="http://schemas.microsoft.com/office/drawing/2014/main" id="{64F27378-9810-45B6-8761-48CB623994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Codes in this range report face-to-face patient assessment and intervention by a pharmacist. This is by request when appropriate. A pharmacist reports them following patient assessment, intervention or management of medication questions, interactions or complications. These codes are not used for routine discussions about prescriptions.  The use of ambulatory care clinical pharmacists as part of the clinical care team is growing in popularity.</a:t>
            </a:r>
          </a:p>
          <a:p>
            <a:endParaRPr lang="en-US" altLang="en-US" dirty="0">
              <a:latin typeface="Arial" panose="020B0604020202020204" pitchFamily="34" charset="0"/>
            </a:endParaRPr>
          </a:p>
        </p:txBody>
      </p:sp>
      <p:sp>
        <p:nvSpPr>
          <p:cNvPr id="792580" name="Slide Number Placeholder 3">
            <a:extLst>
              <a:ext uri="{FF2B5EF4-FFF2-40B4-BE49-F238E27FC236}">
                <a16:creationId xmlns:a16="http://schemas.microsoft.com/office/drawing/2014/main" id="{B784BCE7-DE19-4738-9EB1-EDBF0BCBE0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43FE39-B7E2-4972-B0E2-A3D3E5E460AD}" type="slidenum">
              <a:rPr lang="en-US" altLang="en-US" sz="1300">
                <a:ea typeface="ＭＳ Ｐゴシック" panose="020B0600070205080204" pitchFamily="34" charset="-128"/>
              </a:rPr>
              <a:pPr>
                <a:spcBef>
                  <a:spcPct val="0"/>
                </a:spcBef>
              </a:pPr>
              <a:t>449</a:t>
            </a:fld>
            <a:endParaRPr lang="en-US" altLang="en-US" sz="130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790676">
              <a:defRPr/>
            </a:pPr>
            <a:r>
              <a:rPr lang="en-US" sz="1200" i="1" dirty="0"/>
              <a:t>&lt;&lt;&lt; Voice Over: Welcome to the CPC exam review for HCPCS. This module will take you through everything you need to understand when coding from this section and help you pass the CPC certification exam. Navigate through this training using the Next button, as well as following the buttons and prompts that appear on screen. &gt;&gt;&gt;</a:t>
            </a:r>
          </a:p>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45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Definitions for limited and comprehensive are found in the guidelines.</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450</a:t>
            </a:fld>
            <a:endParaRPr lang="en-US" dirty="0"/>
          </a:p>
        </p:txBody>
      </p:sp>
    </p:spTree>
    <p:extLst>
      <p:ext uri="{BB962C8B-B14F-4D97-AF65-F5344CB8AC3E}">
        <p14:creationId xmlns:p14="http://schemas.microsoft.com/office/powerpoint/2010/main" val="865508499"/>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Slide Image Placeholder 1">
            <a:extLst>
              <a:ext uri="{FF2B5EF4-FFF2-40B4-BE49-F238E27FC236}">
                <a16:creationId xmlns:a16="http://schemas.microsoft.com/office/drawing/2014/main" id="{4EE0C29D-0450-492A-930F-A3FC8E2F639C}"/>
              </a:ext>
            </a:extLst>
          </p:cNvPr>
          <p:cNvSpPr>
            <a:spLocks noGrp="1" noRot="1" noChangeAspect="1" noChangeArrowheads="1" noTextEdit="1"/>
          </p:cNvSpPr>
          <p:nvPr>
            <p:ph type="sldImg"/>
          </p:nvPr>
        </p:nvSpPr>
        <p:spPr>
          <a:ln/>
        </p:spPr>
      </p:sp>
      <p:sp>
        <p:nvSpPr>
          <p:cNvPr id="794627" name="Notes Placeholder 2">
            <a:extLst>
              <a:ext uri="{FF2B5EF4-FFF2-40B4-BE49-F238E27FC236}">
                <a16:creationId xmlns:a16="http://schemas.microsoft.com/office/drawing/2014/main" id="{46E64249-96D6-433B-9B99-52893DABED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4628" name="Date Placeholder 3">
            <a:extLst>
              <a:ext uri="{FF2B5EF4-FFF2-40B4-BE49-F238E27FC236}">
                <a16:creationId xmlns:a16="http://schemas.microsoft.com/office/drawing/2014/main" id="{583194E9-689C-40E9-AB59-0A94F56CE4E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4629" name="Slide Number Placeholder 4">
            <a:extLst>
              <a:ext uri="{FF2B5EF4-FFF2-40B4-BE49-F238E27FC236}">
                <a16:creationId xmlns:a16="http://schemas.microsoft.com/office/drawing/2014/main" id="{98D563CB-E612-420C-9BBA-4D81B107D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7B41B1-6157-4426-B9BB-D931890B87D3}" type="slidenum">
              <a:rPr lang="en-US" altLang="en-US" smtClean="0"/>
              <a:pPr/>
              <a:t>451</a:t>
            </a:fld>
            <a:endParaRPr lang="en-US" altLang="en-US"/>
          </a:p>
        </p:txBody>
      </p:sp>
    </p:spTree>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Slide Image Placeholder 1">
            <a:extLst>
              <a:ext uri="{FF2B5EF4-FFF2-40B4-BE49-F238E27FC236}">
                <a16:creationId xmlns:a16="http://schemas.microsoft.com/office/drawing/2014/main" id="{0DE10318-C260-4598-9EAE-2AEF269AC26E}"/>
              </a:ext>
            </a:extLst>
          </p:cNvPr>
          <p:cNvSpPr>
            <a:spLocks noGrp="1" noRot="1" noChangeAspect="1" noChangeArrowheads="1" noTextEdit="1"/>
          </p:cNvSpPr>
          <p:nvPr>
            <p:ph type="sldImg"/>
          </p:nvPr>
        </p:nvSpPr>
        <p:spPr>
          <a:ln/>
        </p:spPr>
      </p:sp>
      <p:sp>
        <p:nvSpPr>
          <p:cNvPr id="796675" name="Notes Placeholder 2">
            <a:extLst>
              <a:ext uri="{FF2B5EF4-FFF2-40B4-BE49-F238E27FC236}">
                <a16:creationId xmlns:a16="http://schemas.microsoft.com/office/drawing/2014/main" id="{53A18F8C-5E60-47A9-A604-84B2FC2D21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96676" name="Date Placeholder 3">
            <a:extLst>
              <a:ext uri="{FF2B5EF4-FFF2-40B4-BE49-F238E27FC236}">
                <a16:creationId xmlns:a16="http://schemas.microsoft.com/office/drawing/2014/main" id="{F287565C-FA45-41E8-9080-926FA764868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6677" name="Slide Number Placeholder 4">
            <a:extLst>
              <a:ext uri="{FF2B5EF4-FFF2-40B4-BE49-F238E27FC236}">
                <a16:creationId xmlns:a16="http://schemas.microsoft.com/office/drawing/2014/main" id="{9B1A47B9-3779-4022-B807-037FC7A3FF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6D4BB5C-BC56-417A-B1E2-33226945B668}" type="slidenum">
              <a:rPr lang="en-US" altLang="en-US" smtClean="0"/>
              <a:pPr/>
              <a:t>452</a:t>
            </a:fld>
            <a:endParaRPr lang="en-US" altLang="en-US"/>
          </a:p>
        </p:txBody>
      </p:sp>
    </p:spTree>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Slide Image Placeholder 1">
            <a:extLst>
              <a:ext uri="{FF2B5EF4-FFF2-40B4-BE49-F238E27FC236}">
                <a16:creationId xmlns:a16="http://schemas.microsoft.com/office/drawing/2014/main" id="{8F0E32D7-6ED3-4C59-B7B3-80E38AE2C700}"/>
              </a:ext>
            </a:extLst>
          </p:cNvPr>
          <p:cNvSpPr>
            <a:spLocks noGrp="1" noRot="1" noChangeAspect="1" noChangeArrowheads="1" noTextEdit="1"/>
          </p:cNvSpPr>
          <p:nvPr>
            <p:ph type="sldImg"/>
          </p:nvPr>
        </p:nvSpPr>
        <p:spPr>
          <a:ln/>
        </p:spPr>
      </p:sp>
      <p:sp>
        <p:nvSpPr>
          <p:cNvPr id="798723" name="Notes Placeholder 2">
            <a:extLst>
              <a:ext uri="{FF2B5EF4-FFF2-40B4-BE49-F238E27FC236}">
                <a16:creationId xmlns:a16="http://schemas.microsoft.com/office/drawing/2014/main" id="{1E3787C3-9712-46F1-BD7D-3A0B5B7658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24" name="Date Placeholder 3">
            <a:extLst>
              <a:ext uri="{FF2B5EF4-FFF2-40B4-BE49-F238E27FC236}">
                <a16:creationId xmlns:a16="http://schemas.microsoft.com/office/drawing/2014/main" id="{E5152966-B74B-4FF0-8A15-59675E5F4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25" name="Slide Number Placeholder 4">
            <a:extLst>
              <a:ext uri="{FF2B5EF4-FFF2-40B4-BE49-F238E27FC236}">
                <a16:creationId xmlns:a16="http://schemas.microsoft.com/office/drawing/2014/main" id="{1CEA00A3-373A-474E-AC0B-D98FF41D15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EA1AE5-A329-4283-95EC-370F436E48FE}" type="slidenum">
              <a:rPr lang="en-US" altLang="en-US" smtClean="0"/>
              <a:pPr/>
              <a:t>453</a:t>
            </a:fld>
            <a:endParaRPr lang="en-US" altLang="en-US"/>
          </a:p>
        </p:txBody>
      </p:sp>
    </p:spTree>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Slide Image Placeholder 1">
            <a:extLst>
              <a:ext uri="{FF2B5EF4-FFF2-40B4-BE49-F238E27FC236}">
                <a16:creationId xmlns:a16="http://schemas.microsoft.com/office/drawing/2014/main" id="{1F5C5254-5A78-4A80-B78B-31A935DC3682}"/>
              </a:ext>
            </a:extLst>
          </p:cNvPr>
          <p:cNvSpPr>
            <a:spLocks noGrp="1" noRot="1" noChangeAspect="1" noChangeArrowheads="1" noTextEdit="1"/>
          </p:cNvSpPr>
          <p:nvPr>
            <p:ph type="sldImg"/>
          </p:nvPr>
        </p:nvSpPr>
        <p:spPr>
          <a:ln/>
        </p:spPr>
      </p:sp>
      <p:sp>
        <p:nvSpPr>
          <p:cNvPr id="800771" name="Notes Placeholder 2">
            <a:extLst>
              <a:ext uri="{FF2B5EF4-FFF2-40B4-BE49-F238E27FC236}">
                <a16:creationId xmlns:a16="http://schemas.microsoft.com/office/drawing/2014/main" id="{40BF0417-61E6-44C3-B106-6E2427AA12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0772" name="Date Placeholder 3">
            <a:extLst>
              <a:ext uri="{FF2B5EF4-FFF2-40B4-BE49-F238E27FC236}">
                <a16:creationId xmlns:a16="http://schemas.microsoft.com/office/drawing/2014/main" id="{DE5A4168-34A7-4A3A-AC9A-144C3CDC19E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0773" name="Slide Number Placeholder 4">
            <a:extLst>
              <a:ext uri="{FF2B5EF4-FFF2-40B4-BE49-F238E27FC236}">
                <a16:creationId xmlns:a16="http://schemas.microsoft.com/office/drawing/2014/main" id="{5B393206-1C86-4717-B5DF-BF14D04BF8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711490-F546-43EE-A0A3-9088E367E18A}" type="slidenum">
              <a:rPr lang="en-US" altLang="en-US" smtClean="0"/>
              <a:pPr/>
              <a:t>454</a:t>
            </a:fld>
            <a:endParaRPr lang="en-US" altLang="en-US"/>
          </a:p>
        </p:txBody>
      </p:sp>
    </p:spTree>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Slide Image Placeholder 1">
            <a:extLst>
              <a:ext uri="{FF2B5EF4-FFF2-40B4-BE49-F238E27FC236}">
                <a16:creationId xmlns:a16="http://schemas.microsoft.com/office/drawing/2014/main" id="{4846B726-0EDA-492C-A010-9A92B9369731}"/>
              </a:ext>
            </a:extLst>
          </p:cNvPr>
          <p:cNvSpPr>
            <a:spLocks noGrp="1" noRot="1" noChangeAspect="1" noChangeArrowheads="1" noTextEdit="1"/>
          </p:cNvSpPr>
          <p:nvPr>
            <p:ph type="sldImg"/>
          </p:nvPr>
        </p:nvSpPr>
        <p:spPr>
          <a:ln/>
        </p:spPr>
      </p:sp>
      <p:sp>
        <p:nvSpPr>
          <p:cNvPr id="802819" name="Notes Placeholder 2">
            <a:extLst>
              <a:ext uri="{FF2B5EF4-FFF2-40B4-BE49-F238E27FC236}">
                <a16:creationId xmlns:a16="http://schemas.microsoft.com/office/drawing/2014/main" id="{960FAA7D-F672-470B-9776-5C6A3BA4A5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2820" name="Slide Number Placeholder 3">
            <a:extLst>
              <a:ext uri="{FF2B5EF4-FFF2-40B4-BE49-F238E27FC236}">
                <a16:creationId xmlns:a16="http://schemas.microsoft.com/office/drawing/2014/main" id="{208CE40D-FC2D-4068-A9FA-6265392EE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4844BD-8143-42EB-86F2-1ED7DA68AD59}" type="slidenum">
              <a:rPr lang="en-US" altLang="en-US" sz="1300">
                <a:ea typeface="ＭＳ Ｐゴシック" panose="020B0600070205080204" pitchFamily="34" charset="-128"/>
              </a:rPr>
              <a:pPr>
                <a:spcBef>
                  <a:spcPct val="0"/>
                </a:spcBef>
              </a:pPr>
              <a:t>455</a:t>
            </a:fld>
            <a:endParaRPr lang="en-US" altLang="en-US" sz="1300">
              <a:ea typeface="ＭＳ Ｐゴシック" panose="020B0600070205080204" pitchFamily="34" charset="-128"/>
            </a:endParaRPr>
          </a:p>
        </p:txBody>
      </p:sp>
    </p:spTree>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Slide Image Placeholder 1">
            <a:extLst>
              <a:ext uri="{FF2B5EF4-FFF2-40B4-BE49-F238E27FC236}">
                <a16:creationId xmlns:a16="http://schemas.microsoft.com/office/drawing/2014/main" id="{6358AEC7-9D5D-4CA0-BFA4-B2B4768FBCFD}"/>
              </a:ext>
            </a:extLst>
          </p:cNvPr>
          <p:cNvSpPr>
            <a:spLocks noGrp="1" noRot="1" noChangeAspect="1" noChangeArrowheads="1" noTextEdit="1"/>
          </p:cNvSpPr>
          <p:nvPr>
            <p:ph type="sldImg"/>
          </p:nvPr>
        </p:nvSpPr>
        <p:spPr>
          <a:ln/>
        </p:spPr>
      </p:sp>
      <p:sp>
        <p:nvSpPr>
          <p:cNvPr id="804867" name="Notes Placeholder 2">
            <a:extLst>
              <a:ext uri="{FF2B5EF4-FFF2-40B4-BE49-F238E27FC236}">
                <a16:creationId xmlns:a16="http://schemas.microsoft.com/office/drawing/2014/main" id="{0FD6EB1C-1928-4725-997A-CDD8ACC2CA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4868" name="Slide Number Placeholder 3">
            <a:extLst>
              <a:ext uri="{FF2B5EF4-FFF2-40B4-BE49-F238E27FC236}">
                <a16:creationId xmlns:a16="http://schemas.microsoft.com/office/drawing/2014/main" id="{4843E6B8-8762-4ABB-BBF8-E7272F3679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B7DB0-C07D-4BC9-9CC5-A87CEA642C38}" type="slidenum">
              <a:rPr lang="en-US" altLang="en-US" sz="1300">
                <a:ea typeface="ＭＳ Ｐゴシック" panose="020B0600070205080204" pitchFamily="34" charset="-128"/>
              </a:rPr>
              <a:pPr>
                <a:spcBef>
                  <a:spcPct val="0"/>
                </a:spcBef>
              </a:pPr>
              <a:t>456</a:t>
            </a:fld>
            <a:endParaRPr lang="en-US" altLang="en-US" sz="1300">
              <a:ea typeface="ＭＳ Ｐゴシック" panose="020B0600070205080204" pitchFamily="34" charset="-128"/>
            </a:endParaRPr>
          </a:p>
        </p:txBody>
      </p:sp>
    </p:spTree>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Slide Image Placeholder 1">
            <a:extLst>
              <a:ext uri="{FF2B5EF4-FFF2-40B4-BE49-F238E27FC236}">
                <a16:creationId xmlns:a16="http://schemas.microsoft.com/office/drawing/2014/main" id="{62AA64B6-560A-419A-BD40-D38B1488A9C8}"/>
              </a:ext>
            </a:extLst>
          </p:cNvPr>
          <p:cNvSpPr>
            <a:spLocks noGrp="1" noRot="1" noChangeAspect="1" noChangeArrowheads="1" noTextEdit="1"/>
          </p:cNvSpPr>
          <p:nvPr>
            <p:ph type="sldImg"/>
          </p:nvPr>
        </p:nvSpPr>
        <p:spPr>
          <a:ln/>
        </p:spPr>
      </p:sp>
      <p:sp>
        <p:nvSpPr>
          <p:cNvPr id="806915" name="Notes Placeholder 2">
            <a:extLst>
              <a:ext uri="{FF2B5EF4-FFF2-40B4-BE49-F238E27FC236}">
                <a16:creationId xmlns:a16="http://schemas.microsoft.com/office/drawing/2014/main" id="{2B3E8CC7-4CC7-41A5-AEA2-554F242404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06916" name="Slide Number Placeholder 3">
            <a:extLst>
              <a:ext uri="{FF2B5EF4-FFF2-40B4-BE49-F238E27FC236}">
                <a16:creationId xmlns:a16="http://schemas.microsoft.com/office/drawing/2014/main" id="{2D5BB9E3-9195-43D3-A58C-B6C945AC1F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184C58-98B2-4286-973B-66A2B39E9EBB}" type="slidenum">
              <a:rPr lang="en-US" altLang="en-US" sz="1300">
                <a:ea typeface="ＭＳ Ｐゴシック" panose="020B0600070205080204" pitchFamily="34" charset="-128"/>
              </a:rPr>
              <a:pPr>
                <a:spcBef>
                  <a:spcPct val="0"/>
                </a:spcBef>
              </a:pPr>
              <a:t>457</a:t>
            </a:fld>
            <a:endParaRPr lang="en-US" altLang="en-US" sz="1300">
              <a:ea typeface="ＭＳ Ｐゴシック" panose="020B0600070205080204" pitchFamily="34" charset="-128"/>
            </a:endParaRPr>
          </a:p>
        </p:txBody>
      </p:sp>
    </p:spTree>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Slide Image Placeholder 1">
            <a:extLst>
              <a:ext uri="{FF2B5EF4-FFF2-40B4-BE49-F238E27FC236}">
                <a16:creationId xmlns:a16="http://schemas.microsoft.com/office/drawing/2014/main" id="{2027579E-1856-4246-B3AC-99C2887E9A86}"/>
              </a:ext>
            </a:extLst>
          </p:cNvPr>
          <p:cNvSpPr>
            <a:spLocks noGrp="1" noRot="1" noChangeAspect="1" noChangeArrowheads="1" noTextEdit="1"/>
          </p:cNvSpPr>
          <p:nvPr>
            <p:ph type="sldImg"/>
          </p:nvPr>
        </p:nvSpPr>
        <p:spPr>
          <a:ln/>
        </p:spPr>
      </p:sp>
      <p:sp>
        <p:nvSpPr>
          <p:cNvPr id="808963" name="Notes Placeholder 2">
            <a:extLst>
              <a:ext uri="{FF2B5EF4-FFF2-40B4-BE49-F238E27FC236}">
                <a16:creationId xmlns:a16="http://schemas.microsoft.com/office/drawing/2014/main" id="{DF9F5DCD-7215-46B2-85CE-3F952840BD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08964" name="Date Placeholder 3">
            <a:extLst>
              <a:ext uri="{FF2B5EF4-FFF2-40B4-BE49-F238E27FC236}">
                <a16:creationId xmlns:a16="http://schemas.microsoft.com/office/drawing/2014/main" id="{97869A29-FB72-436E-BDBC-F69F2C5A2B7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8965" name="Slide Number Placeholder 4">
            <a:extLst>
              <a:ext uri="{FF2B5EF4-FFF2-40B4-BE49-F238E27FC236}">
                <a16:creationId xmlns:a16="http://schemas.microsoft.com/office/drawing/2014/main" id="{E4E0896A-6DFF-49E3-AA75-9255D32968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66B758-BC6E-4F93-8E7C-46E0F011712A}" type="slidenum">
              <a:rPr lang="en-US" altLang="en-US" smtClean="0"/>
              <a:pPr/>
              <a:t>458</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847B91C-D544-4A6D-8012-5D6FA99C799F}"/>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73EDAC36-C555-4825-AE16-9DF8D14AA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Category I codes are the medical procedures, evaluation/management, radiology, labs, etc.</a:t>
            </a:r>
          </a:p>
          <a:p>
            <a:r>
              <a:rPr lang="en-US" altLang="en-US" dirty="0">
                <a:latin typeface="Arial" panose="020B0604020202020204" pitchFamily="34" charset="0"/>
              </a:rPr>
              <a:t>Category II codes are located at the back of the CPT</a:t>
            </a:r>
            <a:r>
              <a:rPr lang="en-US" altLang="en-US" b="1" dirty="0"/>
              <a:t>®</a:t>
            </a:r>
            <a:r>
              <a:rPr lang="en-US" altLang="en-US" dirty="0">
                <a:latin typeface="Arial" panose="020B0604020202020204" pitchFamily="34" charset="0"/>
              </a:rPr>
              <a:t> book behind the Category I codes.  The Category II codes are identified by the letter F at the end. </a:t>
            </a:r>
            <a:r>
              <a:rPr lang="en-US" altLang="en-US" dirty="0"/>
              <a:t>They are optional “performance measurement” tracking codes designed to facilitate data collection by the AMA and CMS regarding quality of care. </a:t>
            </a:r>
          </a:p>
          <a:p>
            <a:r>
              <a:rPr lang="en-US" altLang="en-US" dirty="0">
                <a:latin typeface="Arial" panose="020B0604020202020204" pitchFamily="34" charset="0"/>
              </a:rPr>
              <a:t>Category III codes are located behind the Category II codes.  They are identified by the letter T at the end of the code.  They are temporary codes </a:t>
            </a:r>
            <a:r>
              <a:rPr lang="en-US" altLang="en-US" dirty="0"/>
              <a:t>used for data collection in the Food and Drug Administration (FDA) approval process regarding new and emerging technology, services, and procedures. </a:t>
            </a:r>
            <a:endParaRPr lang="en-US"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15BDFCDD-1413-47AA-A5DC-90CB5D6F1183}"/>
              </a:ext>
            </a:extLst>
          </p:cNvPr>
          <p:cNvSpPr>
            <a:spLocks noGrp="1" noRot="1" noChangeAspect="1" noChangeArrowheads="1" noTextEdit="1"/>
          </p:cNvSpPr>
          <p:nvPr>
            <p:ph type="sldImg"/>
          </p:nvPr>
        </p:nvSpPr>
        <p:spPr>
          <a:xfrm>
            <a:off x="511175" y="744538"/>
            <a:ext cx="6613525" cy="3719512"/>
          </a:xfrm>
          <a:ln/>
        </p:spPr>
      </p:sp>
      <p:sp>
        <p:nvSpPr>
          <p:cNvPr id="105475" name="Notes Placeholder 2">
            <a:extLst>
              <a:ext uri="{FF2B5EF4-FFF2-40B4-BE49-F238E27FC236}">
                <a16:creationId xmlns:a16="http://schemas.microsoft.com/office/drawing/2014/main" id="{467A6BB8-35E3-4EFA-8BFA-C0703D0049CF}"/>
              </a:ext>
            </a:extLst>
          </p:cNvPr>
          <p:cNvSpPr>
            <a:spLocks noGrp="1"/>
          </p:cNvSpPr>
          <p:nvPr>
            <p:ph type="body" idx="1"/>
          </p:nvPr>
        </p:nvSpPr>
        <p:spPr>
          <a:xfrm>
            <a:off x="763658" y="4712064"/>
            <a:ext cx="6105939"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49" tIns="50224" rIns="100449" bIns="50224"/>
          <a:lstStyle/>
          <a:p>
            <a:pPr>
              <a:defRPr/>
            </a:pPr>
            <a:r>
              <a:rPr lang="en-US" altLang="en-US" dirty="0"/>
              <a:t>In the Instructions for Use of the CPT® Code book, the second sentence explains that you do not select a CPT® code that merely approximates the service provided. Instead an unlisted procedure code should be used.  CPT® codes may be used by any qualified health care professional.</a:t>
            </a:r>
          </a:p>
          <a:p>
            <a:pPr>
              <a:defRPr/>
            </a:pPr>
            <a:r>
              <a:rPr lang="en-US" altLang="en-US" dirty="0"/>
              <a:t> </a:t>
            </a:r>
          </a:p>
          <a:p>
            <a:pPr>
              <a:defRPr/>
            </a:pPr>
            <a:r>
              <a:rPr lang="en-US" altLang="en-US" dirty="0"/>
              <a:t>The fifth paragraph of the introduction indicates the importance of reading the parenthetical instructions surrounding the CPT® codes. The parenthetical instructions are intended to prevent significant errors, but are not all inclusive.   The same paragraph in this section reminds us of the importance of accuracy and quality of coding by also referring to the parenthetical instructions related guidelines, AMA </a:t>
            </a:r>
            <a:r>
              <a:rPr lang="en-US" altLang="en-US" i="1" dirty="0"/>
              <a:t>CPT® Assistant</a:t>
            </a:r>
            <a:r>
              <a:rPr lang="en-US" altLang="en-US" dirty="0"/>
              <a:t>, and other coding resources. This is an added reminder of how important it is to know and the guidelines. This is all-important information for you to remember as you venture into the world of coding.  Guidelines appear throughout CPT® and codes should be aware of them.</a:t>
            </a:r>
            <a:endParaRPr lang="en-US" altLang="en-US" b="1" dirty="0"/>
          </a:p>
        </p:txBody>
      </p:sp>
      <p:sp>
        <p:nvSpPr>
          <p:cNvPr id="105476" name="Slide Number Placeholder 3">
            <a:extLst>
              <a:ext uri="{FF2B5EF4-FFF2-40B4-BE49-F238E27FC236}">
                <a16:creationId xmlns:a16="http://schemas.microsoft.com/office/drawing/2014/main" id="{161B494D-EE1C-4503-9FBE-600C516471FE}"/>
              </a:ext>
            </a:extLst>
          </p:cNvPr>
          <p:cNvSpPr txBox="1">
            <a:spLocks noGrp="1"/>
          </p:cNvSpPr>
          <p:nvPr/>
        </p:nvSpPr>
        <p:spPr bwMode="auto">
          <a:xfrm>
            <a:off x="4323522" y="9419211"/>
            <a:ext cx="3308074" cy="49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49" tIns="50224" rIns="100449" bIns="50224"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987903E-E290-419C-A0E3-318E22412CFA}" type="slidenum">
              <a:rPr lang="en-US" altLang="en-US">
                <a:latin typeface="Calibri" panose="020F0502020204030204" pitchFamily="34" charset="0"/>
                <a:ea typeface="ＭＳ Ｐゴシック" panose="020B0600070205080204" pitchFamily="34" charset="-128"/>
                <a:cs typeface="Arial" panose="020B0604020202020204" pitchFamily="34" charset="0"/>
              </a:rPr>
              <a:pPr algn="r" eaLnBrk="1" hangingPunct="1">
                <a:spcBef>
                  <a:spcPct val="0"/>
                </a:spcBef>
              </a:pPr>
              <a:t>47</a:t>
            </a:fld>
            <a:endParaRPr lang="en-US" altLang="en-US">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F9BC892-58EC-4213-9B07-3534C8BED4C0}"/>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7D89406F-2BB1-4139-B8A5-C632188FAA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As referenced previously, guidelines are found throughout CPT</a:t>
            </a:r>
            <a:r>
              <a:rPr lang="en-US" altLang="en-US" b="1" dirty="0"/>
              <a:t>®</a:t>
            </a:r>
            <a:r>
              <a:rPr lang="en-US" altLang="en-US" dirty="0">
                <a:latin typeface="Arial" panose="020B0604020202020204" pitchFamily="34" charset="0"/>
              </a:rPr>
              <a:t>.  They are in the introduction of each section of the book and many of the subsections.  The guidelines provide specific information as to how to apply the codes in the section, such as when to add services together, report services separately, when to use particular modifiers, what makes a service complete vs limited, etc.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1D082871-C8BC-4C2E-B47B-666D926B253B}"/>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EF296D1C-E6CC-49CC-8269-9ADCE6CF8B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5 hours and 40</a:t>
            </a:r>
            <a:r>
              <a:rPr lang="en-US" baseline="0" dirty="0"/>
              <a:t> minutes to complete the certification exam. Even though this seems like a lot of time, it will go quickly. Time management is extremely important. On average you have about 2 minutes and 25 seconds to complete each question. Everyone has unique strengths and weaknesses. While one section may be harder for you, it could be easier to the person sitting beside you. Do not judge your time or become obsessed with the person flipping pages beside you. Instead, be sure to manage your time effectively. If you find yourself spending more time on a question than you like, mark that question with an asterisk on your grid and move on, when you have completed all the others, you will then go back and do the ones you were previously unable to answer. Spend about an hour on each column, this will give you plenty of time to then go back and complete the ones you skipped and also to give one final review. Be sure to listen to your proctors when they call out remaining times. Do not leave any question unanswered. Remember, you have a 25% chance of getting it correct just by marking it. When the proctor says you have only 10 minutes remaining, be sure to fill in all unanswered, then if you still have time work on answering any you can that you just bubbled in.</a:t>
            </a:r>
          </a:p>
          <a:p>
            <a:endParaRPr lang="en-US" baseline="0" dirty="0"/>
          </a:p>
          <a:p>
            <a:r>
              <a:rPr lang="en-US" baseline="0" dirty="0"/>
              <a:t>Read the answer first, prior to reading the case or scenario. This will help you carve out the key details you are looking for in the written text without wasting time. </a:t>
            </a:r>
          </a:p>
          <a:p>
            <a:endParaRPr lang="en-US" baseline="0" dirty="0"/>
          </a:p>
          <a:p>
            <a:r>
              <a:rPr lang="en-US" baseline="0" dirty="0"/>
              <a:t>Remember that this is a timed test, you do not have to do the exam in any specific order. If it makes you feel more comfortable to start with something you know best, then go ahead and do that section first, but avoid skipping around so that you don</a:t>
            </a:r>
            <a:r>
              <a:rPr lang="uk-UA" baseline="0" dirty="0"/>
              <a:t>’</a:t>
            </a:r>
            <a:r>
              <a:rPr lang="en-US" baseline="0" dirty="0"/>
              <a:t>t get confused and run out of time.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BDE74D07-7BC7-4A1C-8935-8111E3E967E8}" type="slidenum">
              <a:rPr lang="en-US" smtClean="0"/>
              <a:pPr/>
              <a:t>5</a:t>
            </a:fld>
            <a:endParaRPr lang="en-US"/>
          </a:p>
        </p:txBody>
      </p:sp>
    </p:spTree>
    <p:extLst>
      <p:ext uri="{BB962C8B-B14F-4D97-AF65-F5344CB8AC3E}">
        <p14:creationId xmlns:p14="http://schemas.microsoft.com/office/powerpoint/2010/main" val="19279624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380E5009-0BBC-4212-83B4-9D6C629ED6F8}"/>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5BEC3DB7-0FD4-45E3-A4F1-814D61563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0300" indent="-250300"/>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9DFE7C6-3F5F-4151-B667-B63C893761C3}"/>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AB467B4A-F29B-4D8C-9D52-9B679C4FD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 variety of icons or symbols used throughout CPT</a:t>
            </a:r>
            <a:r>
              <a:rPr lang="en-US" altLang="en-US" b="1" dirty="0"/>
              <a:t>®</a:t>
            </a:r>
            <a:r>
              <a:rPr lang="en-US" altLang="en-US" dirty="0">
                <a:latin typeface="Arial" panose="020B0604020202020204" pitchFamily="34" charset="0"/>
              </a:rPr>
              <a:t>.  Several of the different icons are shown on the screen.</a:t>
            </a:r>
          </a:p>
          <a:p>
            <a:endParaRPr lang="en-US" altLang="en-US" dirty="0">
              <a:latin typeface="Arial" panose="020B0604020202020204" pitchFamily="34" charset="0"/>
            </a:endParaRPr>
          </a:p>
          <a:p>
            <a:r>
              <a:rPr lang="en-US" altLang="en-US" i="1" dirty="0">
                <a:latin typeface="Arial" panose="020B0604020202020204" pitchFamily="34" charset="0"/>
              </a:rPr>
              <a:t>Local Chapter Officers – find examples in the current CPT</a:t>
            </a:r>
            <a:r>
              <a:rPr lang="en-US" altLang="en-US" b="1" dirty="0"/>
              <a:t>®</a:t>
            </a:r>
            <a:r>
              <a:rPr lang="en-US" altLang="en-US" i="1" dirty="0">
                <a:latin typeface="Arial" panose="020B0604020202020204" pitchFamily="34" charset="0"/>
              </a:rPr>
              <a:t> book and have the attendees review those examples with you.</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74C37D3-D7FF-466A-A221-61EA2301B718}"/>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9D4ADC1F-B763-4302-83B4-02376BB450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879496F-B3D2-4210-9AD9-ABC6CB6BCEBF}"/>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38CBA9F7-D954-4ED9-A26B-AA370B1E73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Category I CPT</a:t>
            </a:r>
            <a:r>
              <a:rPr lang="en-US" altLang="en-US" b="1" dirty="0"/>
              <a:t>®</a:t>
            </a:r>
            <a:r>
              <a:rPr lang="en-US" altLang="en-US" dirty="0"/>
              <a:t> codes are 5 digit numerical codes, such as 12345.  These are the codes that coders are commonly familiar with for reporting medical visits, services, tests, and procedures provided by physicians and other qualified healthcare professionals to patients.</a:t>
            </a:r>
          </a:p>
          <a:p>
            <a:r>
              <a:rPr lang="en-US" altLang="en-US" dirty="0"/>
              <a:t> </a:t>
            </a:r>
          </a:p>
          <a:p>
            <a:r>
              <a:rPr lang="en-US" altLang="en-US" dirty="0"/>
              <a:t>The codes are reviewed and updated annually by the AMA.  New codes begin use on January 1</a:t>
            </a:r>
            <a:r>
              <a:rPr lang="en-US" altLang="en-US" baseline="30000" dirty="0"/>
              <a:t>st</a:t>
            </a:r>
            <a:r>
              <a:rPr lang="en-US" altLang="en-US" dirty="0"/>
              <a:t>. It is mandatory to use Category I CPT</a:t>
            </a:r>
            <a:r>
              <a:rPr lang="en-US" altLang="en-US" b="1" dirty="0"/>
              <a:t>®</a:t>
            </a:r>
            <a:r>
              <a:rPr lang="en-US" altLang="en-US" dirty="0"/>
              <a:t> Codes for reporting and reimbursement purposes.</a:t>
            </a:r>
          </a:p>
          <a:p>
            <a:endParaRPr lang="en-US" altLang="en-US" dirty="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1097986-60D0-4C3D-96C0-52E154748FD3}"/>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8455DF6F-55C1-4866-B494-9623357CF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Each section has subsections, subheadings and guidelines.  Before the guidelines, there are alternate coding suggestions available which will aid the coder in finding correct codes.  The guidelines that appear below these suggestions provide valuable information about the correct coding of procedures in this section.  They will instruct coders about how to add services together or when to report items separately, when items are inclusive with other services, what modifiers should be used, etc.  Coders should spend time here familiarizing themselves with the guidelines.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5DE968F0-B91E-43B1-B1B9-356DA11BD332}"/>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E82F9B02-CC61-4A2E-AEA3-4166A656F1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Let’s review the structure of the CPT</a:t>
            </a:r>
            <a:r>
              <a:rPr lang="en-US" altLang="en-US" b="1" dirty="0"/>
              <a:t>®</a:t>
            </a:r>
            <a:r>
              <a:rPr lang="en-US" altLang="en-US" dirty="0">
                <a:latin typeface="Arial" panose="020B0604020202020204" pitchFamily="34" charset="0"/>
              </a:rPr>
              <a:t> book itself.</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F4F495A5-204A-4DAF-9CEF-B81930DC1C09}"/>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6A6E11E4-7A48-47EA-A491-FA770A871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0300" indent="-250300"/>
            <a:r>
              <a:rPr lang="en-US" altLang="en-US" dirty="0">
                <a:latin typeface="Arial" panose="020B0604020202020204" pitchFamily="34" charset="0"/>
              </a:rPr>
              <a:t>As you are coding, review the documentation to determine what services were provided.  Then review the CPT</a:t>
            </a:r>
            <a:r>
              <a:rPr lang="en-US" altLang="en-US" b="1" dirty="0"/>
              <a:t>®</a:t>
            </a:r>
            <a:r>
              <a:rPr lang="en-US" altLang="en-US" dirty="0">
                <a:latin typeface="Arial" panose="020B0604020202020204" pitchFamily="34" charset="0"/>
              </a:rPr>
              <a:t> index to find the code or code range that would apply to the service(s).  Codes can be found in the CPT</a:t>
            </a:r>
            <a:r>
              <a:rPr lang="en-US" altLang="en-US" b="1" dirty="0"/>
              <a:t>®</a:t>
            </a:r>
            <a:r>
              <a:rPr lang="en-US" altLang="en-US" dirty="0">
                <a:latin typeface="Arial" panose="020B0604020202020204" pitchFamily="34" charset="0"/>
              </a:rPr>
              <a:t> index in multiple ways: condition, procedure, anatomic site, etc.  Once you have identified the code(s), review those codes, the code descriptions and all guidelines and instructions for reporting to select the code that represents the service provided.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E4573274-A31D-4F3A-9104-9654A4FDD6AA}"/>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DD052F99-35AB-4905-BC14-D162978BA6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Behind the Category I CPT</a:t>
            </a:r>
            <a:r>
              <a:rPr lang="en-US" altLang="en-US" b="1" dirty="0"/>
              <a:t>®</a:t>
            </a:r>
            <a:r>
              <a:rPr lang="en-US" altLang="en-US" dirty="0">
                <a:latin typeface="Arial" panose="020B0604020202020204" pitchFamily="34" charset="0"/>
              </a:rPr>
              <a:t> codes are the Category II CPT</a:t>
            </a:r>
            <a:r>
              <a:rPr lang="en-US" altLang="en-US" b="1" dirty="0"/>
              <a:t>®</a:t>
            </a:r>
            <a:r>
              <a:rPr lang="en-US" altLang="en-US" dirty="0">
                <a:latin typeface="Arial" panose="020B0604020202020204" pitchFamily="34" charset="0"/>
              </a:rPr>
              <a:t> Codes.  Category II codes are 5 character alphanumeric codes that </a:t>
            </a:r>
            <a:r>
              <a:rPr lang="en-US" altLang="en-US" b="1" dirty="0">
                <a:latin typeface="Arial" panose="020B0604020202020204" pitchFamily="34" charset="0"/>
              </a:rPr>
              <a:t>end</a:t>
            </a:r>
            <a:r>
              <a:rPr lang="en-US" altLang="en-US" dirty="0">
                <a:latin typeface="Arial" panose="020B0604020202020204" pitchFamily="34" charset="0"/>
              </a:rPr>
              <a:t> with the letter F.  These codes are used for performance measurement and one method for reporting quality both to commercial insurance carriers as well as to Medicare for use with the Quality Payment Program.  These Category II codes were previously known as the Physician Quality Reporting System (PQRS) codes.</a:t>
            </a:r>
          </a:p>
          <a:p>
            <a:endParaRPr lang="en-US" altLang="en-US" dirty="0">
              <a:latin typeface="Arial" panose="020B0604020202020204" pitchFamily="34" charset="0"/>
            </a:endParaRPr>
          </a:p>
          <a:p>
            <a:r>
              <a:rPr lang="en-US" altLang="en-US" dirty="0">
                <a:latin typeface="Arial" panose="020B0604020202020204" pitchFamily="34" charset="0"/>
              </a:rPr>
              <a:t>Category II codes should not be reported alone.  While the reporting of these codes is optional, if they are used, they should be reported with other Category I codes.</a:t>
            </a:r>
          </a:p>
        </p:txBody>
      </p:sp>
      <p:sp>
        <p:nvSpPr>
          <p:cNvPr id="138244" name="Slide Number Placeholder 3">
            <a:extLst>
              <a:ext uri="{FF2B5EF4-FFF2-40B4-BE49-F238E27FC236}">
                <a16:creationId xmlns:a16="http://schemas.microsoft.com/office/drawing/2014/main" id="{51614C5C-492C-4770-8DA5-964AE0AAAE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6C400A-A710-46F8-83AE-4784C19480AF}" type="slidenum">
              <a:rPr lang="en-US" altLang="en-US" sz="1300">
                <a:ea typeface="ＭＳ Ｐゴシック" panose="020B0600070205080204" pitchFamily="34" charset="-128"/>
              </a:rPr>
              <a:pPr>
                <a:spcBef>
                  <a:spcPct val="0"/>
                </a:spcBef>
              </a:pPr>
              <a:t>57</a:t>
            </a:fld>
            <a:endParaRPr lang="en-US" altLang="en-US" sz="130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147974AE-5CBA-490A-B70B-4250B7E4318B}"/>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C12DDB3D-16CE-4E93-BBD0-2377CAC30F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Category III codes are found behind the category II codes.  Category III codes are also 5 character alphanumeric codes but they </a:t>
            </a:r>
            <a:r>
              <a:rPr lang="en-US" altLang="en-US" b="1" dirty="0">
                <a:latin typeface="Arial" panose="020B0604020202020204" pitchFamily="34" charset="0"/>
              </a:rPr>
              <a:t>end</a:t>
            </a:r>
            <a:r>
              <a:rPr lang="en-US" altLang="en-US" dirty="0">
                <a:latin typeface="Arial" panose="020B0604020202020204" pitchFamily="34" charset="0"/>
              </a:rPr>
              <a:t> with the letter T.    Category III codes are temporary codes used to report emerging technology, services and procedures.    These codes can be reported alone.  Remember the instructions for reporting CPT</a:t>
            </a:r>
            <a:r>
              <a:rPr lang="en-US" altLang="en-US" b="1" dirty="0"/>
              <a:t>®</a:t>
            </a:r>
            <a:r>
              <a:rPr lang="en-US" altLang="en-US" dirty="0">
                <a:latin typeface="Arial" panose="020B0604020202020204" pitchFamily="34" charset="0"/>
              </a:rPr>
              <a:t> codes state to report the code that most accurately identifies the service performed.  This may be a Category III temporary code rather than a Category I CPT</a:t>
            </a:r>
            <a:r>
              <a:rPr lang="en-US" altLang="en-US" b="1" dirty="0"/>
              <a:t>®</a:t>
            </a:r>
            <a:r>
              <a:rPr lang="en-US" altLang="en-US" dirty="0">
                <a:latin typeface="Arial" panose="020B0604020202020204" pitchFamily="34" charset="0"/>
              </a:rPr>
              <a:t> code.</a:t>
            </a:r>
          </a:p>
        </p:txBody>
      </p:sp>
      <p:sp>
        <p:nvSpPr>
          <p:cNvPr id="140292" name="Slide Number Placeholder 3">
            <a:extLst>
              <a:ext uri="{FF2B5EF4-FFF2-40B4-BE49-F238E27FC236}">
                <a16:creationId xmlns:a16="http://schemas.microsoft.com/office/drawing/2014/main" id="{A171633F-4B91-40FB-8A83-1834BB0510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7D8385-4BC8-45AC-B57D-B096C241AA18}" type="slidenum">
              <a:rPr lang="en-US" altLang="en-US" sz="1300">
                <a:ea typeface="ＭＳ Ｐゴシック" panose="020B0600070205080204" pitchFamily="34" charset="-128"/>
              </a:rPr>
              <a:pPr>
                <a:spcBef>
                  <a:spcPct val="0"/>
                </a:spcBef>
              </a:pPr>
              <a:t>58</a:t>
            </a:fld>
            <a:endParaRPr lang="en-US" altLang="en-US" sz="130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1CFA00C6-20D4-4977-A9CD-7E47E54CCD41}"/>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143B3B97-5F45-416A-861B-DFE13FAE03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0300" indent="-250300"/>
            <a:r>
              <a:rPr lang="en-US" altLang="en-US" dirty="0">
                <a:latin typeface="Arial" panose="020B0604020202020204" pitchFamily="34" charset="0"/>
              </a:rPr>
              <a:t>There are several appendices in the back of the CPT</a:t>
            </a:r>
            <a:r>
              <a:rPr lang="en-US" altLang="en-US" b="1" dirty="0"/>
              <a:t>®</a:t>
            </a:r>
            <a:r>
              <a:rPr lang="en-US" altLang="en-US" dirty="0">
                <a:latin typeface="Arial" panose="020B0604020202020204" pitchFamily="34" charset="0"/>
              </a:rPr>
              <a:t> book.  We will review a few of them now.  Appendix A contains detailed descriptions of modifiers that are applicable to CPT</a:t>
            </a:r>
            <a:r>
              <a:rPr lang="en-US" altLang="en-US" b="1" dirty="0"/>
              <a:t>®</a:t>
            </a:r>
            <a:r>
              <a:rPr lang="en-US" altLang="en-US" dirty="0">
                <a:latin typeface="Arial" panose="020B0604020202020204" pitchFamily="34" charset="0"/>
              </a:rPr>
              <a:t>, anesthesia, ambulatory surgery centers and some of the level II HCPCS modifiers.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put notes in your books, for example, you are not allowed to have audit sheets</a:t>
            </a:r>
            <a:r>
              <a:rPr lang="en-US" baseline="0" dirty="0"/>
              <a:t> for the CPC exam, but you can put in the elements of exam in the E/M section to help prompt you. You will also want to put reminder tips as well as underlining the main term of a code and highlighting the key points. Remember, in each module we will have a downloadable resource that will help you to highlight and notate your coding manuals, be sure to make the most of them. It is important to have the current years codebooks, using a previous years book will hinder your effectiveness and could be the difference between passing and failing. </a:t>
            </a:r>
          </a:p>
          <a:p>
            <a:endParaRPr lang="en-US" baseline="0" dirty="0"/>
          </a:p>
          <a:p>
            <a:r>
              <a:rPr lang="en-US" baseline="0" dirty="0"/>
              <a:t>For example, if you look up code 40810, You would underline the words excision of lesion of mucosa and submucosa, vestibule of mouth and then highlight the words without repair. You will then see three indented codes directly underneath, remember that these codes include the main terms you just underlined, so for code 40812 you will highlight with simple repair, for 40814 you will highlight with complex repair and for 40816 you will highlight complex, with excision of underlying muscle, this will help you to quickly review the codes and know what is included. Be consistent in underlining and highlighting. Avoid using multiple colors of highlights so that it does not distract you from getting the job done.</a:t>
            </a:r>
          </a:p>
          <a:p>
            <a:endParaRPr lang="en-US" baseline="0" dirty="0"/>
          </a:p>
          <a:p>
            <a:r>
              <a:rPr lang="en-US" baseline="0" dirty="0"/>
              <a:t>&lt; show the example below and follow the actions as outlined in the example above&gt;</a:t>
            </a:r>
          </a:p>
          <a:p>
            <a:endParaRPr lang="en-US" baseline="0" dirty="0"/>
          </a:p>
          <a:p>
            <a:r>
              <a:rPr lang="en-US" baseline="0" dirty="0"/>
              <a:t>Excision, Destruction</a:t>
            </a:r>
          </a:p>
          <a:p>
            <a:r>
              <a:rPr lang="en-US" baseline="0" dirty="0"/>
              <a:t>40808	Biopsy, vestibule of mouth</a:t>
            </a:r>
          </a:p>
          <a:p>
            <a:r>
              <a:rPr lang="en-US" baseline="0" dirty="0"/>
              <a:t>40810	Excision of lesion of mucosa and submucosa, vestibule of mouth, without repair</a:t>
            </a:r>
          </a:p>
          <a:p>
            <a:r>
              <a:rPr lang="en-US" baseline="0" dirty="0"/>
              <a:t>40812		with simple repair</a:t>
            </a:r>
          </a:p>
          <a:p>
            <a:r>
              <a:rPr lang="en-US" baseline="0" dirty="0"/>
              <a:t>40814		with complex repair</a:t>
            </a:r>
          </a:p>
          <a:p>
            <a:r>
              <a:rPr lang="en-US" baseline="0" dirty="0"/>
              <a:t>40816		complex, with excision of underlying muscle</a:t>
            </a:r>
          </a:p>
          <a:p>
            <a:r>
              <a:rPr lang="en-US" baseline="0" dirty="0"/>
              <a:t>40818	Excision of mucosa of vestibule of mouth as donor graft</a:t>
            </a:r>
          </a:p>
          <a:p>
            <a:r>
              <a:rPr lang="en-US" baseline="0" dirty="0"/>
              <a:t>40819	Excision of </a:t>
            </a:r>
            <a:r>
              <a:rPr lang="en-US" baseline="0" dirty="0" err="1"/>
              <a:t>frenum</a:t>
            </a:r>
            <a:r>
              <a:rPr lang="en-US" baseline="0" dirty="0"/>
              <a:t>, labial or buccal (</a:t>
            </a:r>
            <a:r>
              <a:rPr lang="en-US" baseline="0" dirty="0" err="1"/>
              <a:t>frenumectomy</a:t>
            </a:r>
            <a:r>
              <a:rPr lang="en-US" baseline="0" dirty="0"/>
              <a:t>, </a:t>
            </a:r>
            <a:r>
              <a:rPr lang="en-US" baseline="0" dirty="0" err="1"/>
              <a:t>frenulectomy</a:t>
            </a:r>
            <a:r>
              <a:rPr lang="en-US" baseline="0" dirty="0"/>
              <a:t>, </a:t>
            </a:r>
            <a:r>
              <a:rPr lang="en-US" baseline="0" dirty="0" err="1"/>
              <a:t>frenectomy</a:t>
            </a:r>
            <a:r>
              <a:rPr lang="en-US" baseline="0" dirty="0"/>
              <a:t>)</a:t>
            </a:r>
          </a:p>
          <a:p>
            <a:endParaRPr lang="en-US" baseline="0" dirty="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BDE74D07-7BC7-4A1C-8935-8111E3E967E8}" type="slidenum">
              <a:rPr lang="en-US" smtClean="0"/>
              <a:pPr/>
              <a:t>6</a:t>
            </a:fld>
            <a:endParaRPr lang="en-US"/>
          </a:p>
        </p:txBody>
      </p:sp>
    </p:spTree>
    <p:extLst>
      <p:ext uri="{BB962C8B-B14F-4D97-AF65-F5344CB8AC3E}">
        <p14:creationId xmlns:p14="http://schemas.microsoft.com/office/powerpoint/2010/main" val="1452780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D3F0A905-8C0B-40CB-978D-10275B957737}"/>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C5A80F1C-B619-4255-BA75-EDC892D3C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8D07C1E0-A7AD-4AFB-9C0F-21447896D458}"/>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3436CC5B-FDE9-4A05-81E9-FC5963213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5971542-5C9A-4BD9-A09E-465768DE2F79}"/>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CFCAF9E5-430D-4213-BF67-6ABBB164AA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FE4E08D7-AE87-4479-8C8F-31D620F51D8B}"/>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128A7898-BFFC-4D7B-99EF-E170F15D5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27762FF9-A71F-45D5-B40A-3FF9227D7F0D}"/>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D68D6B59-35BB-4D03-AE8D-361F4432E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Procedures on the list for appendix P involve electronic communications using interactive equipment, which includes audio and video recording at a minimum.</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36F22623-B044-45FB-B636-8AA91C4A1D66}"/>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0D8509CE-6D90-45DF-93D6-972FF4AA2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t>NCCI stands for National Correct Coding Initiative. Per the CMS website, </a:t>
            </a:r>
            <a:r>
              <a:rPr lang="en-US" dirty="0"/>
              <a:t>CMS developed the National Correct Coding Initiative (NCCI) to promote national correct coding methodologies and to control improper coding leading to inappropriate payment in Part B claims.  CMS owns the NCCI detail and publishes it along with many other resources on its website.  Many commercial carriers follow the CMS NCCI edits as well.</a:t>
            </a:r>
            <a:endParaRPr lang="en-US" altLang="en-US" dirty="0">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6D8C6C40-E217-45D1-B924-0D4BE68039FC}"/>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46F364E6-C0BD-4D8C-B730-139D1F5F9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While ICD-10-CM codes are sequenced based on the ICD-10 guidelines and instructions found within the code book, CPT codes are sequenced based on RBRVS. </a:t>
            </a:r>
            <a:r>
              <a:rPr lang="en-US" dirty="0"/>
              <a:t>RBRVS stands for resource-based relative value scale which is an estimation of physician work, practice expense and medical malpractice/liability.  RBRVS is found on the Medicare website.  Once services have been coded or identified, they are sequenced with the highest relative value unit or RVU first followed by other code(s) in decreasing RVU order.  </a:t>
            </a:r>
            <a:endParaRPr lang="en-US" altLang="en-US" dirty="0">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C9F36FBA-604F-4E1E-A435-8A792AF30AA5}"/>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FB931EE3-20E1-4609-897A-FC7BF1C489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a:t>
            </a:r>
            <a:r>
              <a:rPr lang="en-US" altLang="en-US" i="1" dirty="0"/>
              <a:t>CPT</a:t>
            </a:r>
            <a:r>
              <a:rPr lang="en-US" altLang="en-US" b="1" dirty="0"/>
              <a:t>®</a:t>
            </a:r>
            <a:r>
              <a:rPr lang="en-US" altLang="en-US" i="1" dirty="0"/>
              <a:t> Assistant</a:t>
            </a:r>
            <a:r>
              <a:rPr lang="en-US" altLang="en-US" dirty="0"/>
              <a:t> is published reference material. You will find references to it listed below codes in the CPT</a:t>
            </a:r>
            <a:r>
              <a:rPr lang="en-US" altLang="en-US" b="1" dirty="0"/>
              <a:t>®</a:t>
            </a:r>
            <a:r>
              <a:rPr lang="en-US" altLang="en-US" dirty="0"/>
              <a:t> book (</a:t>
            </a:r>
            <a:r>
              <a:rPr lang="en-US" altLang="en-US" i="1" dirty="0"/>
              <a:t>Officers: find an example to point out to attendees).  CPT</a:t>
            </a:r>
            <a:r>
              <a:rPr lang="en-US" altLang="en-US" b="1" dirty="0"/>
              <a:t>®</a:t>
            </a:r>
            <a:r>
              <a:rPr lang="en-US" altLang="en-US" i="1" dirty="0"/>
              <a:t> Assistant</a:t>
            </a:r>
            <a:r>
              <a:rPr lang="en-US" altLang="en-US" dirty="0"/>
              <a:t> offers articles answering everyday coding questions, NCCI bundling information, E/M billing guidance, current code use and interpretation, case studies demonstrating practical application of codes, anatomic illustration charts and graphs for quick reference, Information for appealing insurance denials, and information to validate code usage when audited. The </a:t>
            </a:r>
            <a:r>
              <a:rPr lang="en-US" altLang="en-US" i="1" dirty="0"/>
              <a:t>CPT® Assistant</a:t>
            </a:r>
            <a:r>
              <a:rPr lang="en-US" altLang="en-US" dirty="0"/>
              <a:t> is a subscription that is considered an official resource. </a:t>
            </a:r>
          </a:p>
          <a:p>
            <a:endParaRPr lang="en-US" altLang="en-US" dirty="0">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3BA1198F-49A1-431F-8234-280A6B190E14}"/>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9C2BFAE8-FF59-4209-A700-BA8F1C706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At the beginning of the Surgery section in CPT</a:t>
            </a:r>
            <a:r>
              <a:rPr lang="en-US" altLang="en-US" b="1" dirty="0"/>
              <a:t>®</a:t>
            </a:r>
            <a:r>
              <a:rPr lang="en-US" altLang="en-US" dirty="0">
                <a:latin typeface="Arial" panose="020B0604020202020204" pitchFamily="34" charset="0"/>
              </a:rPr>
              <a:t>, you will find the Surgery Guidelines.  While payer policies may vary, in general, the global surgery package describes the set of services surrounding or applicable to surgical services.  The global surgery package describes preoperative, postoperative and intraoperative services that are included in the surgical service itself and are not separately billable.  The package applies to procedures and services in any location/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642FF4A8-D62F-43D9-951D-E0490F688C59}"/>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B176CAD6-A2DE-4067-8276-0F462163E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the Surgery Guidelines, the surgical package is detailed with 6 specific bullets.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200" i="1" dirty="0"/>
              <a:t>Compliance and Regulatory will be covered by five questions on the exam testing your knowledge of compliance and regulations under Medicare Parts A, B, C and D; applying coding to payment policy, place of service reporting, fraud and abuse, NCCI edits, NCD/LCD, HIPAA, ABNs, and RVUs.  We will look at those topics now.</a:t>
            </a:r>
          </a:p>
        </p:txBody>
      </p:sp>
      <p:sp>
        <p:nvSpPr>
          <p:cNvPr id="4" name="Slide Number Placeholder 3"/>
          <p:cNvSpPr>
            <a:spLocks noGrp="1"/>
          </p:cNvSpPr>
          <p:nvPr>
            <p:ph type="sldNum" sz="quarter" idx="10"/>
          </p:nvPr>
        </p:nvSpPr>
        <p:spPr/>
        <p:txBody>
          <a:bodyPr/>
          <a:lstStyle/>
          <a:p>
            <a:fld id="{BDE74D07-7BC7-4A1C-8935-8111E3E967E8}" type="slidenum">
              <a:rPr lang="en-US" smtClean="0"/>
              <a:pPr/>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8C5389FF-7FB4-4E55-BB85-29988F1AA183}"/>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6861EA59-4727-40A3-9653-7F1DF7C058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Every surgical service is not the same.  Each one </a:t>
            </a:r>
          </a:p>
          <a:p>
            <a:endParaRPr lang="en-US" dirty="0"/>
          </a:p>
          <a:p>
            <a:r>
              <a:rPr lang="en-US" dirty="0"/>
              <a:t>90-day Post-operative Period (major procedures). </a:t>
            </a:r>
          </a:p>
          <a:p>
            <a:r>
              <a:rPr lang="en-US" dirty="0"/>
              <a:t>One day pre-operative included </a:t>
            </a:r>
          </a:p>
          <a:p>
            <a:r>
              <a:rPr lang="en-US" dirty="0"/>
              <a:t>Day of the procedure is generally not payable as a separate service. </a:t>
            </a:r>
          </a:p>
          <a:p>
            <a:r>
              <a:rPr lang="en-US" dirty="0"/>
              <a:t>Total global period is 92 days. Count 1 day before the day of the surgery, the day of surgery, and the 90 days immediately following the day of surgery. </a:t>
            </a:r>
          </a:p>
          <a:p>
            <a:endParaRPr lang="en-US" altLang="en-US" dirty="0">
              <a:latin typeface="Arial" panose="020B0604020202020204" pitchFamily="34" charset="0"/>
            </a:endParaRPr>
          </a:p>
          <a:p>
            <a:r>
              <a:rPr lang="en-US" dirty="0"/>
              <a:t>10-Day Post-operative Period (other minor procedures). </a:t>
            </a:r>
          </a:p>
          <a:p>
            <a:r>
              <a:rPr lang="en-US" dirty="0"/>
              <a:t>No pre-operative period </a:t>
            </a:r>
          </a:p>
          <a:p>
            <a:r>
              <a:rPr lang="en-US" dirty="0"/>
              <a:t>Visit on day of the procedure is generally not payable as a separate service. </a:t>
            </a:r>
          </a:p>
          <a:p>
            <a:r>
              <a:rPr lang="en-US" dirty="0"/>
              <a:t>Total global period is 11 days. Count the day of the surgery and the 10 days immediately following the day of the surgery. </a:t>
            </a:r>
          </a:p>
          <a:p>
            <a:endParaRPr lang="en-US" altLang="en-US" dirty="0">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296DA2CF-5616-4773-A7EC-C885E0466598}"/>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220B1CBD-FA37-49A5-8B05-69BE924BA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HCPCS codes include all services that are provided to patients which are included in HCPCS Level I, also known as CPT</a:t>
            </a:r>
            <a:r>
              <a:rPr lang="en-US" altLang="en-US" b="1" dirty="0"/>
              <a:t>®</a:t>
            </a:r>
            <a:r>
              <a:rPr lang="en-US" altLang="en-US" dirty="0">
                <a:latin typeface="Arial" panose="020B0604020202020204" pitchFamily="34" charset="0"/>
              </a:rPr>
              <a:t>.  HCPCS Level II codes include ambulance, drugs, durable medical equipment.  There codes are maintained by CMS and contain both permanent and temporary national codes.  The permanent codes are updated annually and go into effect on January 1</a:t>
            </a:r>
            <a:r>
              <a:rPr lang="en-US" altLang="en-US" baseline="30000" dirty="0">
                <a:latin typeface="Arial" panose="020B0604020202020204" pitchFamily="34" charset="0"/>
              </a:rPr>
              <a:t>st</a:t>
            </a:r>
            <a:r>
              <a:rPr lang="en-US" altLang="en-US" dirty="0">
                <a:latin typeface="Arial" panose="020B0604020202020204" pitchFamily="34" charset="0"/>
              </a:rPr>
              <a:t>.  The temporary codes are updated quarterly.  HCPCS codes are 5 character alphanumeric codes that begin with the alpha letter, for example A9999.  We will review a few of the HCPCS sections now.</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The A code section includes the transportation services including ambulance; medical and surgical supplies; administrative, and miscellaneous and investigational codes. The key coding concepts are the anatomic site, number, size, type of procedure or product.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72</a:t>
            </a:fld>
            <a:endParaRPr lang="en-US" dirty="0"/>
          </a:p>
        </p:txBody>
      </p:sp>
    </p:spTree>
    <p:extLst>
      <p:ext uri="{BB962C8B-B14F-4D97-AF65-F5344CB8AC3E}">
        <p14:creationId xmlns:p14="http://schemas.microsoft.com/office/powerpoint/2010/main" val="23412959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 codes include professional service codes specifically applicable to Medicare patients and additional Quality Reporting codes.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73</a:t>
            </a:fld>
            <a:endParaRPr lang="en-US" dirty="0"/>
          </a:p>
        </p:txBody>
      </p:sp>
    </p:spTree>
    <p:extLst>
      <p:ext uri="{BB962C8B-B14F-4D97-AF65-F5344CB8AC3E}">
        <p14:creationId xmlns:p14="http://schemas.microsoft.com/office/powerpoint/2010/main" val="566736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6E79D959-A7B7-4919-B548-FBCB4EE53625}"/>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F7811C69-A045-4052-A1BF-AE4F41DAF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Note that there are some codes that are similar between CPT and HCPCS.  Look at codes G0412 – G0415 vs 27215 – 27218.  The G codes are unilateral </a:t>
            </a:r>
            <a:r>
              <a:rPr lang="en-US" altLang="en-US" b="1" dirty="0">
                <a:latin typeface="Arial" panose="020B0604020202020204" pitchFamily="34" charset="0"/>
              </a:rPr>
              <a:t>or</a:t>
            </a:r>
            <a:r>
              <a:rPr lang="en-US" altLang="en-US" b="0" dirty="0">
                <a:latin typeface="Arial" panose="020B0604020202020204" pitchFamily="34" charset="0"/>
              </a:rPr>
              <a:t> bilateral.  The crosswalk below the G codes note the appropriate CPT codes to reference for non-Medicare patients.  However review of those CPT codes shows that they are unilateral only.  When using the CPT codes, modifier 50 would have to be appended if done bilaterally.</a:t>
            </a:r>
            <a:endParaRPr lang="en-US" altLang="en-US" dirty="0">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codes in this section are drugs that are given subcutaneously, intramuscularly, intrathecally, intravenously, orally, topically, or inhaled.  The majority of J codes come with a specific dosage for a drug so be careful of the quantity reported. </a:t>
            </a:r>
          </a:p>
          <a:p>
            <a:pPr eaLnBrk="1" hangingPunct="1"/>
            <a:endParaRPr lang="en-US" altLang="en-US" dirty="0"/>
          </a:p>
          <a:p>
            <a:pPr eaLnBrk="1" hangingPunct="1"/>
            <a:r>
              <a:rPr lang="en-US" altLang="en-US" dirty="0"/>
              <a:t>For example, code J0696 is reported for Ceftriaxone Sodium per 250 mg.  </a:t>
            </a:r>
          </a:p>
          <a:p>
            <a:pPr eaLnBrk="1" hangingPunct="1"/>
            <a:endParaRPr lang="en-US" altLang="en-US" dirty="0"/>
          </a:p>
          <a:p>
            <a:pPr eaLnBrk="1" hangingPunct="1"/>
            <a:r>
              <a:rPr lang="en-US" altLang="en-US" dirty="0"/>
              <a:t>An intramuscular injection of 1000 mg (or 1 gram) of ceftriaxone sodium would be reported as J0696 x 4 to report 4 units. There are often mistakes made in the quantity of drugs resulting in a loss of revenue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75</a:t>
            </a:fld>
            <a:endParaRPr lang="en-US" dirty="0"/>
          </a:p>
        </p:txBody>
      </p:sp>
    </p:spTree>
    <p:extLst>
      <p:ext uri="{BB962C8B-B14F-4D97-AF65-F5344CB8AC3E}">
        <p14:creationId xmlns:p14="http://schemas.microsoft.com/office/powerpoint/2010/main" val="23987543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 the HCPCS book, appendix A lists a Table of Drugs and Biologicals which lists both generic and brand name drugs found throughout the HCPCS book.  Note the drug name, units per code, route of administration and HCPCS code.  Never code from this table.  Always validate the code in the tabular list.</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76</a:t>
            </a:fld>
            <a:endParaRPr lang="en-US" dirty="0"/>
          </a:p>
        </p:txBody>
      </p:sp>
    </p:spTree>
    <p:extLst>
      <p:ext uri="{BB962C8B-B14F-4D97-AF65-F5344CB8AC3E}">
        <p14:creationId xmlns:p14="http://schemas.microsoft.com/office/powerpoint/2010/main" val="8873314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The L code section includes the orthotic procedures and services; prosthetic procedures. The key coding concepts are the anatomic site, number, size, type of procedure or product.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77</a:t>
            </a:fld>
            <a:endParaRPr lang="en-US" dirty="0"/>
          </a:p>
        </p:txBody>
      </p:sp>
    </p:spTree>
    <p:extLst>
      <p:ext uri="{BB962C8B-B14F-4D97-AF65-F5344CB8AC3E}">
        <p14:creationId xmlns:p14="http://schemas.microsoft.com/office/powerpoint/2010/main" val="3497153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The Q code section includes the temporary codes. Temporary codes can be added, changed, or deleted on a quarterly basis. Once established, temporary codes are usually implemented within 90 days, the time needed to prepare and issue implementation instructions and to enter the new code into CMS’s and the contractors’ computer systems and initiate user education. The key coding concepts are the anatomic site, number, size, type of procedure or product, and age of patient.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78</a:t>
            </a:fld>
            <a:endParaRPr lang="en-US" dirty="0"/>
          </a:p>
        </p:txBody>
      </p:sp>
    </p:spTree>
    <p:extLst>
      <p:ext uri="{BB962C8B-B14F-4D97-AF65-F5344CB8AC3E}">
        <p14:creationId xmlns:p14="http://schemas.microsoft.com/office/powerpoint/2010/main" val="2339355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The S code section includes the temporary national codes (non-Medicare). The key coding concepts are the anatomic site, number, size, type of procedure or product, and age of patient.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79</a:t>
            </a:fld>
            <a:endParaRPr lang="en-US" dirty="0"/>
          </a:p>
        </p:txBody>
      </p:sp>
    </p:spTree>
    <p:extLst>
      <p:ext uri="{BB962C8B-B14F-4D97-AF65-F5344CB8AC3E}">
        <p14:creationId xmlns:p14="http://schemas.microsoft.com/office/powerpoint/2010/main" val="213660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6E55BAB-8ECC-435E-A54D-C81F18162D5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D4140DA-8A5B-41FE-A264-8F5D8392A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Although rare, some patients pay in full for their own medical expenses.  The majority of patients will have some type of insurance coverage. </a:t>
            </a:r>
          </a:p>
          <a:p>
            <a:endParaRPr lang="en-US" altLang="en-US" dirty="0">
              <a:latin typeface="Arial" panose="020B0604020202020204" pitchFamily="34" charset="0"/>
            </a:endParaRPr>
          </a:p>
          <a:p>
            <a:r>
              <a:rPr lang="en-US" altLang="en-US" dirty="0">
                <a:latin typeface="Arial" panose="020B0604020202020204" pitchFamily="34" charset="0"/>
              </a:rPr>
              <a:t>There are two types of insurance coverage: private/commercial insurance or governmental insurance.</a:t>
            </a:r>
          </a:p>
          <a:p>
            <a:endParaRPr lang="en-US" altLang="en-US" dirty="0">
              <a:latin typeface="Arial" panose="020B0604020202020204" pitchFamily="34" charset="0"/>
            </a:endParaRPr>
          </a:p>
          <a:p>
            <a:r>
              <a:rPr lang="en-US" altLang="en-US" dirty="0">
                <a:latin typeface="Arial" panose="020B0604020202020204" pitchFamily="34" charset="0"/>
              </a:rPr>
              <a:t>Commercial or private carriers can both group and individual plans. Group plans are often offered through employers. Individual plans are purchased directly from the insurance carrier. Examples of commercial carries include BCBS, Aetna, Cigna, United Healthcare, and many others.  Some commercial plans also offer Medicare Advantage plans which cover seniors and Medicare enrollees.</a:t>
            </a:r>
          </a:p>
          <a:p>
            <a:endParaRPr lang="en-US" altLang="en-US" dirty="0">
              <a:latin typeface="Arial" panose="020B0604020202020204" pitchFamily="34" charset="0"/>
            </a:endParaRPr>
          </a:p>
          <a:p>
            <a:r>
              <a:rPr lang="en-US" altLang="en-US" dirty="0">
                <a:latin typeface="Arial" panose="020B0604020202020204" pitchFamily="34" charset="0"/>
              </a:rPr>
              <a:t>Governmental insurers include Medicare, Medicaid and </a:t>
            </a:r>
            <a:r>
              <a:rPr lang="en-US" altLang="en-US" dirty="0" err="1">
                <a:latin typeface="Arial" panose="020B0604020202020204" pitchFamily="34" charset="0"/>
              </a:rPr>
              <a:t>TriCare</a:t>
            </a:r>
            <a:r>
              <a:rPr lang="en-US" altLang="en-US" dirty="0">
                <a:latin typeface="Arial" panose="020B0604020202020204" pitchFamily="34" charset="0"/>
              </a:rPr>
              <a:t>. Medicare is administered by the Centers for Medicare and Medicaid Services (CMS). Medicaid is a combination of Federal and State resources, and </a:t>
            </a:r>
            <a:r>
              <a:rPr lang="en-US" altLang="en-US" dirty="0" err="1">
                <a:latin typeface="Arial" panose="020B0604020202020204" pitchFamily="34" charset="0"/>
              </a:rPr>
              <a:t>TriCare</a:t>
            </a:r>
            <a:r>
              <a:rPr lang="en-US" altLang="en-US" dirty="0">
                <a:latin typeface="Arial" panose="020B0604020202020204" pitchFamily="34" charset="0"/>
              </a:rPr>
              <a:t> is for armed forces personnel and their families.</a:t>
            </a:r>
          </a:p>
          <a:p>
            <a:endParaRPr lang="en-US" altLang="en-US" dirty="0">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70C1D0B2-1287-4239-9D14-D34E97205395}"/>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B03B17F0-F310-41C1-AA95-A8CF2313D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appendices in the HCPCS book.  We have already looked at Appendix A.  Examples of other appendices typically include Level II HCPCS modifiers.  The appendix includes modifier description, definition, explanation and tips for usage.  There are modifiers in this list that are billable with CPT</a:t>
            </a:r>
            <a:r>
              <a:rPr lang="en-US" altLang="en-US" b="1" dirty="0"/>
              <a:t>®</a:t>
            </a:r>
            <a:r>
              <a:rPr lang="en-US" altLang="en-US" dirty="0">
                <a:latin typeface="Arial" panose="020B0604020202020204" pitchFamily="34" charset="0"/>
              </a:rPr>
              <a:t> codes as well as with the HCPCS codes.</a:t>
            </a:r>
          </a:p>
          <a:p>
            <a:endParaRPr lang="en-US" altLang="en-US" dirty="0">
              <a:latin typeface="Arial" panose="020B0604020202020204" pitchFamily="34" charset="0"/>
            </a:endParaRPr>
          </a:p>
          <a:p>
            <a:r>
              <a:rPr lang="en-US" altLang="en-US" dirty="0">
                <a:latin typeface="Arial" panose="020B0604020202020204" pitchFamily="34" charset="0"/>
              </a:rPr>
              <a:t>There are several other appendices in the HCPCS book; however, note that each publisher may have a different set of appendices.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EF2A6E3E-51C8-42A0-B140-CA3729F69DB3}"/>
              </a:ext>
            </a:extLst>
          </p:cNvPr>
          <p:cNvSpPr>
            <a:spLocks noGrp="1" noRot="1" noChangeAspect="1" noChangeArrowheads="1" noTextEdit="1"/>
          </p:cNvSpPr>
          <p:nvPr>
            <p:ph type="sldImg"/>
          </p:nvPr>
        </p:nvSpPr>
        <p:spPr>
          <a:ln/>
        </p:spPr>
      </p:sp>
      <p:sp>
        <p:nvSpPr>
          <p:cNvPr id="166915" name="Notes Placeholder 2">
            <a:extLst>
              <a:ext uri="{FF2B5EF4-FFF2-40B4-BE49-F238E27FC236}">
                <a16:creationId xmlns:a16="http://schemas.microsoft.com/office/drawing/2014/main" id="{201A47F9-2557-41A2-B6BE-8044C963E0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Modifier 22 is appended to surgical CPT codes when the amount of work to perform the service was </a:t>
            </a:r>
            <a:r>
              <a:rPr lang="en-US" altLang="en-US" b="1" dirty="0"/>
              <a:t>significantly</a:t>
            </a:r>
            <a:r>
              <a:rPr lang="en-US" altLang="en-US" b="0" dirty="0"/>
              <a:t> greater than what is typically required.  To support the use of modifier 22, a copy of the operative report must be sent along with the claim.  The detail in the operative report must describe the additional work, the reasons for the additional work (extra time, difficulty, patient condition, complications, </a:t>
            </a:r>
            <a:r>
              <a:rPr lang="en-US" altLang="en-US" b="0" dirty="0" err="1"/>
              <a:t>etc</a:t>
            </a:r>
            <a:r>
              <a:rPr lang="en-US" altLang="en-US" b="0" dirty="0"/>
              <a:t>….)</a:t>
            </a:r>
          </a:p>
          <a:p>
            <a:endParaRPr lang="en-US" altLang="en-US" b="0" dirty="0">
              <a:latin typeface="Arial" panose="020B0604020202020204" pitchFamily="34" charset="0"/>
            </a:endParaRPr>
          </a:p>
          <a:p>
            <a:r>
              <a:rPr lang="en-US" altLang="en-US" b="0" dirty="0">
                <a:latin typeface="Arial" panose="020B0604020202020204" pitchFamily="34" charset="0"/>
              </a:rPr>
              <a:t>Modifier 24 is related to an evaluation and management service provided to a patient by the same physician during the postoperative period for a service completely unrelated to the surgery.  For example, a patient has surgery on their right knee.  On day 32 of the postoperative period, the patient injures their wrist and returns to the orthopedic surgeon.  Since the patient is already in a global period for the knee during which additional office visits are not billable if related to the surgery, the orthopedic surgeon would append modifier 24 to the evaluation and management to indicate that this visit was related to something </a:t>
            </a:r>
            <a:r>
              <a:rPr lang="en-US" altLang="en-US" b="0" i="1" dirty="0">
                <a:latin typeface="Arial" panose="020B0604020202020204" pitchFamily="34" charset="0"/>
              </a:rPr>
              <a:t>other than</a:t>
            </a:r>
            <a:r>
              <a:rPr lang="en-US" altLang="en-US" b="0" i="0" dirty="0">
                <a:latin typeface="Arial" panose="020B0604020202020204" pitchFamily="34" charset="0"/>
              </a:rPr>
              <a:t> the knee surgery.</a:t>
            </a:r>
            <a:endParaRPr lang="en-US" altLang="en-US" dirty="0">
              <a:latin typeface="Arial" panose="020B0604020202020204" pitchFamily="34" charset="0"/>
            </a:endParaRPr>
          </a:p>
        </p:txBody>
      </p:sp>
      <p:sp>
        <p:nvSpPr>
          <p:cNvPr id="166916" name="Slide Number Placeholder 3">
            <a:extLst>
              <a:ext uri="{FF2B5EF4-FFF2-40B4-BE49-F238E27FC236}">
                <a16:creationId xmlns:a16="http://schemas.microsoft.com/office/drawing/2014/main" id="{09BB4637-2983-481B-B9B1-AAB97C22CD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F233F6-3192-424E-97C3-6938300CF324}" type="slidenum">
              <a:rPr lang="en-US" altLang="en-US" sz="1300">
                <a:ea typeface="ＭＳ Ｐゴシック" panose="020B0600070205080204" pitchFamily="34" charset="-128"/>
              </a:rPr>
              <a:pPr>
                <a:spcBef>
                  <a:spcPct val="0"/>
                </a:spcBef>
              </a:pPr>
              <a:t>81</a:t>
            </a:fld>
            <a:endParaRPr lang="en-US" altLang="en-US" sz="1300">
              <a:ea typeface="ＭＳ Ｐゴシック" panose="020B0600070205080204"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42EEBADC-DC41-40F9-810D-20B591BEA7C0}"/>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2AEA4D0C-FCB5-470A-AC25-E64089566E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0" dirty="0"/>
              <a:t>Modifier 25  indicates a significant, separately identifiable evaluation and management service by the same physician or other qualified healthcare professional </a:t>
            </a:r>
            <a:r>
              <a:rPr lang="en-US" i="0" u="sng" dirty="0"/>
              <a:t>on the same day of the procedure or other service</a:t>
            </a:r>
            <a:r>
              <a:rPr lang="en-US" i="0" dirty="0"/>
              <a:t> while modifier 57 indicates Decision for surgery" to the E&amp;M service code.  Care must be taken when applying modifier 25.  It would </a:t>
            </a:r>
            <a:r>
              <a:rPr lang="en-US" b="1" i="0" u="sng" dirty="0"/>
              <a:t>not</a:t>
            </a:r>
            <a:r>
              <a:rPr lang="en-US" i="0" dirty="0"/>
              <a:t> be expected to be reported on every E/M service.  Modifier 57 is used when the patient is seen and is being taken to surgery within the next 24 hours.  </a:t>
            </a:r>
            <a:r>
              <a:rPr lang="en-US" i="0" dirty="0">
                <a:latin typeface="Arial" panose="020B0604020202020204" pitchFamily="34" charset="0"/>
              </a:rPr>
              <a:t>Remember that the global surgery package includes the day before major surgery making that visit not billable.  However, if the patient is seen emergently and needs surgery quickly, the surgeon can append modifier 57 to indicate this situation and carve out that visit from the global package.</a:t>
            </a:r>
            <a:endParaRPr lang="en-US" i="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78F5DB1C-741A-43C3-8D28-C631A4667684}"/>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8D079CC4-CD55-4DFA-88CD-AF8DC6D04A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sz="1100" dirty="0"/>
              <a:t>Modifier 58 is used to indicate a staged or related procedure by the same physician during the postoperative period.  It can be a follow up procedure that is more extensive than the original procedure. It can also be used to indicate therapy performed following a surgical procedure. For example, a patient has a lesion removed that turns out to be malignant without clear margins.  The patient is brought back to the operating room 7 days later.  The 2nd, more </a:t>
            </a:r>
            <a:r>
              <a:rPr lang="en-US" altLang="en-US" sz="1100" dirty="0" err="1"/>
              <a:t>indepth</a:t>
            </a:r>
            <a:r>
              <a:rPr lang="en-US" altLang="en-US" sz="1100" dirty="0"/>
              <a:t> surgery to remove the cancer is submitted with modifier 58 to indicate that it is related to the primary or first procedure.</a:t>
            </a:r>
          </a:p>
          <a:p>
            <a:endParaRPr lang="en-US" altLang="en-US" sz="1100" dirty="0">
              <a:latin typeface="Arial" panose="020B0604020202020204" pitchFamily="34" charset="0"/>
            </a:endParaRPr>
          </a:p>
          <a:p>
            <a:pPr defTabSz="790676">
              <a:defRPr/>
            </a:pPr>
            <a:r>
              <a:rPr lang="en-US" altLang="en-US" sz="1100" dirty="0"/>
              <a:t>Modifier 78 is used when there is an unplanned return to the operating room </a:t>
            </a:r>
            <a:r>
              <a:rPr lang="en-US" altLang="en-US" sz="1100" u="sng" dirty="0"/>
              <a:t>for a related procedure </a:t>
            </a:r>
            <a:r>
              <a:rPr lang="en-US" altLang="en-US" sz="1100" dirty="0"/>
              <a:t>during the postoperative period. For example, a patient has gastric bypass surgery in January. In March the patient is diagnosed with an incisional hernia at the location of the bypass incision. The patient is taken back to the operating room in March for an incisional hernia repair. The hernia repair is related to the bypass surgery and modifier 78 is used on the hernia repair code.</a:t>
            </a:r>
          </a:p>
          <a:p>
            <a:endParaRPr lang="en-US" altLang="en-US" sz="1100" dirty="0">
              <a:latin typeface="Arial" panose="020B0604020202020204" pitchFamily="34" charset="0"/>
            </a:endParaRPr>
          </a:p>
          <a:p>
            <a:pPr defTabSz="790676">
              <a:defRPr/>
            </a:pPr>
            <a:r>
              <a:rPr lang="en-US" altLang="en-US" sz="1100" dirty="0"/>
              <a:t>Modifier 79 is  used to report an </a:t>
            </a:r>
            <a:r>
              <a:rPr lang="en-US" altLang="en-US" sz="1100" u="sng" dirty="0"/>
              <a:t>unrelated procedure or service</a:t>
            </a:r>
            <a:r>
              <a:rPr lang="en-US" altLang="en-US" sz="1100" dirty="0"/>
              <a:t> by the same physician or other qualified health care professional during the postoperative period. For example, a patient is patient has an open reduction of an ankle fracture done in October.  In November, the patient has appendicitis and has an emergency appendectomy. The appendectomy is unrelated to the ankle fracture repair and is coded with modifier 79 appended to the appendectomy.</a:t>
            </a:r>
          </a:p>
          <a:p>
            <a:endParaRPr lang="en-US" altLang="en-US" sz="1100" dirty="0">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58763D12-7305-4426-8B42-89A02A63553E}"/>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4EE4DCA5-4BAC-4D91-850D-40463C018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913" indent="-223944">
              <a:defRPr/>
            </a:pPr>
            <a:r>
              <a:rPr lang="en-US" altLang="en-US" dirty="0"/>
              <a:t>Modifier 50 can be appended to services that are done bilaterally.  Check with your payer to determine if they want services reported with modifier 50 or on separate lines with an RT and LT modifier on each one.   Pay close attention to code descriptions as some will say “unilateral </a:t>
            </a:r>
            <a:r>
              <a:rPr lang="en-US" altLang="en-US" b="1" dirty="0"/>
              <a:t>or</a:t>
            </a:r>
            <a:r>
              <a:rPr lang="en-US" altLang="en-US" dirty="0"/>
              <a:t> bilateral”.  In those cases, it would not be necessary to use modifier 50 as the code description is specific already.</a:t>
            </a:r>
          </a:p>
          <a:p>
            <a:pPr marL="116913" indent="-223944">
              <a:defRPr/>
            </a:pPr>
            <a:endParaRPr lang="en-US" altLang="en-US" dirty="0">
              <a:latin typeface="Arial" panose="020B0604020202020204" pitchFamily="34" charset="0"/>
            </a:endParaRPr>
          </a:p>
          <a:p>
            <a:pPr marL="116913" indent="-223944" defTabSz="790676">
              <a:defRPr/>
            </a:pPr>
            <a:r>
              <a:rPr lang="en-US" altLang="en-US" dirty="0"/>
              <a:t>Modifier 51 is used when multiple procedures are performed during the same session by the same provider. Services are ordered in descending order based on the RVU.</a:t>
            </a:r>
          </a:p>
          <a:p>
            <a:pPr marL="116913" indent="-223944" defTabSz="790676">
              <a:defRPr/>
            </a:pPr>
            <a:endParaRPr lang="en-US" altLang="en-US" dirty="0"/>
          </a:p>
          <a:p>
            <a:pPr marL="116913" indent="-223944" defTabSz="790676">
              <a:defRPr/>
            </a:pPr>
            <a:r>
              <a:rPr lang="en-US" altLang="en-US" dirty="0"/>
              <a:t>Modifier 52 is used to indicate reduced services. When a procedure is partially reduced, ended early or eliminated at the provider’s discretion, append 52 to the code. </a:t>
            </a:r>
          </a:p>
          <a:p>
            <a:pPr marL="116913" indent="-223944" defTabSz="790676">
              <a:defRPr/>
            </a:pPr>
            <a:endParaRPr lang="en-US" altLang="en-US" dirty="0"/>
          </a:p>
          <a:p>
            <a:pPr marL="116913" indent="-223944" defTabSz="790676">
              <a:defRPr/>
            </a:pPr>
            <a:r>
              <a:rPr lang="en-US" altLang="en-US" dirty="0"/>
              <a:t>Modifier 53 represents a </a:t>
            </a:r>
            <a:r>
              <a:rPr lang="en-US" altLang="en-US" i="0" dirty="0"/>
              <a:t>discontinued procedure</a:t>
            </a:r>
            <a:r>
              <a:rPr lang="en-US" altLang="en-US" dirty="0"/>
              <a:t>. If a procedure is terminated due to extenuating circumstances and/or circumstances that threaten the well-being of the patient, use this modifier with the procedure code. </a:t>
            </a:r>
            <a:endParaRPr lang="en-US" altLang="en-US" dirty="0">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C63C769-9B06-47F3-AB55-12625C64B352}"/>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F4572E2F-DEF1-4AA6-B936-C939C7D3F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Modifier 59 indicates a d</a:t>
            </a:r>
            <a:r>
              <a:rPr lang="en-US" altLang="en-US" i="0" dirty="0"/>
              <a:t>istinct procedural service</a:t>
            </a:r>
            <a:r>
              <a:rPr lang="en-US" altLang="en-US" dirty="0"/>
              <a:t>. You might use it in these instances:  for procedures not normally reported together; a different site or organ system; a separate incision/excision; a separate lesion; or a separate injury.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B0227F75-581E-484A-8D01-C490BC13BAFC}"/>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D84A2C02-6750-4F18-9905-22087D3635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Review NCCI information on Modifier 59</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0F71805C-5930-45CE-B2B4-C657B377AC57}"/>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B020DF60-A476-4961-B71F-1CC99DA0E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54DD878E-7082-4A39-A336-6A4E2B2CC323}"/>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49E69922-B523-4ACE-9791-4130B67A9A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9DF3802E-FF15-47A3-89CF-E11973986BE5}"/>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BEC77063-F97C-4599-931D-02B7BC801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Modifiers that are specific to radiology and some lab services.  Some services are a combination of professional and technical components.  The professional component identifies the work of the physician to perform, read, interpret or supervise the service.  The technical component identifies the costs associated with owning the equipment, employing the technicians, the supplies, the equipment overhead, etc.  When services are billed without the modifier, they are considered to be global, or inclusive of both technical and professional.  To separate out the technical and professional services, the modifiers TC (technical) or 26 (professional) are applied to the CPT code.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has four parts. </a:t>
            </a:r>
          </a:p>
          <a:p>
            <a:r>
              <a:rPr lang="en-US" dirty="0"/>
              <a:t>Part</a:t>
            </a:r>
            <a:r>
              <a:rPr lang="en-US" baseline="0" dirty="0"/>
              <a:t> A is hospital insurance.</a:t>
            </a:r>
          </a:p>
          <a:p>
            <a:r>
              <a:rPr lang="en-US" baseline="0" dirty="0"/>
              <a:t>Part B is medical insurance for things not covered by hospital insurance such as physician services, medical supplies, and such. </a:t>
            </a:r>
          </a:p>
          <a:p>
            <a:r>
              <a:rPr lang="en-US" baseline="0" dirty="0"/>
              <a:t>Part C is </a:t>
            </a:r>
            <a:r>
              <a:rPr lang="en-US" b="1" baseline="0" dirty="0"/>
              <a:t>Medicare Advantage</a:t>
            </a:r>
            <a:r>
              <a:rPr lang="en-US" baseline="0" dirty="0"/>
              <a:t>, which are private/commercial carriers such as HMOs and PPOs offer.  These programs must at least be equivalent in coverage to regular Part A and Part B but can offer additional benefits from the commercial payer as well.</a:t>
            </a:r>
          </a:p>
          <a:p>
            <a:r>
              <a:rPr lang="en-US" baseline="0" dirty="0"/>
              <a:t>Part D is the Prescription drug coverage.</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9</a:t>
            </a:fld>
            <a:endParaRPr lang="en-US" dirty="0"/>
          </a:p>
        </p:txBody>
      </p:sp>
    </p:spTree>
    <p:extLst>
      <p:ext uri="{BB962C8B-B14F-4D97-AF65-F5344CB8AC3E}">
        <p14:creationId xmlns:p14="http://schemas.microsoft.com/office/powerpoint/2010/main" val="41299321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790676">
              <a:defRPr/>
            </a:pPr>
            <a:r>
              <a:rPr lang="en-US" sz="1200" i="1" dirty="0"/>
              <a:t>&lt;&lt;&lt; Voice Over: Welcome to the CPC exam review for the 10,000 series, integumentary system. this module will take you through everything you need to understand when coding from this section and help you pass the CPC certification exam. Navigate through this training using the Next button, as well as following the buttons and prompts that appear on screen. &gt;&gt;&gt;</a:t>
            </a:r>
          </a:p>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90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6735E47A-5849-4BB2-95AC-2EADBE555E5D}"/>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D75EE354-D41B-4B3E-9BCE-2F4F3F804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Locate the anatomy of the skin in the Integumentary table of contents.  Understanding the layers of the skin is important as depth is one of the concepts that applies when coding from the integumentary section.  The Epidermis is the top layer of skin made up of four to five layers and its main job is protection. The Dermis is the mid-layer of skin just below the epidermis and is comprised of blood vessels, connective tissue, nerves, lymph vessels, sweat glands, and hair shafts. The Subcutaneous tissue is found just below the dermis.  While it is technically not a layer of the skin, but it lies just beneath the skin and is made up of connective and adipose tissue. </a:t>
            </a:r>
          </a:p>
          <a:p>
            <a:endParaRPr lang="en-US" altLang="en-US" dirty="0">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8FD524AB-3B7C-45BC-9677-BCF7A903D24B}"/>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6155CE7F-1862-4D7C-A55B-7298D68B0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that are typically encountered when billing for integumentary related services are found in the Neoplasm section (chapter 2), the skin and subcutaneous tissue section (chapter 12) and the injuries and poisoning section (chapter 19).</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A75156F7-B672-4387-A7EE-4AC362D10C09}"/>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6EEA5964-05E7-4CA9-A644-DCF3E2FBB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0F9CB098-BD4B-4D9E-B9EB-9B7417135DA5}"/>
              </a:ext>
            </a:extLst>
          </p:cNvPr>
          <p:cNvSpPr>
            <a:spLocks noGrp="1" noRot="1" noChangeAspect="1" noChangeArrowheads="1" noTextEdit="1"/>
          </p:cNvSpPr>
          <p:nvPr>
            <p:ph type="sldImg"/>
          </p:nvPr>
        </p:nvSpPr>
        <p:spPr>
          <a:ln/>
        </p:spPr>
      </p:sp>
      <p:sp>
        <p:nvSpPr>
          <p:cNvPr id="199683" name="Notes Placeholder 2">
            <a:extLst>
              <a:ext uri="{FF2B5EF4-FFF2-40B4-BE49-F238E27FC236}">
                <a16:creationId xmlns:a16="http://schemas.microsoft.com/office/drawing/2014/main" id="{63FD573C-232A-46A6-B6F6-8E2FECFB34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Erythema multiforme is </a:t>
            </a:r>
            <a:r>
              <a:rPr lang="en-US" dirty="0"/>
              <a:t>a skin disorder that's considered to be an allergic reaction to medicine or an infection.  It produces a rash or lesion on the skin or in the oral mucosa.  There are several coding notes associated with erythema multiforme which include guidance to code the associated manifestation, code also the percentage of skin exfoliation as a result and to also use an additional code if this is a result of a drug interaction.</a:t>
            </a:r>
            <a:endParaRPr lang="en-US" altLang="en-US" dirty="0">
              <a:latin typeface="Arial" panose="020B0604020202020204" pitchFamily="34" charset="0"/>
            </a:endParaRPr>
          </a:p>
        </p:txBody>
      </p:sp>
      <p:sp>
        <p:nvSpPr>
          <p:cNvPr id="199684" name="Slide Number Placeholder 3">
            <a:extLst>
              <a:ext uri="{FF2B5EF4-FFF2-40B4-BE49-F238E27FC236}">
                <a16:creationId xmlns:a16="http://schemas.microsoft.com/office/drawing/2014/main" id="{1B854CCD-0F00-4857-8014-89561F161A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3B171A-A6AF-42A9-AEC6-B9E04B7807BE}" type="slidenum">
              <a:rPr lang="en-US" altLang="en-US" sz="1300">
                <a:ea typeface="ＭＳ Ｐゴシック" panose="020B0600070205080204" pitchFamily="34" charset="-128"/>
              </a:rPr>
              <a:pPr>
                <a:spcBef>
                  <a:spcPct val="0"/>
                </a:spcBef>
              </a:pPr>
              <a:t>94</a:t>
            </a:fld>
            <a:endParaRPr lang="en-US" altLang="en-US" sz="1300">
              <a:ea typeface="ＭＳ Ｐゴシック" panose="020B0600070205080204"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EC0A1614-138C-4268-9851-ACE413DD8357}"/>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A321E8B1-F901-41D6-A697-70A0369E00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Pressure ulcers are also known as decubitus ulcers or bed sores.  They happen when an individual is sitting or laying in one position for extended periods of time.  They tend to occur on the bony prominences, such as heels, ankles, hips, backs, etc.   </a:t>
            </a:r>
          </a:p>
          <a:p>
            <a:endParaRPr lang="en-US" altLang="en-US" dirty="0">
              <a:latin typeface="Arial" panose="020B0604020202020204" pitchFamily="34" charset="0"/>
            </a:endParaRPr>
          </a:p>
          <a:p>
            <a:r>
              <a:rPr lang="en-US" altLang="en-US" i="1" dirty="0">
                <a:latin typeface="Arial" panose="020B0604020202020204" pitchFamily="34" charset="0"/>
              </a:rPr>
              <a:t>LC Officers – review the coding details for pressure ulcers found on the slide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35A3B24A-6DFE-46B1-8C22-597E6136E9D6}"/>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A9ECCBF8-DE23-4669-8B0E-6544BB799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Wounds are coded based on the type of injury and location. </a:t>
            </a:r>
            <a:r>
              <a:rPr lang="en-US" altLang="en-US" dirty="0"/>
              <a:t>Superficial injuries and hematomas are not coded when they are part of a more serious injury to the same site.  </a:t>
            </a:r>
          </a:p>
          <a:p>
            <a:pPr defTabSz="790676">
              <a:defRPr/>
            </a:pPr>
            <a:r>
              <a:rPr lang="en-US" altLang="en-US" dirty="0">
                <a:latin typeface="Arial" panose="020B0604020202020204" pitchFamily="34" charset="0"/>
              </a:rPr>
              <a:t>Burns are related to a heat source while corrosions occur as a result of chemical exposure.</a:t>
            </a:r>
          </a:p>
          <a:p>
            <a:pPr defTabSz="790676">
              <a:defRPr/>
            </a:pPr>
            <a:endParaRPr lang="en-US" altLang="en-US" dirty="0">
              <a:latin typeface="Arial" panose="020B0604020202020204" pitchFamily="34" charset="0"/>
            </a:endParaRPr>
          </a:p>
          <a:p>
            <a:pPr defTabSz="790676">
              <a:defRPr/>
            </a:pPr>
            <a:r>
              <a:rPr lang="en-US" altLang="en-US" dirty="0">
                <a:latin typeface="Arial" panose="020B0604020202020204" pitchFamily="34" charset="0"/>
              </a:rPr>
              <a:t>All of these codes require the use of 7</a:t>
            </a:r>
            <a:r>
              <a:rPr lang="en-US" altLang="en-US" baseline="30000" dirty="0">
                <a:latin typeface="Arial" panose="020B0604020202020204" pitchFamily="34" charset="0"/>
              </a:rPr>
              <a:t>th</a:t>
            </a:r>
            <a:r>
              <a:rPr lang="en-US" altLang="en-US" dirty="0">
                <a:latin typeface="Arial" panose="020B0604020202020204" pitchFamily="34" charset="0"/>
              </a:rPr>
              <a:t> characters to indicate the type of encounter.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12F2F8F7-D22F-4334-B89B-BF793CD2C03C}"/>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CB83DA23-C3CC-425E-B0AA-330548D3CC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When coding for burns or corrosions, you must identify the location of the burn and the severity (1</a:t>
            </a:r>
            <a:r>
              <a:rPr lang="en-US" altLang="en-US" baseline="30000" dirty="0">
                <a:latin typeface="Arial" panose="020B0604020202020204" pitchFamily="34" charset="0"/>
              </a:rPr>
              <a:t>st</a:t>
            </a:r>
            <a:r>
              <a:rPr lang="en-US" altLang="en-US" dirty="0">
                <a:latin typeface="Arial" panose="020B0604020202020204" pitchFamily="34" charset="0"/>
              </a:rPr>
              <a:t>, 2</a:t>
            </a:r>
            <a:r>
              <a:rPr lang="en-US" altLang="en-US" baseline="30000" dirty="0">
                <a:latin typeface="Arial" panose="020B0604020202020204" pitchFamily="34" charset="0"/>
              </a:rPr>
              <a:t>nd</a:t>
            </a:r>
            <a:r>
              <a:rPr lang="en-US" altLang="en-US" dirty="0">
                <a:latin typeface="Arial" panose="020B0604020202020204" pitchFamily="34" charset="0"/>
              </a:rPr>
              <a:t> or 3</a:t>
            </a:r>
            <a:r>
              <a:rPr lang="en-US" altLang="en-US" baseline="30000" dirty="0">
                <a:latin typeface="Arial" panose="020B0604020202020204" pitchFamily="34" charset="0"/>
              </a:rPr>
              <a:t>rd</a:t>
            </a:r>
            <a:r>
              <a:rPr lang="en-US" altLang="en-US" dirty="0">
                <a:latin typeface="Arial" panose="020B0604020202020204" pitchFamily="34" charset="0"/>
              </a:rPr>
              <a:t> degree).  For 3</a:t>
            </a:r>
            <a:r>
              <a:rPr lang="en-US" altLang="en-US" baseline="30000" dirty="0">
                <a:latin typeface="Arial" panose="020B0604020202020204" pitchFamily="34" charset="0"/>
              </a:rPr>
              <a:t>rd</a:t>
            </a:r>
            <a:r>
              <a:rPr lang="en-US" altLang="en-US" dirty="0">
                <a:latin typeface="Arial" panose="020B0604020202020204" pitchFamily="34" charset="0"/>
              </a:rPr>
              <a:t> degree burns when there is more than 20% body surface area involved, you will also report the TBSA code.  TBSA is estimated based on the “rule of nines”</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A934DADB-69ED-42ED-8873-48DC7BA97F9C}"/>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F5DD9088-E1C1-4C25-9FD7-D9440B291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Services related to the breast are included in the Integumentary services codes.  The related diagnosis codes are found in chapter 14.  The section of codes is very small but includes diagnoses such as </a:t>
            </a:r>
            <a:r>
              <a:rPr lang="en-US" altLang="en-US" dirty="0"/>
              <a:t>benign mammary </a:t>
            </a:r>
            <a:r>
              <a:rPr lang="en-US" altLang="en-US" dirty="0" err="1"/>
              <a:t>dysplasias</a:t>
            </a:r>
            <a:r>
              <a:rPr lang="en-US" altLang="en-US" dirty="0"/>
              <a:t> (N60), inflammatory disorders of breast (N61), hypertrophy of breast (N62), unspecified lump in breast (N63), and other disorders of the breasts (N64), and deformity and disproportion of reconstructed breasts (N65). Category N64 </a:t>
            </a:r>
            <a:r>
              <a:rPr lang="en-US" altLang="en-US" i="1" dirty="0"/>
              <a:t>Other disorders of breast</a:t>
            </a:r>
            <a:r>
              <a:rPr lang="en-US" altLang="en-US" dirty="0"/>
              <a:t>, is where you will find common signs and symptoms of the breasts, such as pain in the breast (N64.4 </a:t>
            </a:r>
            <a:r>
              <a:rPr lang="en-US" altLang="en-US" dirty="0" err="1"/>
              <a:t>Mastodynia</a:t>
            </a:r>
            <a:r>
              <a:rPr lang="en-US" altLang="en-US" dirty="0"/>
              <a:t>), and nipple discharge (N64.52). Also in this section is the code for galactocele (N64.89). A galactocele is a milk-fed cyst and is often cured by aspiration.</a:t>
            </a:r>
          </a:p>
          <a:p>
            <a:endParaRPr lang="en-US" altLang="en-US" dirty="0"/>
          </a:p>
          <a:p>
            <a:r>
              <a:rPr lang="en-US" altLang="en-US" dirty="0"/>
              <a:t>Dysplasia is abnormal tissue. The most common mammary dysplasia is fibrocystic disease or mammary cysts. Fibrocystic changes in breasts are common and are often a diagnosis associated with an E/M code or breast exam.</a:t>
            </a:r>
          </a:p>
          <a:p>
            <a:endParaRPr lang="en-US" altLang="en-US" dirty="0"/>
          </a:p>
          <a:p>
            <a:r>
              <a:rPr lang="en-US" altLang="en-US" dirty="0"/>
              <a:t>The final category in this section is deformity and disproportion of reconstructed breasts (N65).  These codes are used when a correction to a breast is required after reconstructive surgery.</a:t>
            </a:r>
          </a:p>
          <a:p>
            <a:endParaRPr lang="en-US" altLang="en-US" dirty="0">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Fine needle aspiration (FNA) biopsy allows for aspiration of cells to be examined cytologically.  FNA is coded by </a:t>
            </a:r>
            <a:r>
              <a:rPr lang="en-US" u="sng" dirty="0"/>
              <a:t>type of imaging guidance</a:t>
            </a:r>
            <a:r>
              <a:rPr lang="en-US" dirty="0"/>
              <a:t> and </a:t>
            </a:r>
            <a:r>
              <a:rPr lang="en-US" u="sng" dirty="0"/>
              <a:t>number of lesions</a:t>
            </a:r>
            <a:r>
              <a:rPr lang="en-US" dirty="0"/>
              <a:t> biopsied.</a:t>
            </a:r>
            <a:endParaRPr lang="en-US" i="1" dirty="0"/>
          </a:p>
          <a:p>
            <a:endParaRPr lang="en-US" dirty="0"/>
          </a:p>
          <a:p>
            <a:r>
              <a:rPr lang="en-US" dirty="0"/>
              <a:t>Suggest underlining the different types of guidance.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99</a:t>
            </a:fld>
            <a:endParaRPr lang="en-US" dirty="0"/>
          </a:p>
        </p:txBody>
      </p:sp>
    </p:spTree>
    <p:extLst>
      <p:ext uri="{BB962C8B-B14F-4D97-AF65-F5344CB8AC3E}">
        <p14:creationId xmlns:p14="http://schemas.microsoft.com/office/powerpoint/2010/main" val="3131450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ayout">
    <p:bg>
      <p:bgPr>
        <a:solidFill>
          <a:schemeClr val="bg2"/>
        </a:solidFill>
        <a:effectLst/>
      </p:bgPr>
    </p:bg>
    <p:spTree>
      <p:nvGrpSpPr>
        <p:cNvPr id="1" name=""/>
        <p:cNvGrpSpPr/>
        <p:nvPr/>
      </p:nvGrpSpPr>
      <p:grpSpPr>
        <a:xfrm>
          <a:off x="0" y="0"/>
          <a:ext cx="0" cy="0"/>
          <a:chOff x="0" y="0"/>
          <a:chExt cx="0" cy="0"/>
        </a:xfrm>
      </p:grpSpPr>
      <p:sp>
        <p:nvSpPr>
          <p:cNvPr id="14" name="Rectangle 13">
            <a:extLst>
              <a:ext uri="{C183D7F6-B498-43B3-948B-1728B52AA6E4}">
                <adec:decorative xmlns:adec="http://schemas.microsoft.com/office/drawing/2017/decorative" val="1"/>
              </a:ext>
            </a:extLst>
          </p:cNvPr>
          <p:cNvSpPr/>
          <p:nvPr/>
        </p:nvSpPr>
        <p:spPr>
          <a:xfrm>
            <a:off x="0" y="9371"/>
            <a:ext cx="9144000" cy="33977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9" name="Rectangle 8"/>
          <p:cNvSpPr/>
          <p:nvPr/>
        </p:nvSpPr>
        <p:spPr>
          <a:xfrm>
            <a:off x="0" y="4524375"/>
            <a:ext cx="9144001" cy="619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5" name="Title 1"/>
          <p:cNvSpPr>
            <a:spLocks noGrp="1"/>
          </p:cNvSpPr>
          <p:nvPr>
            <p:ph type="title" hasCustomPrompt="1"/>
          </p:nvPr>
        </p:nvSpPr>
        <p:spPr>
          <a:xfrm>
            <a:off x="305331" y="955474"/>
            <a:ext cx="6914620" cy="832595"/>
          </a:xfrm>
          <a:prstGeom prst="rect">
            <a:avLst/>
          </a:prstGeom>
        </p:spPr>
        <p:txBody>
          <a:bodyPr lIns="76224" tIns="38112" rIns="76224" bIns="38112" anchor="ctr"/>
          <a:lstStyle>
            <a:lvl1pPr algn="l">
              <a:defRPr sz="3000" b="1" i="0" baseline="0">
                <a:solidFill>
                  <a:schemeClr val="bg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Title Goes Here</a:t>
            </a:r>
          </a:p>
        </p:txBody>
      </p:sp>
      <p:sp>
        <p:nvSpPr>
          <p:cNvPr id="16" name="Text Placeholder 5"/>
          <p:cNvSpPr>
            <a:spLocks noGrp="1"/>
          </p:cNvSpPr>
          <p:nvPr>
            <p:ph type="body" sz="quarter" idx="11" hasCustomPrompt="1"/>
          </p:nvPr>
        </p:nvSpPr>
        <p:spPr>
          <a:xfrm>
            <a:off x="305331" y="1894788"/>
            <a:ext cx="6914620" cy="558427"/>
          </a:xfrm>
          <a:prstGeom prst="rect">
            <a:avLst/>
          </a:prstGeom>
        </p:spPr>
        <p:txBody>
          <a:bodyPr lIns="0" tIns="38112" rIns="0" bIns="38112" anchor="ctr"/>
          <a:lstStyle>
            <a:lvl1pPr marL="71459" indent="0" algn="l">
              <a:buNone/>
              <a:defRPr sz="1800" b="0" i="0" baseline="0">
                <a:solidFill>
                  <a:schemeClr val="bg2"/>
                </a:solidFill>
                <a:latin typeface="Arial" panose="020B0604020202020204" pitchFamily="34" charset="0"/>
                <a:ea typeface="Open Sans Light" panose="020B0306030504020204" pitchFamily="34" charset="0"/>
                <a:cs typeface="Arial" panose="020B0604020202020204" pitchFamily="34" charset="0"/>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Subtitle Goes Here</a:t>
            </a:r>
          </a:p>
        </p:txBody>
      </p:sp>
      <p:sp>
        <p:nvSpPr>
          <p:cNvPr id="7" name="Rectangle 6"/>
          <p:cNvSpPr/>
          <p:nvPr/>
        </p:nvSpPr>
        <p:spPr>
          <a:xfrm>
            <a:off x="0" y="4485661"/>
            <a:ext cx="9144001" cy="619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2" name="TextBox 11"/>
          <p:cNvSpPr txBox="1"/>
          <p:nvPr/>
        </p:nvSpPr>
        <p:spPr>
          <a:xfrm>
            <a:off x="3479842" y="4890237"/>
            <a:ext cx="5486400" cy="196226"/>
          </a:xfrm>
          <a:prstGeom prst="rect">
            <a:avLst/>
          </a:prstGeom>
          <a:noFill/>
        </p:spPr>
        <p:txBody>
          <a:bodyPr wrap="square" lIns="57168" tIns="28584" rIns="57168" bIns="28584" rtlCol="0">
            <a:spAutoFit/>
          </a:bodyPr>
          <a:lstStyle/>
          <a:p>
            <a:pPr algn="r"/>
            <a:r>
              <a:rPr lang="en-US" sz="900" b="0" i="1" dirty="0">
                <a:latin typeface="Arial" panose="020B0604020202020204" pitchFamily="34" charset="0"/>
                <a:ea typeface="Open Sans" panose="020B0606030504020204" pitchFamily="34" charset="0"/>
                <a:cs typeface="Arial" panose="020B0604020202020204" pitchFamily="34" charset="0"/>
              </a:rPr>
              <a:t>Copyright</a:t>
            </a:r>
            <a:r>
              <a:rPr lang="en-US" sz="900" b="0" i="1" baseline="0" dirty="0">
                <a:latin typeface="Arial" panose="020B0604020202020204" pitchFamily="34" charset="0"/>
                <a:ea typeface="Open Sans" panose="020B0606030504020204" pitchFamily="34" charset="0"/>
                <a:cs typeface="Arial" panose="020B0604020202020204" pitchFamily="34" charset="0"/>
              </a:rPr>
              <a:t> © 2021 AAPC</a:t>
            </a:r>
            <a:endParaRPr lang="en-US" sz="900" b="0" i="1" dirty="0">
              <a:latin typeface="Arial" panose="020B0604020202020204" pitchFamily="34" charset="0"/>
              <a:ea typeface="Open Sans" panose="020B0606030504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FBFB6890-0DD0-0447-B005-9F2312D9590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957"/>
          <a:stretch/>
        </p:blipFill>
        <p:spPr>
          <a:xfrm>
            <a:off x="6920163" y="-97099"/>
            <a:ext cx="2223838" cy="3591922"/>
          </a:xfrm>
          <a:prstGeom prst="rect">
            <a:avLst/>
          </a:prstGeom>
        </p:spPr>
      </p:pic>
      <p:pic>
        <p:nvPicPr>
          <p:cNvPr id="13" name="Graphic 12">
            <a:extLst>
              <a:ext uri="{FF2B5EF4-FFF2-40B4-BE49-F238E27FC236}">
                <a16:creationId xmlns:a16="http://schemas.microsoft.com/office/drawing/2014/main" id="{C37C1167-D74A-6F4C-A225-F4871AB0D4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963" y="3616596"/>
            <a:ext cx="3514725" cy="1323975"/>
          </a:xfrm>
          <a:prstGeom prst="rect">
            <a:avLst/>
          </a:prstGeom>
        </p:spPr>
      </p:pic>
    </p:spTree>
    <p:extLst>
      <p:ext uri="{BB962C8B-B14F-4D97-AF65-F5344CB8AC3E}">
        <p14:creationId xmlns:p14="http://schemas.microsoft.com/office/powerpoint/2010/main" val="193075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83EB188-F53D-AA4D-AFDD-59A5A47B16F2}"/>
              </a:ext>
            </a:extLst>
          </p:cNvPr>
          <p:cNvSpPr>
            <a:spLocks noGrp="1"/>
          </p:cNvSpPr>
          <p:nvPr>
            <p:ph type="pic" idx="13"/>
          </p:nvPr>
        </p:nvSpPr>
        <p:spPr>
          <a:xfrm>
            <a:off x="-6724" y="1"/>
            <a:ext cx="9544450" cy="2634224"/>
          </a:xfrm>
          <a:prstGeom prst="rect">
            <a:avLst/>
          </a:prstGeom>
        </p:spPr>
        <p:txBody>
          <a:bodyPr wrap="square">
            <a:no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Rectangle 3">
            <a:extLst>
              <a:ext uri="{FF2B5EF4-FFF2-40B4-BE49-F238E27FC236}">
                <a16:creationId xmlns:a16="http://schemas.microsoft.com/office/drawing/2014/main" id="{360F412D-C2F2-F040-AE09-632D25F416E4}"/>
              </a:ext>
            </a:extLst>
          </p:cNvPr>
          <p:cNvSpPr/>
          <p:nvPr/>
        </p:nvSpPr>
        <p:spPr>
          <a:xfrm>
            <a:off x="4861540" y="2634224"/>
            <a:ext cx="4282460" cy="25092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1" name="Text Placeholder 4"/>
          <p:cNvSpPr>
            <a:spLocks noGrp="1"/>
          </p:cNvSpPr>
          <p:nvPr>
            <p:ph type="body" sz="quarter" idx="14"/>
          </p:nvPr>
        </p:nvSpPr>
        <p:spPr>
          <a:xfrm>
            <a:off x="305330" y="3415553"/>
            <a:ext cx="4366094" cy="1444483"/>
          </a:xfrm>
          <a:prstGeom prst="rect">
            <a:avLst/>
          </a:prstGeom>
        </p:spPr>
        <p:txBody>
          <a:bodyPr lIns="76224" tIns="38112" rIns="76224" bIns="38112"/>
          <a:lstStyle>
            <a:lvl1pPr>
              <a:lnSpc>
                <a:spcPct val="100000"/>
              </a:lnSpc>
              <a:defRPr sz="1800">
                <a:latin typeface="+mn-lt"/>
                <a:ea typeface="Open Sans" panose="020B0606030504020204" pitchFamily="34" charset="0"/>
                <a:cs typeface="Open Sans" panose="020B0606030504020204" pitchFamily="34" charset="0"/>
              </a:defRPr>
            </a:lvl1pPr>
            <a:lvl2pPr>
              <a:lnSpc>
                <a:spcPct val="100000"/>
              </a:lnSpc>
              <a:defRPr sz="1500">
                <a:latin typeface="+mn-lt"/>
                <a:ea typeface="Open Sans" panose="020B0606030504020204" pitchFamily="34" charset="0"/>
                <a:cs typeface="Open Sans" panose="020B0606030504020204" pitchFamily="34" charset="0"/>
              </a:defRPr>
            </a:lvl2pPr>
            <a:lvl3pPr>
              <a:lnSpc>
                <a:spcPct val="100000"/>
              </a:lnSpc>
              <a:defRPr sz="1350">
                <a:latin typeface="+mn-lt"/>
                <a:ea typeface="Open Sans" panose="020B0606030504020204" pitchFamily="34" charset="0"/>
                <a:cs typeface="Open Sans" panose="020B0606030504020204" pitchFamily="34" charset="0"/>
              </a:defRPr>
            </a:lvl3pPr>
            <a:lvl4pPr>
              <a:lnSpc>
                <a:spcPct val="100000"/>
              </a:lnSpc>
              <a:defRPr sz="1200">
                <a:latin typeface="+mn-lt"/>
                <a:ea typeface="Open Sans" panose="020B0606030504020204" pitchFamily="34" charset="0"/>
                <a:cs typeface="Open Sans" panose="020B0606030504020204" pitchFamily="34" charset="0"/>
              </a:defRPr>
            </a:lvl4pPr>
            <a:lvl5pPr>
              <a:lnSpc>
                <a:spcPct val="100000"/>
              </a:lnSpc>
              <a:defRPr sz="1050">
                <a:latin typeface="+mn-lt"/>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5096314" y="2884394"/>
            <a:ext cx="3740972" cy="1975641"/>
          </a:xfrm>
          <a:prstGeom prst="rect">
            <a:avLst/>
          </a:prstGeom>
        </p:spPr>
        <p:txBody>
          <a:bodyPr lIns="76224" tIns="38112" rIns="76224" bIns="38112"/>
          <a:lstStyle>
            <a:lvl1pPr>
              <a:defRPr sz="1800">
                <a:solidFill>
                  <a:schemeClr val="bg2"/>
                </a:solidFill>
                <a:latin typeface="+mn-lt"/>
                <a:ea typeface="Open Sans" panose="020B0606030504020204" pitchFamily="34" charset="0"/>
                <a:cs typeface="Open Sans" panose="020B0606030504020204" pitchFamily="34" charset="0"/>
              </a:defRPr>
            </a:lvl1pPr>
            <a:lvl2pPr>
              <a:defRPr sz="1500">
                <a:solidFill>
                  <a:schemeClr val="bg2"/>
                </a:solidFill>
                <a:latin typeface="+mn-lt"/>
                <a:ea typeface="Open Sans" panose="020B0606030504020204" pitchFamily="34" charset="0"/>
                <a:cs typeface="Open Sans" panose="020B0606030504020204" pitchFamily="34" charset="0"/>
              </a:defRPr>
            </a:lvl2pPr>
            <a:lvl3pPr>
              <a:defRPr sz="1350">
                <a:solidFill>
                  <a:schemeClr val="bg2"/>
                </a:solidFill>
                <a:latin typeface="+mn-lt"/>
                <a:ea typeface="Open Sans" panose="020B0606030504020204" pitchFamily="34" charset="0"/>
                <a:cs typeface="Open Sans" panose="020B0606030504020204" pitchFamily="34" charset="0"/>
              </a:defRPr>
            </a:lvl3pPr>
            <a:lvl4pPr>
              <a:defRPr sz="1200">
                <a:solidFill>
                  <a:schemeClr val="bg2"/>
                </a:solidFill>
                <a:latin typeface="+mn-lt"/>
                <a:ea typeface="Open Sans" panose="020B0606030504020204" pitchFamily="34" charset="0"/>
                <a:cs typeface="Open Sans" panose="020B0606030504020204" pitchFamily="34" charset="0"/>
              </a:defRPr>
            </a:lvl4pPr>
            <a:lvl5pPr>
              <a:defRPr sz="1050">
                <a:solidFill>
                  <a:schemeClr val="bg2"/>
                </a:solidFill>
                <a:latin typeface="+mn-lt"/>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hasCustomPrompt="1"/>
          </p:nvPr>
        </p:nvSpPr>
        <p:spPr>
          <a:xfrm>
            <a:off x="305331" y="2804832"/>
            <a:ext cx="4366093" cy="533797"/>
          </a:xfrm>
          <a:prstGeom prst="rect">
            <a:avLst/>
          </a:prstGeom>
        </p:spPr>
        <p:txBody>
          <a:bodyPr lIns="152449" tIns="38112" rIns="76224" bIns="38112" anchor="ctr"/>
          <a:lstStyle>
            <a:lvl1pPr>
              <a:defRPr sz="2400" b="0">
                <a:solidFill>
                  <a:schemeClr val="tx2"/>
                </a:solidFill>
                <a:latin typeface="+mj-lt"/>
                <a:ea typeface="Open Sans Light" panose="020B0306030504020204" pitchFamily="34" charset="0"/>
                <a:cs typeface="Open Sans Light" panose="020B0306030504020204" pitchFamily="34" charset="0"/>
              </a:defRPr>
            </a:lvl1pPr>
          </a:lstStyle>
          <a:p>
            <a:r>
              <a:rPr lang="en-US" dirty="0"/>
              <a:t>Slide Header</a:t>
            </a:r>
          </a:p>
        </p:txBody>
      </p:sp>
      <p:sp>
        <p:nvSpPr>
          <p:cNvPr id="8" name="TextBox 7">
            <a:extLst>
              <a:ext uri="{FF2B5EF4-FFF2-40B4-BE49-F238E27FC236}">
                <a16:creationId xmlns:a16="http://schemas.microsoft.com/office/drawing/2014/main" id="{D52F8F44-0346-854D-9041-6CF96AC0B1A7}"/>
              </a:ext>
            </a:extLst>
          </p:cNvPr>
          <p:cNvSpPr txBox="1"/>
          <p:nvPr/>
        </p:nvSpPr>
        <p:spPr>
          <a:xfrm>
            <a:off x="4517572" y="1447800"/>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212119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64A8-54D6-B84D-9FD0-02075340B4C6}"/>
              </a:ext>
            </a:extLst>
          </p:cNvPr>
          <p:cNvSpPr>
            <a:spLocks noGrp="1"/>
          </p:cNvSpPr>
          <p:nvPr>
            <p:ph type="title"/>
          </p:nvPr>
        </p:nvSpPr>
        <p:spPr>
          <a:xfrm>
            <a:off x="3938953" y="457451"/>
            <a:ext cx="4883029" cy="994172"/>
          </a:xfrm>
        </p:spPr>
        <p:txBody>
          <a:bodyPr/>
          <a:lstStyle/>
          <a:p>
            <a:r>
              <a:rPr lang="en-US"/>
              <a:t>Click to edit Master title style</a:t>
            </a:r>
            <a:endParaRPr lang="en-US" dirty="0"/>
          </a:p>
        </p:txBody>
      </p:sp>
      <p:sp>
        <p:nvSpPr>
          <p:cNvPr id="3" name="Rectangle 2">
            <a:extLst>
              <a:ext uri="{FF2B5EF4-FFF2-40B4-BE49-F238E27FC236}">
                <a16:creationId xmlns:a16="http://schemas.microsoft.com/office/drawing/2014/main" id="{C650D5F4-590E-FB4F-A112-1AEF13E19EA3}"/>
              </a:ext>
            </a:extLst>
          </p:cNvPr>
          <p:cNvSpPr/>
          <p:nvPr/>
        </p:nvSpPr>
        <p:spPr>
          <a:xfrm>
            <a:off x="0" y="0"/>
            <a:ext cx="202223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4" name="Picture Placeholder 2">
            <a:extLst>
              <a:ext uri="{FF2B5EF4-FFF2-40B4-BE49-F238E27FC236}">
                <a16:creationId xmlns:a16="http://schemas.microsoft.com/office/drawing/2014/main" id="{A83E7357-8844-FE47-9BCC-D03115332A98}"/>
              </a:ext>
            </a:extLst>
          </p:cNvPr>
          <p:cNvSpPr>
            <a:spLocks noGrp="1"/>
          </p:cNvSpPr>
          <p:nvPr>
            <p:ph type="pic" idx="13"/>
          </p:nvPr>
        </p:nvSpPr>
        <p:spPr>
          <a:xfrm>
            <a:off x="305331" y="457451"/>
            <a:ext cx="3166424" cy="42285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Content Placeholder 2">
            <a:extLst>
              <a:ext uri="{FF2B5EF4-FFF2-40B4-BE49-F238E27FC236}">
                <a16:creationId xmlns:a16="http://schemas.microsoft.com/office/drawing/2014/main" id="{7393C572-3094-704F-A08F-D5E699FDB748}"/>
              </a:ext>
            </a:extLst>
          </p:cNvPr>
          <p:cNvSpPr>
            <a:spLocks noGrp="1"/>
          </p:cNvSpPr>
          <p:nvPr>
            <p:ph idx="1"/>
          </p:nvPr>
        </p:nvSpPr>
        <p:spPr>
          <a:xfrm>
            <a:off x="3938953" y="1677475"/>
            <a:ext cx="4883030" cy="3008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5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9F03-FBB3-FA47-AB8D-F9F316351E26}"/>
              </a:ext>
            </a:extLst>
          </p:cNvPr>
          <p:cNvSpPr>
            <a:spLocks noGrp="1"/>
          </p:cNvSpPr>
          <p:nvPr>
            <p:ph type="title"/>
          </p:nvPr>
        </p:nvSpPr>
        <p:spPr>
          <a:xfrm>
            <a:off x="302004" y="273844"/>
            <a:ext cx="8539992" cy="99417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71B0D67-BC21-8541-8BA4-E44937DB00CA}"/>
              </a:ext>
            </a:extLst>
          </p:cNvPr>
          <p:cNvSpPr>
            <a:spLocks noGrp="1"/>
          </p:cNvSpPr>
          <p:nvPr>
            <p:ph type="body" idx="1"/>
          </p:nvPr>
        </p:nvSpPr>
        <p:spPr>
          <a:xfrm>
            <a:off x="302005" y="1389599"/>
            <a:ext cx="4196177" cy="46017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20526F7-5EA1-3245-8982-D31754EFE0ED}"/>
              </a:ext>
            </a:extLst>
          </p:cNvPr>
          <p:cNvSpPr>
            <a:spLocks noGrp="1"/>
          </p:cNvSpPr>
          <p:nvPr>
            <p:ph sz="half" idx="2"/>
          </p:nvPr>
        </p:nvSpPr>
        <p:spPr>
          <a:xfrm>
            <a:off x="302005" y="1956732"/>
            <a:ext cx="4196177" cy="2362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FF73087-B071-F54D-B66C-DEBDB8A518EC}"/>
              </a:ext>
            </a:extLst>
          </p:cNvPr>
          <p:cNvSpPr>
            <a:spLocks noGrp="1"/>
          </p:cNvSpPr>
          <p:nvPr>
            <p:ph type="body" sz="quarter" idx="3"/>
          </p:nvPr>
        </p:nvSpPr>
        <p:spPr>
          <a:xfrm>
            <a:off x="4629150" y="1389599"/>
            <a:ext cx="4212846" cy="46017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3456F-341F-5741-BB06-4DEB7CC8C742}"/>
              </a:ext>
            </a:extLst>
          </p:cNvPr>
          <p:cNvSpPr>
            <a:spLocks noGrp="1"/>
          </p:cNvSpPr>
          <p:nvPr>
            <p:ph sz="quarter" idx="4"/>
          </p:nvPr>
        </p:nvSpPr>
        <p:spPr>
          <a:xfrm>
            <a:off x="4629150" y="1956732"/>
            <a:ext cx="4212846" cy="2362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E7E5BF2-19D6-D44C-8082-6D4A25540B53}"/>
              </a:ext>
            </a:extLst>
          </p:cNvPr>
          <p:cNvSpPr>
            <a:spLocks noGrp="1"/>
          </p:cNvSpPr>
          <p:nvPr>
            <p:ph type="dt" sz="half" idx="10"/>
          </p:nvPr>
        </p:nvSpPr>
        <p:spPr>
          <a:xfrm>
            <a:off x="628650" y="4767263"/>
            <a:ext cx="2057400" cy="273844"/>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7F431A7-3A5A-444D-9B5C-A4FD3C75882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402C2E2-BA0A-0A40-876C-37950FFD8FDC}"/>
              </a:ext>
            </a:extLst>
          </p:cNvPr>
          <p:cNvSpPr>
            <a:spLocks noGrp="1"/>
          </p:cNvSpPr>
          <p:nvPr>
            <p:ph type="sldNum" sz="quarter" idx="12"/>
          </p:nvPr>
        </p:nvSpPr>
        <p:spPr>
          <a:xfrm>
            <a:off x="6457950" y="4767263"/>
            <a:ext cx="2057400" cy="273844"/>
          </a:xfrm>
          <a:prstGeom prst="rect">
            <a:avLst/>
          </a:prstGeom>
        </p:spPr>
        <p:txBody>
          <a:bodyPr/>
          <a:lstStyle/>
          <a:p>
            <a:fld id="{6E2D2B3B-882E-40F3-A32F-6DD516915044}" type="slidenum">
              <a:rPr lang="en-US" smtClean="0"/>
              <a:pPr/>
              <a:t>‹#›</a:t>
            </a:fld>
            <a:endParaRPr lang="en-US" dirty="0"/>
          </a:p>
        </p:txBody>
      </p:sp>
      <p:sp>
        <p:nvSpPr>
          <p:cNvPr id="10" name="Rectangle 9">
            <a:extLst>
              <a:ext uri="{FF2B5EF4-FFF2-40B4-BE49-F238E27FC236}">
                <a16:creationId xmlns:a16="http://schemas.microsoft.com/office/drawing/2014/main" id="{D6F5FB3E-8316-914E-A20B-2C49D379FAD2}"/>
              </a:ext>
            </a:extLst>
          </p:cNvPr>
          <p:cNvSpPr/>
          <p:nvPr/>
        </p:nvSpPr>
        <p:spPr>
          <a:xfrm>
            <a:off x="2849" y="4440794"/>
            <a:ext cx="9144000" cy="7218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11" name="Graphic 10">
            <a:extLst>
              <a:ext uri="{FF2B5EF4-FFF2-40B4-BE49-F238E27FC236}">
                <a16:creationId xmlns:a16="http://schemas.microsoft.com/office/drawing/2014/main" id="{35CF2B93-7B1B-7B4C-A116-0C0542D168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5350" y="4482217"/>
            <a:ext cx="522394" cy="607877"/>
          </a:xfrm>
          <a:prstGeom prst="rect">
            <a:avLst/>
          </a:prstGeom>
        </p:spPr>
      </p:pic>
    </p:spTree>
    <p:extLst>
      <p:ext uri="{BB962C8B-B14F-4D97-AF65-F5344CB8AC3E}">
        <p14:creationId xmlns:p14="http://schemas.microsoft.com/office/powerpoint/2010/main" val="211376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157-1A08-5B46-92C8-7098C9473C60}"/>
              </a:ext>
            </a:extLst>
          </p:cNvPr>
          <p:cNvSpPr>
            <a:spLocks noGrp="1"/>
          </p:cNvSpPr>
          <p:nvPr>
            <p:ph type="title"/>
          </p:nvPr>
        </p:nvSpPr>
        <p:spPr>
          <a:xfrm>
            <a:off x="305330" y="991451"/>
            <a:ext cx="8516652" cy="99417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6E22C2-6D4F-3F46-A561-DCE4473C9E2F}"/>
              </a:ext>
            </a:extLst>
          </p:cNvPr>
          <p:cNvSpPr>
            <a:spLocks noGrp="1"/>
          </p:cNvSpPr>
          <p:nvPr>
            <p:ph idx="1"/>
          </p:nvPr>
        </p:nvSpPr>
        <p:spPr>
          <a:xfrm>
            <a:off x="305330" y="2086826"/>
            <a:ext cx="8516652" cy="2572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5D82541-0040-8047-B389-031092FED670}"/>
              </a:ext>
            </a:extLst>
          </p:cNvPr>
          <p:cNvSpPr/>
          <p:nvPr/>
        </p:nvSpPr>
        <p:spPr>
          <a:xfrm>
            <a:off x="0" y="-17370"/>
            <a:ext cx="9144000" cy="7218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8" name="Graphic 7">
            <a:extLst>
              <a:ext uri="{FF2B5EF4-FFF2-40B4-BE49-F238E27FC236}">
                <a16:creationId xmlns:a16="http://schemas.microsoft.com/office/drawing/2014/main" id="{B786BB9C-D7A2-5A47-9A0E-35EA652EAE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2501" y="30344"/>
            <a:ext cx="522394" cy="607877"/>
          </a:xfrm>
          <a:prstGeom prst="rect">
            <a:avLst/>
          </a:prstGeom>
        </p:spPr>
      </p:pic>
    </p:spTree>
    <p:extLst>
      <p:ext uri="{BB962C8B-B14F-4D97-AF65-F5344CB8AC3E}">
        <p14:creationId xmlns:p14="http://schemas.microsoft.com/office/powerpoint/2010/main" val="402056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157-1A08-5B46-92C8-7098C9473C60}"/>
              </a:ext>
            </a:extLst>
          </p:cNvPr>
          <p:cNvSpPr>
            <a:spLocks noGrp="1"/>
          </p:cNvSpPr>
          <p:nvPr>
            <p:ph type="title"/>
          </p:nvPr>
        </p:nvSpPr>
        <p:spPr>
          <a:xfrm>
            <a:off x="314587" y="369366"/>
            <a:ext cx="8507396" cy="99417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6E22C2-6D4F-3F46-A561-DCE4473C9E2F}"/>
              </a:ext>
            </a:extLst>
          </p:cNvPr>
          <p:cNvSpPr>
            <a:spLocks noGrp="1"/>
          </p:cNvSpPr>
          <p:nvPr>
            <p:ph idx="1"/>
          </p:nvPr>
        </p:nvSpPr>
        <p:spPr>
          <a:xfrm>
            <a:off x="314587" y="1472269"/>
            <a:ext cx="8507396" cy="2718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163C9AF8-346F-7C4A-AB69-CAD814A58AAC}"/>
              </a:ext>
            </a:extLst>
          </p:cNvPr>
          <p:cNvSpPr/>
          <p:nvPr/>
        </p:nvSpPr>
        <p:spPr>
          <a:xfrm>
            <a:off x="2849" y="4440794"/>
            <a:ext cx="9144000" cy="721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10" name="Graphic 9">
            <a:extLst>
              <a:ext uri="{FF2B5EF4-FFF2-40B4-BE49-F238E27FC236}">
                <a16:creationId xmlns:a16="http://schemas.microsoft.com/office/drawing/2014/main" id="{5CECB87D-A67F-E744-8131-EF7ADFE01C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5350" y="4501092"/>
            <a:ext cx="522394" cy="607877"/>
          </a:xfrm>
          <a:prstGeom prst="rect">
            <a:avLst/>
          </a:prstGeom>
        </p:spPr>
      </p:pic>
    </p:spTree>
    <p:extLst>
      <p:ext uri="{BB962C8B-B14F-4D97-AF65-F5344CB8AC3E}">
        <p14:creationId xmlns:p14="http://schemas.microsoft.com/office/powerpoint/2010/main" val="319027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157-1A08-5B46-92C8-7098C9473C60}"/>
              </a:ext>
            </a:extLst>
          </p:cNvPr>
          <p:cNvSpPr>
            <a:spLocks noGrp="1"/>
          </p:cNvSpPr>
          <p:nvPr>
            <p:ph type="title"/>
          </p:nvPr>
        </p:nvSpPr>
        <p:spPr>
          <a:xfrm>
            <a:off x="314587" y="369366"/>
            <a:ext cx="8507396" cy="99417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6E22C2-6D4F-3F46-A561-DCE4473C9E2F}"/>
              </a:ext>
            </a:extLst>
          </p:cNvPr>
          <p:cNvSpPr>
            <a:spLocks noGrp="1"/>
          </p:cNvSpPr>
          <p:nvPr>
            <p:ph idx="1"/>
          </p:nvPr>
        </p:nvSpPr>
        <p:spPr>
          <a:xfrm>
            <a:off x="314587" y="1472269"/>
            <a:ext cx="8507396" cy="2718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D82541-0040-8047-B389-031092FED670}"/>
              </a:ext>
            </a:extLst>
          </p:cNvPr>
          <p:cNvSpPr/>
          <p:nvPr/>
        </p:nvSpPr>
        <p:spPr>
          <a:xfrm>
            <a:off x="2849" y="4440794"/>
            <a:ext cx="9144000" cy="721895"/>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8" name="Graphic 7">
            <a:extLst>
              <a:ext uri="{FF2B5EF4-FFF2-40B4-BE49-F238E27FC236}">
                <a16:creationId xmlns:a16="http://schemas.microsoft.com/office/drawing/2014/main" id="{B786BB9C-D7A2-5A47-9A0E-35EA652EAE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5350" y="4501092"/>
            <a:ext cx="522394" cy="607877"/>
          </a:xfrm>
          <a:prstGeom prst="rect">
            <a:avLst/>
          </a:prstGeom>
        </p:spPr>
      </p:pic>
    </p:spTree>
    <p:extLst>
      <p:ext uri="{BB962C8B-B14F-4D97-AF65-F5344CB8AC3E}">
        <p14:creationId xmlns:p14="http://schemas.microsoft.com/office/powerpoint/2010/main" val="135555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F0B3-0765-804A-8592-F6B7FC49C980}"/>
              </a:ext>
            </a:extLst>
          </p:cNvPr>
          <p:cNvSpPr>
            <a:spLocks noGrp="1"/>
          </p:cNvSpPr>
          <p:nvPr>
            <p:ph type="title"/>
          </p:nvPr>
        </p:nvSpPr>
        <p:spPr>
          <a:xfrm>
            <a:off x="305331" y="342900"/>
            <a:ext cx="3273689" cy="1053867"/>
          </a:xfrm>
        </p:spPr>
        <p:txBody>
          <a:bodyPr anchor="b"/>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CB0FC6-D3E6-6341-88F0-4FEB51BD5472}"/>
              </a:ext>
            </a:extLst>
          </p:cNvPr>
          <p:cNvSpPr>
            <a:spLocks noGrp="1"/>
          </p:cNvSpPr>
          <p:nvPr>
            <p:ph type="pic" idx="1"/>
          </p:nvPr>
        </p:nvSpPr>
        <p:spPr>
          <a:xfrm>
            <a:off x="3888501" y="342901"/>
            <a:ext cx="4933481" cy="396694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61769EE-6B9B-5E4C-B0D0-452C70B5DE8A}"/>
              </a:ext>
            </a:extLst>
          </p:cNvPr>
          <p:cNvSpPr>
            <a:spLocks noGrp="1"/>
          </p:cNvSpPr>
          <p:nvPr>
            <p:ph type="body" sz="half" idx="2"/>
          </p:nvPr>
        </p:nvSpPr>
        <p:spPr>
          <a:xfrm>
            <a:off x="305331" y="1510021"/>
            <a:ext cx="3273689" cy="279982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14D4E3A5-84B9-A74E-AE2F-D3393D14C29D}"/>
              </a:ext>
            </a:extLst>
          </p:cNvPr>
          <p:cNvSpPr/>
          <p:nvPr/>
        </p:nvSpPr>
        <p:spPr>
          <a:xfrm>
            <a:off x="0" y="4423097"/>
            <a:ext cx="9144000" cy="7218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11" name="Graphic 10">
            <a:extLst>
              <a:ext uri="{FF2B5EF4-FFF2-40B4-BE49-F238E27FC236}">
                <a16:creationId xmlns:a16="http://schemas.microsoft.com/office/drawing/2014/main" id="{A420A04D-2BDD-494F-99DC-9D310FE4B5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2501" y="4483395"/>
            <a:ext cx="522394" cy="607877"/>
          </a:xfrm>
          <a:prstGeom prst="rect">
            <a:avLst/>
          </a:prstGeom>
        </p:spPr>
      </p:pic>
    </p:spTree>
    <p:extLst>
      <p:ext uri="{BB962C8B-B14F-4D97-AF65-F5344CB8AC3E}">
        <p14:creationId xmlns:p14="http://schemas.microsoft.com/office/powerpoint/2010/main" val="11386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50D5F4-590E-FB4F-A112-1AEF13E19EA3}"/>
              </a:ext>
            </a:extLst>
          </p:cNvPr>
          <p:cNvSpPr/>
          <p:nvPr/>
        </p:nvSpPr>
        <p:spPr>
          <a:xfrm>
            <a:off x="0" y="0"/>
            <a:ext cx="202223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6" name="Rectangle 5">
            <a:extLst>
              <a:ext uri="{FF2B5EF4-FFF2-40B4-BE49-F238E27FC236}">
                <a16:creationId xmlns:a16="http://schemas.microsoft.com/office/drawing/2014/main" id="{9F6316A6-3DD2-064F-82A9-866C0E1F5647}"/>
              </a:ext>
            </a:extLst>
          </p:cNvPr>
          <p:cNvSpPr/>
          <p:nvPr/>
        </p:nvSpPr>
        <p:spPr>
          <a:xfrm>
            <a:off x="369277" y="571500"/>
            <a:ext cx="3411416" cy="411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 name="Title 1">
            <a:extLst>
              <a:ext uri="{FF2B5EF4-FFF2-40B4-BE49-F238E27FC236}">
                <a16:creationId xmlns:a16="http://schemas.microsoft.com/office/drawing/2014/main" id="{4D0164A8-54D6-B84D-9FD0-02075340B4C6}"/>
              </a:ext>
            </a:extLst>
          </p:cNvPr>
          <p:cNvSpPr>
            <a:spLocks noGrp="1"/>
          </p:cNvSpPr>
          <p:nvPr>
            <p:ph type="title"/>
          </p:nvPr>
        </p:nvSpPr>
        <p:spPr>
          <a:xfrm>
            <a:off x="560511" y="938213"/>
            <a:ext cx="2991582" cy="1066433"/>
          </a:xfrm>
        </p:spPr>
        <p:txBody>
          <a:bodyPr/>
          <a:lstStyle>
            <a:lvl1pPr>
              <a:defRPr>
                <a:solidFill>
                  <a:schemeClr val="bg2"/>
                </a:solidFill>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7393C572-3094-704F-A08F-D5E699FDB748}"/>
              </a:ext>
            </a:extLst>
          </p:cNvPr>
          <p:cNvSpPr>
            <a:spLocks noGrp="1"/>
          </p:cNvSpPr>
          <p:nvPr>
            <p:ph idx="1"/>
          </p:nvPr>
        </p:nvSpPr>
        <p:spPr>
          <a:xfrm>
            <a:off x="560510" y="2252894"/>
            <a:ext cx="2991582" cy="21256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CEF7C839-6830-9F42-97FE-B749C1083325}"/>
              </a:ext>
            </a:extLst>
          </p:cNvPr>
          <p:cNvSpPr>
            <a:spLocks noGrp="1"/>
          </p:cNvSpPr>
          <p:nvPr>
            <p:ph sz="half" idx="10"/>
          </p:nvPr>
        </p:nvSpPr>
        <p:spPr>
          <a:xfrm>
            <a:off x="5363307" y="483578"/>
            <a:ext cx="3458675" cy="1222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EEDB923-789E-D049-A68B-1C856BE038B5}"/>
              </a:ext>
            </a:extLst>
          </p:cNvPr>
          <p:cNvSpPr>
            <a:spLocks noGrp="1"/>
          </p:cNvSpPr>
          <p:nvPr>
            <p:ph sz="half" idx="11"/>
          </p:nvPr>
        </p:nvSpPr>
        <p:spPr>
          <a:xfrm>
            <a:off x="5363307" y="2005678"/>
            <a:ext cx="3458676" cy="1222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8880DA4B-D5A1-F74C-B21F-5C4E96219959}"/>
              </a:ext>
            </a:extLst>
          </p:cNvPr>
          <p:cNvSpPr>
            <a:spLocks noGrp="1"/>
          </p:cNvSpPr>
          <p:nvPr>
            <p:ph sz="half" idx="12"/>
          </p:nvPr>
        </p:nvSpPr>
        <p:spPr>
          <a:xfrm>
            <a:off x="5363306" y="3527778"/>
            <a:ext cx="3458676" cy="1222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2">
            <a:extLst>
              <a:ext uri="{FF2B5EF4-FFF2-40B4-BE49-F238E27FC236}">
                <a16:creationId xmlns:a16="http://schemas.microsoft.com/office/drawing/2014/main" id="{4AFEE77E-0535-E54A-B10E-93603E9F814B}"/>
              </a:ext>
            </a:extLst>
          </p:cNvPr>
          <p:cNvSpPr>
            <a:spLocks noGrp="1"/>
          </p:cNvSpPr>
          <p:nvPr>
            <p:ph type="pic" idx="13"/>
          </p:nvPr>
        </p:nvSpPr>
        <p:spPr>
          <a:xfrm>
            <a:off x="3971926" y="483578"/>
            <a:ext cx="1242332" cy="12221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23D84CC1-67ED-784D-93C7-33B902553234}"/>
              </a:ext>
            </a:extLst>
          </p:cNvPr>
          <p:cNvSpPr>
            <a:spLocks noGrp="1"/>
          </p:cNvSpPr>
          <p:nvPr>
            <p:ph type="pic" idx="14"/>
          </p:nvPr>
        </p:nvSpPr>
        <p:spPr>
          <a:xfrm>
            <a:off x="3971925" y="2017835"/>
            <a:ext cx="1242332" cy="12221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Picture Placeholder 2">
            <a:extLst>
              <a:ext uri="{FF2B5EF4-FFF2-40B4-BE49-F238E27FC236}">
                <a16:creationId xmlns:a16="http://schemas.microsoft.com/office/drawing/2014/main" id="{A5AB5F43-6B6C-0B4B-96A8-E5B6F442315C}"/>
              </a:ext>
            </a:extLst>
          </p:cNvPr>
          <p:cNvSpPr>
            <a:spLocks noGrp="1"/>
          </p:cNvSpPr>
          <p:nvPr>
            <p:ph type="pic" idx="15"/>
          </p:nvPr>
        </p:nvSpPr>
        <p:spPr>
          <a:xfrm>
            <a:off x="3971925" y="3527778"/>
            <a:ext cx="1242332" cy="12221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929558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884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62500" y="984250"/>
            <a:ext cx="3937000" cy="2857500"/>
          </a:xfrm>
          <a:prstGeom prst="rect">
            <a:avLst/>
          </a:prstGeom>
        </p:spPr>
        <p:txBody>
          <a:bodyPr lIns="76224" tIns="38112" rIns="76224" bIns="38112"/>
          <a:lstStyle/>
          <a:p>
            <a:r>
              <a:rPr lang="en-US"/>
              <a:t>Drag picture to placeholder or click icon to add</a:t>
            </a:r>
          </a:p>
        </p:txBody>
      </p:sp>
      <p:sp>
        <p:nvSpPr>
          <p:cNvPr id="2" name="Title 1"/>
          <p:cNvSpPr>
            <a:spLocks noGrp="1"/>
          </p:cNvSpPr>
          <p:nvPr>
            <p:ph type="ctrTitle" hasCustomPrompt="1"/>
          </p:nvPr>
        </p:nvSpPr>
        <p:spPr>
          <a:xfrm>
            <a:off x="838200" y="3173413"/>
            <a:ext cx="7480300" cy="469900"/>
          </a:xfrm>
          <a:prstGeom prst="rect">
            <a:avLst/>
          </a:prstGeom>
        </p:spPr>
        <p:txBody>
          <a:bodyPr lIns="76224" tIns="38112" rIns="76224" bIns="38112" anchor="b"/>
          <a:lstStyle>
            <a:lvl1pPr>
              <a:defRPr sz="2700" b="1" baseline="0">
                <a:ln>
                  <a:noFill/>
                </a:ln>
                <a:solidFill>
                  <a:schemeClr val="bg2"/>
                </a:solidFill>
              </a:defRPr>
            </a:lvl1pPr>
          </a:lstStyle>
          <a:p>
            <a:r>
              <a:rPr lang="en-US" dirty="0"/>
              <a:t>Click to add a module title</a:t>
            </a:r>
          </a:p>
        </p:txBody>
      </p:sp>
      <p:sp>
        <p:nvSpPr>
          <p:cNvPr id="3" name="Subtitle 2"/>
          <p:cNvSpPr>
            <a:spLocks noGrp="1"/>
          </p:cNvSpPr>
          <p:nvPr>
            <p:ph type="subTitle" idx="1" hasCustomPrompt="1"/>
          </p:nvPr>
        </p:nvSpPr>
        <p:spPr>
          <a:xfrm>
            <a:off x="846667" y="3714750"/>
            <a:ext cx="7471905" cy="254000"/>
          </a:xfrm>
          <a:prstGeom prst="rect">
            <a:avLst/>
          </a:prstGeom>
        </p:spPr>
        <p:txBody>
          <a:bodyPr lIns="76224" tIns="38112" rIns="76224" bIns="38112" anchor="t">
            <a:normAutofit/>
          </a:bodyPr>
          <a:lstStyle>
            <a:lvl1pPr marL="0" indent="0" algn="l">
              <a:buNone/>
              <a:defRPr sz="1300">
                <a:solidFill>
                  <a:schemeClr val="tx2">
                    <a:lumMod val="40000"/>
                    <a:lumOff val="60000"/>
                  </a:schemeClr>
                </a:solidFill>
                <a:latin typeface="+mj-lt"/>
              </a:defRPr>
            </a:lvl1pPr>
            <a:lvl2pPr marL="381122" indent="0" algn="ctr">
              <a:buNone/>
              <a:defRPr>
                <a:solidFill>
                  <a:schemeClr val="tx1">
                    <a:tint val="75000"/>
                  </a:schemeClr>
                </a:solidFill>
              </a:defRPr>
            </a:lvl2pPr>
            <a:lvl3pPr marL="762244" indent="0" algn="ctr">
              <a:buNone/>
              <a:defRPr>
                <a:solidFill>
                  <a:schemeClr val="tx1">
                    <a:tint val="75000"/>
                  </a:schemeClr>
                </a:solidFill>
              </a:defRPr>
            </a:lvl3pPr>
            <a:lvl4pPr marL="1143366" indent="0" algn="ctr">
              <a:buNone/>
              <a:defRPr>
                <a:solidFill>
                  <a:schemeClr val="tx1">
                    <a:tint val="75000"/>
                  </a:schemeClr>
                </a:solidFill>
              </a:defRPr>
            </a:lvl4pPr>
            <a:lvl5pPr marL="1524488" indent="0" algn="ctr">
              <a:buNone/>
              <a:defRPr>
                <a:solidFill>
                  <a:schemeClr val="tx1">
                    <a:tint val="75000"/>
                  </a:schemeClr>
                </a:solidFill>
              </a:defRPr>
            </a:lvl5pPr>
            <a:lvl6pPr marL="1905610" indent="0" algn="ctr">
              <a:buNone/>
              <a:defRPr>
                <a:solidFill>
                  <a:schemeClr val="tx1">
                    <a:tint val="75000"/>
                  </a:schemeClr>
                </a:solidFill>
              </a:defRPr>
            </a:lvl6pPr>
            <a:lvl7pPr marL="2286732" indent="0" algn="ctr">
              <a:buNone/>
              <a:defRPr>
                <a:solidFill>
                  <a:schemeClr val="tx1">
                    <a:tint val="75000"/>
                  </a:schemeClr>
                </a:solidFill>
              </a:defRPr>
            </a:lvl7pPr>
            <a:lvl8pPr marL="2667853" indent="0" algn="ctr">
              <a:buNone/>
              <a:defRPr>
                <a:solidFill>
                  <a:schemeClr val="tx1">
                    <a:tint val="75000"/>
                  </a:schemeClr>
                </a:solidFill>
              </a:defRPr>
            </a:lvl8pPr>
            <a:lvl9pPr marL="3048975" indent="0" algn="ctr">
              <a:buNone/>
              <a:defRPr>
                <a:solidFill>
                  <a:schemeClr val="tx1">
                    <a:tint val="75000"/>
                  </a:schemeClr>
                </a:solidFill>
              </a:defRPr>
            </a:lvl9pPr>
          </a:lstStyle>
          <a:p>
            <a:r>
              <a:rPr lang="en-US" dirty="0"/>
              <a:t>Click to add a subtitle</a:t>
            </a:r>
          </a:p>
        </p:txBody>
      </p:sp>
      <p:sp>
        <p:nvSpPr>
          <p:cNvPr id="10" name="Rectangle 9"/>
          <p:cNvSpPr/>
          <p:nvPr userDrawn="1"/>
        </p:nvSpPr>
        <p:spPr>
          <a:xfrm rot="5400000">
            <a:off x="3444873" y="-555623"/>
            <a:ext cx="2254252"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solidFill>
                <a:schemeClr val="accent2"/>
              </a:solidFill>
            </a:endParaRPr>
          </a:p>
        </p:txBody>
      </p:sp>
      <p:sp>
        <p:nvSpPr>
          <p:cNvPr id="12" name="Rectangle 11"/>
          <p:cNvSpPr/>
          <p:nvPr userDrawn="1"/>
        </p:nvSpPr>
        <p:spPr>
          <a:xfrm>
            <a:off x="762000" y="3262313"/>
            <a:ext cx="635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cxnSp>
        <p:nvCxnSpPr>
          <p:cNvPr id="14" name="Straight Connector 13"/>
          <p:cNvCxnSpPr/>
          <p:nvPr userDrawn="1"/>
        </p:nvCxnSpPr>
        <p:spPr>
          <a:xfrm>
            <a:off x="912813" y="3662892"/>
            <a:ext cx="5334000" cy="0"/>
          </a:xfrm>
          <a:prstGeom prst="line">
            <a:avLst/>
          </a:prstGeom>
          <a:ln w="28575">
            <a:solidFill>
              <a:schemeClr val="tx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52400" y="4855634"/>
            <a:ext cx="7315200" cy="215269"/>
          </a:xfrm>
          <a:prstGeom prst="rect">
            <a:avLst/>
          </a:prstGeom>
          <a:noFill/>
        </p:spPr>
        <p:txBody>
          <a:bodyPr wrap="square" lIns="76224" tIns="38112" rIns="76224" bIns="38112" rtlCol="0">
            <a:spAutoFit/>
          </a:bodyPr>
          <a:lstStyle/>
          <a:p>
            <a:r>
              <a:rPr lang="en-US" sz="900" b="0" i="1" dirty="0">
                <a:solidFill>
                  <a:schemeClr val="bg2"/>
                </a:solidFill>
                <a:latin typeface="+mn-lt"/>
              </a:rPr>
              <a:t>Copyright</a:t>
            </a:r>
            <a:r>
              <a:rPr lang="en-US" sz="900" b="0" i="1" baseline="0" dirty="0">
                <a:solidFill>
                  <a:schemeClr val="bg2"/>
                </a:solidFill>
                <a:latin typeface="+mn-lt"/>
              </a:rPr>
              <a:t> © 2022 AAPC</a:t>
            </a:r>
            <a:endParaRPr lang="en-US" sz="900" b="0" i="1" dirty="0">
              <a:solidFill>
                <a:schemeClr val="bg2"/>
              </a:solidFill>
              <a:latin typeface="+mn-lt"/>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1801813"/>
            <a:ext cx="2174875" cy="809625"/>
          </a:xfrm>
          <a:prstGeom prst="rect">
            <a:avLst/>
          </a:prstGeom>
        </p:spPr>
      </p:pic>
    </p:spTree>
    <p:extLst>
      <p:ext uri="{BB962C8B-B14F-4D97-AF65-F5344CB8AC3E}">
        <p14:creationId xmlns:p14="http://schemas.microsoft.com/office/powerpoint/2010/main" val="245435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ayout">
    <p:bg>
      <p:bgPr>
        <a:solidFill>
          <a:schemeClr val="bg2"/>
        </a:solidFill>
        <a:effectLst/>
      </p:bgPr>
    </p:bg>
    <p:spTree>
      <p:nvGrpSpPr>
        <p:cNvPr id="1" name=""/>
        <p:cNvGrpSpPr/>
        <p:nvPr/>
      </p:nvGrpSpPr>
      <p:grpSpPr>
        <a:xfrm>
          <a:off x="0" y="0"/>
          <a:ext cx="0" cy="0"/>
          <a:chOff x="0" y="0"/>
          <a:chExt cx="0" cy="0"/>
        </a:xfrm>
      </p:grpSpPr>
      <p:sp>
        <p:nvSpPr>
          <p:cNvPr id="14" name="Rectangle 13">
            <a:extLst>
              <a:ext uri="{C183D7F6-B498-43B3-948B-1728B52AA6E4}">
                <adec:decorative xmlns:adec="http://schemas.microsoft.com/office/drawing/2017/decorative" val="1"/>
              </a:ext>
            </a:extLst>
          </p:cNvPr>
          <p:cNvSpPr/>
          <p:nvPr/>
        </p:nvSpPr>
        <p:spPr>
          <a:xfrm>
            <a:off x="0" y="9371"/>
            <a:ext cx="9144000" cy="2562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9" name="Rectangle 8"/>
          <p:cNvSpPr/>
          <p:nvPr/>
        </p:nvSpPr>
        <p:spPr>
          <a:xfrm>
            <a:off x="0" y="4524375"/>
            <a:ext cx="9144001" cy="619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5" name="Title 1"/>
          <p:cNvSpPr>
            <a:spLocks noGrp="1"/>
          </p:cNvSpPr>
          <p:nvPr>
            <p:ph type="title" hasCustomPrompt="1"/>
          </p:nvPr>
        </p:nvSpPr>
        <p:spPr>
          <a:xfrm>
            <a:off x="305331" y="285750"/>
            <a:ext cx="6914620" cy="832595"/>
          </a:xfrm>
          <a:prstGeom prst="rect">
            <a:avLst/>
          </a:prstGeom>
        </p:spPr>
        <p:txBody>
          <a:bodyPr lIns="76224" tIns="38112" rIns="76224" bIns="38112" anchor="ctr"/>
          <a:lstStyle>
            <a:lvl1pPr algn="l">
              <a:defRPr sz="3000" b="1" i="0" baseline="0">
                <a:solidFill>
                  <a:schemeClr val="bg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Title Goes Here</a:t>
            </a:r>
          </a:p>
        </p:txBody>
      </p:sp>
      <p:sp>
        <p:nvSpPr>
          <p:cNvPr id="16" name="Text Placeholder 5"/>
          <p:cNvSpPr>
            <a:spLocks noGrp="1"/>
          </p:cNvSpPr>
          <p:nvPr>
            <p:ph type="body" sz="quarter" idx="11" hasCustomPrompt="1"/>
          </p:nvPr>
        </p:nvSpPr>
        <p:spPr>
          <a:xfrm>
            <a:off x="305331" y="1237660"/>
            <a:ext cx="6914620" cy="558427"/>
          </a:xfrm>
          <a:prstGeom prst="rect">
            <a:avLst/>
          </a:prstGeom>
        </p:spPr>
        <p:txBody>
          <a:bodyPr lIns="0" tIns="38112" rIns="0" bIns="38112" anchor="ctr"/>
          <a:lstStyle>
            <a:lvl1pPr marL="71459" indent="0" algn="l">
              <a:buNone/>
              <a:defRPr sz="1800" b="0" i="0" baseline="0">
                <a:solidFill>
                  <a:schemeClr val="bg2"/>
                </a:solidFill>
                <a:latin typeface="Arial" panose="020B0604020202020204" pitchFamily="34" charset="0"/>
                <a:ea typeface="Open Sans Light" panose="020B0306030504020204" pitchFamily="34" charset="0"/>
                <a:cs typeface="Arial" panose="020B0604020202020204" pitchFamily="34" charset="0"/>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Subtitle Goes Here</a:t>
            </a:r>
          </a:p>
        </p:txBody>
      </p:sp>
      <p:sp>
        <p:nvSpPr>
          <p:cNvPr id="7" name="Rectangle 6"/>
          <p:cNvSpPr/>
          <p:nvPr/>
        </p:nvSpPr>
        <p:spPr>
          <a:xfrm>
            <a:off x="0" y="4485661"/>
            <a:ext cx="9144001" cy="619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0" name="Text Placeholder 17">
            <a:extLst>
              <a:ext uri="{FF2B5EF4-FFF2-40B4-BE49-F238E27FC236}">
                <a16:creationId xmlns:a16="http://schemas.microsoft.com/office/drawing/2014/main" id="{19785DF9-B4AE-4091-821D-44FF3D9FFFE7}"/>
              </a:ext>
            </a:extLst>
          </p:cNvPr>
          <p:cNvSpPr>
            <a:spLocks noGrp="1"/>
          </p:cNvSpPr>
          <p:nvPr>
            <p:ph type="body" sz="quarter" idx="13"/>
          </p:nvPr>
        </p:nvSpPr>
        <p:spPr>
          <a:xfrm>
            <a:off x="3238502" y="3270251"/>
            <a:ext cx="2666999" cy="312064"/>
          </a:xfrm>
          <a:prstGeom prst="rect">
            <a:avLst/>
          </a:prstGeom>
        </p:spPr>
        <p:txBody>
          <a:bodyPr lIns="0" tIns="38112" rIns="0"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1" name="Text Placeholder 20">
            <a:extLst>
              <a:ext uri="{FF2B5EF4-FFF2-40B4-BE49-F238E27FC236}">
                <a16:creationId xmlns:a16="http://schemas.microsoft.com/office/drawing/2014/main" id="{F683632D-57A9-447D-ACE7-D4DCEED0C220}"/>
              </a:ext>
            </a:extLst>
          </p:cNvPr>
          <p:cNvSpPr>
            <a:spLocks noGrp="1"/>
          </p:cNvSpPr>
          <p:nvPr>
            <p:ph type="body" sz="quarter" idx="14"/>
          </p:nvPr>
        </p:nvSpPr>
        <p:spPr>
          <a:xfrm>
            <a:off x="3238501" y="3697817"/>
            <a:ext cx="2671347" cy="1223433"/>
          </a:xfrm>
          <a:prstGeom prst="rect">
            <a:avLst/>
          </a:prstGeom>
        </p:spPr>
        <p:txBody>
          <a:bodyPr lIns="0" tIns="38112" rIns="0"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7" name="Picture 16">
            <a:extLst>
              <a:ext uri="{FF2B5EF4-FFF2-40B4-BE49-F238E27FC236}">
                <a16:creationId xmlns:a16="http://schemas.microsoft.com/office/drawing/2014/main" id="{E942A7DB-D94F-4F68-A05E-2A574703D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spTree>
    <p:extLst>
      <p:ext uri="{BB962C8B-B14F-4D97-AF65-F5344CB8AC3E}">
        <p14:creationId xmlns:p14="http://schemas.microsoft.com/office/powerpoint/2010/main" val="3619359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1b2 - Bulleted List, no subtitle">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08000" y="1128183"/>
            <a:ext cx="8128000" cy="3350701"/>
          </a:xfrm>
          <a:prstGeom prst="rect">
            <a:avLst/>
          </a:prstGeom>
        </p:spPr>
        <p:txBody>
          <a:bodyPr lIns="76224" tIns="38112" rIns="76224" bIns="38112"/>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C1b2 – Single column bulleted, no subtitle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32928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1b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C1b – Single column bulleted</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5" name="Text Placeholder 4"/>
          <p:cNvSpPr>
            <a:spLocks noGrp="1"/>
          </p:cNvSpPr>
          <p:nvPr>
            <p:ph type="body" sz="quarter" idx="14"/>
          </p:nvPr>
        </p:nvSpPr>
        <p:spPr>
          <a:xfrm>
            <a:off x="508000" y="1555750"/>
            <a:ext cx="8128000" cy="2857500"/>
          </a:xfrm>
          <a:prstGeom prst="rect">
            <a:avLst/>
          </a:prstGeom>
        </p:spPr>
        <p:txBody>
          <a:bodyPr lIns="76224" tIns="38112" rIns="76224" bIns="38112"/>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3814350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1a -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C1a – Single column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21" name="Text Placeholder 20"/>
          <p:cNvSpPr>
            <a:spLocks noGrp="1"/>
          </p:cNvSpPr>
          <p:nvPr>
            <p:ph type="body" sz="quarter" idx="14"/>
          </p:nvPr>
        </p:nvSpPr>
        <p:spPr>
          <a:xfrm>
            <a:off x="508000" y="1555750"/>
            <a:ext cx="8128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Rectangle 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4006278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ACEE2-198D-4C6B-B1BA-129EA3E958F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5AAEB02D-54C1-4833-9E99-C297832CDE9C}"/>
              </a:ext>
            </a:extLst>
          </p:cNvPr>
          <p:cNvSpPr>
            <a:spLocks noGrp="1"/>
          </p:cNvSpPr>
          <p:nvPr>
            <p:ph type="sldNum" sz="quarter" idx="15"/>
          </p:nvPr>
        </p:nvSpPr>
        <p:spPr/>
        <p:txBody>
          <a:bodyPr/>
          <a:lstStyle>
            <a:lvl1pPr>
              <a:defRPr/>
            </a:lvl1pPr>
          </a:lstStyle>
          <a:p>
            <a:pPr>
              <a:defRPr/>
            </a:pPr>
            <a:fld id="{B854BEEA-63F0-434F-A023-99EA70D366C4}" type="slidenum">
              <a:rPr lang="en-US" altLang="en-US"/>
              <a:pPr>
                <a:defRPr/>
              </a:pPr>
              <a:t>‹#›</a:t>
            </a:fld>
            <a:endParaRPr lang="en-US" altLang="en-US" dirty="0"/>
          </a:p>
        </p:txBody>
      </p:sp>
    </p:spTree>
    <p:extLst>
      <p:ext uri="{BB962C8B-B14F-4D97-AF65-F5344CB8AC3E}">
        <p14:creationId xmlns:p14="http://schemas.microsoft.com/office/powerpoint/2010/main" val="3882984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76224" tIns="38112" rIns="76224" bIns="38112"/>
          <a:lstStyle/>
          <a:p>
            <a:r>
              <a:rPr lang="en-US"/>
              <a:t>Click to edit Master title style</a:t>
            </a:r>
          </a:p>
        </p:txBody>
      </p:sp>
      <p:sp>
        <p:nvSpPr>
          <p:cNvPr id="3" name="Table Placeholder 2"/>
          <p:cNvSpPr>
            <a:spLocks noGrp="1"/>
          </p:cNvSpPr>
          <p:nvPr>
            <p:ph type="tbl" idx="1"/>
          </p:nvPr>
        </p:nvSpPr>
        <p:spPr>
          <a:xfrm>
            <a:off x="457200" y="1200150"/>
            <a:ext cx="8229600" cy="2971800"/>
          </a:xfrm>
          <a:prstGeom prst="rect">
            <a:avLst/>
          </a:prstGeom>
        </p:spPr>
        <p:txBody>
          <a:bodyPr lIns="76224" tIns="38112" rIns="76224" bIns="38112"/>
          <a:lstStyle/>
          <a:p>
            <a:pPr lvl="0"/>
            <a:endParaRPr lang="en-US" noProof="0" dirty="0"/>
          </a:p>
        </p:txBody>
      </p:sp>
      <p:sp>
        <p:nvSpPr>
          <p:cNvPr id="4" name="Date Placeholder 3">
            <a:extLst>
              <a:ext uri="{FF2B5EF4-FFF2-40B4-BE49-F238E27FC236}">
                <a16:creationId xmlns:a16="http://schemas.microsoft.com/office/drawing/2014/main" id="{094247DC-ADBB-4A97-88C7-EBFB3799D69E}"/>
              </a:ext>
            </a:extLst>
          </p:cNvPr>
          <p:cNvSpPr>
            <a:spLocks noGrp="1"/>
          </p:cNvSpPr>
          <p:nvPr>
            <p:ph type="dt" sz="half" idx="10"/>
          </p:nvPr>
        </p:nvSpPr>
        <p:spPr>
          <a:xfrm>
            <a:off x="457729" y="4743979"/>
            <a:ext cx="2132542" cy="297657"/>
          </a:xfrm>
          <a:prstGeom prst="rect">
            <a:avLst/>
          </a:prstGeom>
        </p:spPr>
        <p:txBody>
          <a:bodyPr lIns="76224" tIns="38112" rIns="76224" bIns="38112"/>
          <a:lstStyle>
            <a:lvl1pPr defTabSz="761515" eaLnBrk="1" fontAlgn="auto" hangingPunct="1">
              <a:spcBef>
                <a:spcPts val="0"/>
              </a:spcBef>
              <a:spcAft>
                <a:spcPts val="0"/>
              </a:spcAft>
              <a:defRPr>
                <a:latin typeface="+mn-lt"/>
              </a:defRPr>
            </a:lvl1pPr>
          </a:lstStyle>
          <a:p>
            <a:pPr>
              <a:defRPr/>
            </a:pPr>
            <a:endParaRPr lang="en-US" dirty="0"/>
          </a:p>
        </p:txBody>
      </p:sp>
      <p:sp>
        <p:nvSpPr>
          <p:cNvPr id="5" name="Footer Placeholder 4">
            <a:extLst>
              <a:ext uri="{FF2B5EF4-FFF2-40B4-BE49-F238E27FC236}">
                <a16:creationId xmlns:a16="http://schemas.microsoft.com/office/drawing/2014/main" id="{0EDC9CEB-57AE-4B19-B28E-656993748C82}"/>
              </a:ext>
            </a:extLst>
          </p:cNvPr>
          <p:cNvSpPr>
            <a:spLocks noGrp="1"/>
          </p:cNvSpPr>
          <p:nvPr>
            <p:ph type="ftr" sz="quarter" idx="11"/>
          </p:nvPr>
        </p:nvSpPr>
        <p:spPr>
          <a:xfrm>
            <a:off x="3124729" y="4743979"/>
            <a:ext cx="2894542" cy="297657"/>
          </a:xfrm>
          <a:prstGeom prst="rect">
            <a:avLst/>
          </a:prstGeom>
        </p:spPr>
        <p:txBody>
          <a:bodyPr lIns="76224" tIns="38112" rIns="76224" bIns="38112"/>
          <a:lstStyle>
            <a:lvl1pPr defTabSz="761515"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1CE3C3E-E655-43A6-B994-67B2B7BC4E1D}"/>
              </a:ext>
            </a:extLst>
          </p:cNvPr>
          <p:cNvSpPr>
            <a:spLocks noGrp="1"/>
          </p:cNvSpPr>
          <p:nvPr>
            <p:ph type="sldNum" sz="quarter" idx="12"/>
          </p:nvPr>
        </p:nvSpPr>
        <p:spPr>
          <a:xfrm>
            <a:off x="6553729" y="4743979"/>
            <a:ext cx="2132542" cy="297657"/>
          </a:xfrm>
        </p:spPr>
        <p:txBody>
          <a:bodyPr/>
          <a:lstStyle>
            <a:lvl1pPr>
              <a:defRPr/>
            </a:lvl1pPr>
          </a:lstStyle>
          <a:p>
            <a:pPr>
              <a:defRPr/>
            </a:pPr>
            <a:fld id="{3A42BF6A-FC8B-424F-B812-5AC9667879EF}" type="slidenum">
              <a:rPr lang="en-US"/>
              <a:pPr>
                <a:defRPr/>
              </a:pPr>
              <a:t>‹#›</a:t>
            </a:fld>
            <a:endParaRPr lang="en-US" dirty="0"/>
          </a:p>
        </p:txBody>
      </p:sp>
    </p:spTree>
    <p:extLst>
      <p:ext uri="{BB962C8B-B14F-4D97-AF65-F5344CB8AC3E}">
        <p14:creationId xmlns:p14="http://schemas.microsoft.com/office/powerpoint/2010/main" val="2909569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1c - Single Column with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C1c – Single column w/ caption or picture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4564558"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21" name="Text Placeholder 20"/>
          <p:cNvSpPr>
            <a:spLocks noGrp="1"/>
          </p:cNvSpPr>
          <p:nvPr>
            <p:ph type="body" sz="quarter" idx="14"/>
          </p:nvPr>
        </p:nvSpPr>
        <p:spPr>
          <a:xfrm>
            <a:off x="508000" y="1555750"/>
            <a:ext cx="4572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Rectangle 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4040826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1a2 - Single Column, no subtitle">
    <p:spTree>
      <p:nvGrpSpPr>
        <p:cNvPr id="1" name=""/>
        <p:cNvGrpSpPr/>
        <p:nvPr/>
      </p:nvGrpSpPr>
      <p:grpSpPr>
        <a:xfrm>
          <a:off x="0" y="0"/>
          <a:ext cx="0" cy="0"/>
          <a:chOff x="0" y="0"/>
          <a:chExt cx="0" cy="0"/>
        </a:xfrm>
      </p:grpSpPr>
      <p:sp>
        <p:nvSpPr>
          <p:cNvPr id="21" name="Text Placeholder 20"/>
          <p:cNvSpPr>
            <a:spLocks noGrp="1"/>
          </p:cNvSpPr>
          <p:nvPr>
            <p:ph type="body" sz="quarter" idx="14"/>
          </p:nvPr>
        </p:nvSpPr>
        <p:spPr>
          <a:xfrm>
            <a:off x="508000" y="1128183"/>
            <a:ext cx="8128000" cy="3350701"/>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C1a2 – Single column layout, no subtitle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61720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46B96-B7A5-4F98-BC33-A8F38F56F0A2}"/>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a:p>
        </p:txBody>
      </p:sp>
      <p:sp>
        <p:nvSpPr>
          <p:cNvPr id="2" name="Title 1"/>
          <p:cNvSpPr>
            <a:spLocks noGrp="1"/>
          </p:cNvSpPr>
          <p:nvPr>
            <p:ph type="title"/>
          </p:nvPr>
        </p:nvSpPr>
        <p:spPr>
          <a:xfrm>
            <a:off x="508000" y="205978"/>
            <a:ext cx="8438902"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8000" y="1047750"/>
            <a:ext cx="8445500"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F9F617A4-4644-4100-9EF1-33336D0B3DDF}"/>
              </a:ext>
            </a:extLst>
          </p:cNvPr>
          <p:cNvSpPr>
            <a:spLocks noGrp="1"/>
          </p:cNvSpPr>
          <p:nvPr>
            <p:ph type="sldNum" sz="quarter" idx="15"/>
          </p:nvPr>
        </p:nvSpPr>
        <p:spPr/>
        <p:txBody>
          <a:bodyPr/>
          <a:lstStyle>
            <a:lvl1pPr>
              <a:defRPr/>
            </a:lvl1pPr>
          </a:lstStyle>
          <a:p>
            <a:pPr>
              <a:defRPr/>
            </a:pPr>
            <a:fld id="{E62B2EDE-9150-4240-A0B3-FBDF6A42F842}" type="slidenum">
              <a:rPr lang="en-US" altLang="en-US"/>
              <a:pPr>
                <a:defRPr/>
              </a:pPr>
              <a:t>‹#›</a:t>
            </a:fld>
            <a:endParaRPr lang="en-US" altLang="en-US"/>
          </a:p>
        </p:txBody>
      </p:sp>
    </p:spTree>
    <p:extLst>
      <p:ext uri="{BB962C8B-B14F-4D97-AF65-F5344CB8AC3E}">
        <p14:creationId xmlns:p14="http://schemas.microsoft.com/office/powerpoint/2010/main" val="2407421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2159572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2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C2 – Two column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21" name="Text Placeholder 20"/>
          <p:cNvSpPr>
            <a:spLocks noGrp="1"/>
          </p:cNvSpPr>
          <p:nvPr>
            <p:ph type="body" sz="quarter" idx="14"/>
          </p:nvPr>
        </p:nvSpPr>
        <p:spPr>
          <a:xfrm>
            <a:off x="5080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Text Placeholder 17"/>
          <p:cNvSpPr>
            <a:spLocks noGrp="1"/>
          </p:cNvSpPr>
          <p:nvPr>
            <p:ph type="body" sz="quarter" idx="15"/>
          </p:nvPr>
        </p:nvSpPr>
        <p:spPr>
          <a:xfrm>
            <a:off x="4635708"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6"/>
          </p:nvPr>
        </p:nvSpPr>
        <p:spPr>
          <a:xfrm>
            <a:off x="46355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Rectangle 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405493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DDEC36-F6A3-8941-8D2E-5691EA21E59E}"/>
              </a:ext>
              <a:ext uri="{C183D7F6-B498-43B3-948B-1728B52AA6E4}">
                <adec:decorative xmlns:adec="http://schemas.microsoft.com/office/drawing/2017/decorative" val="1"/>
              </a:ext>
            </a:extLst>
          </p:cNvPr>
          <p:cNvSpPr/>
          <p:nvPr/>
        </p:nvSpPr>
        <p:spPr>
          <a:xfrm>
            <a:off x="0" y="3944635"/>
            <a:ext cx="9144000" cy="1198865"/>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8" name="Graphic 7">
            <a:extLst>
              <a:ext uri="{FF2B5EF4-FFF2-40B4-BE49-F238E27FC236}">
                <a16:creationId xmlns:a16="http://schemas.microsoft.com/office/drawing/2014/main" id="{42E4DD80-E670-0749-8B36-CE56EEF258A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43" t="-3408" r="-7243" b="3408"/>
          <a:stretch/>
        </p:blipFill>
        <p:spPr>
          <a:xfrm>
            <a:off x="0" y="3856951"/>
            <a:ext cx="3415370" cy="1286549"/>
          </a:xfrm>
          <a:prstGeom prst="rect">
            <a:avLst/>
          </a:prstGeom>
        </p:spPr>
      </p:pic>
      <p:sp>
        <p:nvSpPr>
          <p:cNvPr id="2" name="Title 1">
            <a:extLst>
              <a:ext uri="{FF2B5EF4-FFF2-40B4-BE49-F238E27FC236}">
                <a16:creationId xmlns:a16="http://schemas.microsoft.com/office/drawing/2014/main" id="{3E30DB3E-92CA-4342-AB46-84A3335504D9}"/>
              </a:ext>
            </a:extLst>
          </p:cNvPr>
          <p:cNvSpPr>
            <a:spLocks noGrp="1"/>
          </p:cNvSpPr>
          <p:nvPr>
            <p:ph type="ctrTitle"/>
          </p:nvPr>
        </p:nvSpPr>
        <p:spPr>
          <a:xfrm>
            <a:off x="305331" y="584595"/>
            <a:ext cx="8516652" cy="1790700"/>
          </a:xfrm>
        </p:spPr>
        <p:txBody>
          <a:bodyPr anchor="b"/>
          <a:lstStyle>
            <a:lvl1pPr algn="l">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94A865E-ACE0-E546-A633-644D991E9F30}"/>
              </a:ext>
            </a:extLst>
          </p:cNvPr>
          <p:cNvSpPr>
            <a:spLocks noGrp="1"/>
          </p:cNvSpPr>
          <p:nvPr>
            <p:ph type="subTitle" idx="1"/>
          </p:nvPr>
        </p:nvSpPr>
        <p:spPr>
          <a:xfrm>
            <a:off x="305331" y="2429353"/>
            <a:ext cx="8516651" cy="1097900"/>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7" name="TextBox 16">
            <a:extLst>
              <a:ext uri="{FF2B5EF4-FFF2-40B4-BE49-F238E27FC236}">
                <a16:creationId xmlns:a16="http://schemas.microsoft.com/office/drawing/2014/main" id="{D1D615F8-7DC6-4C4F-A606-067851BC0449}"/>
              </a:ext>
            </a:extLst>
          </p:cNvPr>
          <p:cNvSpPr txBox="1"/>
          <p:nvPr/>
        </p:nvSpPr>
        <p:spPr>
          <a:xfrm>
            <a:off x="3543300" y="4779397"/>
            <a:ext cx="5486400" cy="196226"/>
          </a:xfrm>
          <a:prstGeom prst="rect">
            <a:avLst/>
          </a:prstGeom>
          <a:noFill/>
        </p:spPr>
        <p:txBody>
          <a:bodyPr wrap="square" lIns="57168" tIns="28584" rIns="57168" bIns="28584" rtlCol="0">
            <a:spAutoFit/>
          </a:bodyPr>
          <a:lstStyle/>
          <a:p>
            <a:pPr algn="r"/>
            <a:r>
              <a:rPr lang="en-US" sz="900" b="0" i="1" dirty="0">
                <a:solidFill>
                  <a:schemeClr val="tx2"/>
                </a:solidFill>
                <a:latin typeface="Arial" panose="020B0604020202020204" pitchFamily="34" charset="0"/>
                <a:ea typeface="Open Sans" panose="020B0606030504020204" pitchFamily="34" charset="0"/>
                <a:cs typeface="Arial" panose="020B0604020202020204" pitchFamily="34" charset="0"/>
              </a:rPr>
              <a:t>Copyright</a:t>
            </a:r>
            <a:r>
              <a:rPr lang="en-US" sz="900" b="0" i="1" baseline="0" dirty="0">
                <a:solidFill>
                  <a:schemeClr val="tx2"/>
                </a:solidFill>
                <a:latin typeface="Arial" panose="020B0604020202020204" pitchFamily="34" charset="0"/>
                <a:ea typeface="Open Sans" panose="020B0606030504020204" pitchFamily="34" charset="0"/>
                <a:cs typeface="Arial" panose="020B0604020202020204" pitchFamily="34" charset="0"/>
              </a:rPr>
              <a:t> © 2021 AAPC</a:t>
            </a:r>
            <a:endParaRPr lang="en-US" sz="900" b="0" i="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749567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S1 - One Subjec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S1 - One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One Subject Subtitle Goes Here</a:t>
            </a:r>
          </a:p>
        </p:txBody>
      </p:sp>
      <p:sp>
        <p:nvSpPr>
          <p:cNvPr id="7" name="Text Placeholder 17"/>
          <p:cNvSpPr>
            <a:spLocks noGrp="1"/>
          </p:cNvSpPr>
          <p:nvPr>
            <p:ph type="body" sz="quarter" idx="13"/>
          </p:nvPr>
        </p:nvSpPr>
        <p:spPr>
          <a:xfrm>
            <a:off x="3238502" y="3270251"/>
            <a:ext cx="2666999" cy="312064"/>
          </a:xfrm>
          <a:prstGeom prst="rect">
            <a:avLst/>
          </a:prstGeom>
        </p:spPr>
        <p:txBody>
          <a:bodyPr lIns="0" tIns="38112" rIns="0"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3238501" y="3697817"/>
            <a:ext cx="2671347" cy="1223433"/>
          </a:xfrm>
          <a:prstGeom prst="rect">
            <a:avLst/>
          </a:prstGeom>
        </p:spPr>
        <p:txBody>
          <a:bodyPr lIns="0" tIns="38112" rIns="0"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Rectangle 8"/>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spTree>
    <p:extLst>
      <p:ext uri="{BB962C8B-B14F-4D97-AF65-F5344CB8AC3E}">
        <p14:creationId xmlns:p14="http://schemas.microsoft.com/office/powerpoint/2010/main" val="355013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62500" y="984250"/>
            <a:ext cx="3937000" cy="2857500"/>
          </a:xfrm>
          <a:prstGeom prst="rect">
            <a:avLst/>
          </a:prstGeom>
        </p:spPr>
        <p:txBody>
          <a:bodyPr lIns="76224" tIns="38112" rIns="76224" bIns="38112"/>
          <a:lstStyle/>
          <a:p>
            <a:r>
              <a:rPr lang="en-US"/>
              <a:t>Drag picture to placeholder or click icon to add</a:t>
            </a:r>
          </a:p>
        </p:txBody>
      </p:sp>
      <p:sp>
        <p:nvSpPr>
          <p:cNvPr id="7" name="Rectangle 6"/>
          <p:cNvSpPr/>
          <p:nvPr userDrawn="1"/>
        </p:nvSpPr>
        <p:spPr>
          <a:xfrm rot="5400000">
            <a:off x="3444873" y="-555623"/>
            <a:ext cx="2254252"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solidFill>
                <a:schemeClr val="accent2"/>
              </a:solidFill>
            </a:endParaRPr>
          </a:p>
        </p:txBody>
      </p:sp>
      <p:sp>
        <p:nvSpPr>
          <p:cNvPr id="2" name="Title 1"/>
          <p:cNvSpPr>
            <a:spLocks noGrp="1"/>
          </p:cNvSpPr>
          <p:nvPr>
            <p:ph type="ctrTitle" hasCustomPrompt="1"/>
          </p:nvPr>
        </p:nvSpPr>
        <p:spPr>
          <a:xfrm>
            <a:off x="838200" y="3173413"/>
            <a:ext cx="7480300" cy="469900"/>
          </a:xfrm>
          <a:prstGeom prst="rect">
            <a:avLst/>
          </a:prstGeom>
        </p:spPr>
        <p:txBody>
          <a:bodyPr lIns="76224" tIns="38112" rIns="76224" bIns="38112" anchor="b"/>
          <a:lstStyle>
            <a:lvl1pPr>
              <a:defRPr sz="2700" b="1" baseline="0">
                <a:ln>
                  <a:noFill/>
                </a:ln>
                <a:solidFill>
                  <a:schemeClr val="bg2"/>
                </a:solidFill>
              </a:defRPr>
            </a:lvl1pPr>
          </a:lstStyle>
          <a:p>
            <a:r>
              <a:rPr lang="en-US" dirty="0"/>
              <a:t>Click to add a module title</a:t>
            </a:r>
          </a:p>
        </p:txBody>
      </p:sp>
      <p:sp>
        <p:nvSpPr>
          <p:cNvPr id="3" name="Subtitle 2"/>
          <p:cNvSpPr>
            <a:spLocks noGrp="1"/>
          </p:cNvSpPr>
          <p:nvPr>
            <p:ph type="subTitle" idx="1" hasCustomPrompt="1"/>
          </p:nvPr>
        </p:nvSpPr>
        <p:spPr>
          <a:xfrm>
            <a:off x="846667" y="3714750"/>
            <a:ext cx="7471905" cy="254000"/>
          </a:xfrm>
          <a:prstGeom prst="rect">
            <a:avLst/>
          </a:prstGeom>
        </p:spPr>
        <p:txBody>
          <a:bodyPr lIns="76224" tIns="38112" rIns="76224" bIns="38112" anchor="t">
            <a:normAutofit/>
          </a:bodyPr>
          <a:lstStyle>
            <a:lvl1pPr marL="0" indent="0" algn="l">
              <a:buNone/>
              <a:defRPr sz="1300">
                <a:solidFill>
                  <a:schemeClr val="tx2">
                    <a:lumMod val="40000"/>
                    <a:lumOff val="60000"/>
                  </a:schemeClr>
                </a:solidFill>
                <a:latin typeface="+mj-lt"/>
              </a:defRPr>
            </a:lvl1pPr>
            <a:lvl2pPr marL="381122" indent="0" algn="ctr">
              <a:buNone/>
              <a:defRPr>
                <a:solidFill>
                  <a:schemeClr val="tx1">
                    <a:tint val="75000"/>
                  </a:schemeClr>
                </a:solidFill>
              </a:defRPr>
            </a:lvl2pPr>
            <a:lvl3pPr marL="762244" indent="0" algn="ctr">
              <a:buNone/>
              <a:defRPr>
                <a:solidFill>
                  <a:schemeClr val="tx1">
                    <a:tint val="75000"/>
                  </a:schemeClr>
                </a:solidFill>
              </a:defRPr>
            </a:lvl3pPr>
            <a:lvl4pPr marL="1143366" indent="0" algn="ctr">
              <a:buNone/>
              <a:defRPr>
                <a:solidFill>
                  <a:schemeClr val="tx1">
                    <a:tint val="75000"/>
                  </a:schemeClr>
                </a:solidFill>
              </a:defRPr>
            </a:lvl4pPr>
            <a:lvl5pPr marL="1524488" indent="0" algn="ctr">
              <a:buNone/>
              <a:defRPr>
                <a:solidFill>
                  <a:schemeClr val="tx1">
                    <a:tint val="75000"/>
                  </a:schemeClr>
                </a:solidFill>
              </a:defRPr>
            </a:lvl5pPr>
            <a:lvl6pPr marL="1905610" indent="0" algn="ctr">
              <a:buNone/>
              <a:defRPr>
                <a:solidFill>
                  <a:schemeClr val="tx1">
                    <a:tint val="75000"/>
                  </a:schemeClr>
                </a:solidFill>
              </a:defRPr>
            </a:lvl6pPr>
            <a:lvl7pPr marL="2286732" indent="0" algn="ctr">
              <a:buNone/>
              <a:defRPr>
                <a:solidFill>
                  <a:schemeClr val="tx1">
                    <a:tint val="75000"/>
                  </a:schemeClr>
                </a:solidFill>
              </a:defRPr>
            </a:lvl7pPr>
            <a:lvl8pPr marL="2667853" indent="0" algn="ctr">
              <a:buNone/>
              <a:defRPr>
                <a:solidFill>
                  <a:schemeClr val="tx1">
                    <a:tint val="75000"/>
                  </a:schemeClr>
                </a:solidFill>
              </a:defRPr>
            </a:lvl8pPr>
            <a:lvl9pPr marL="3048975" indent="0" algn="ctr">
              <a:buNone/>
              <a:defRPr>
                <a:solidFill>
                  <a:schemeClr val="tx1">
                    <a:tint val="75000"/>
                  </a:schemeClr>
                </a:solidFill>
              </a:defRPr>
            </a:lvl9pPr>
          </a:lstStyle>
          <a:p>
            <a:r>
              <a:rPr lang="en-US" dirty="0"/>
              <a:t>Click to add a subtitle</a:t>
            </a:r>
          </a:p>
        </p:txBody>
      </p:sp>
      <p:sp>
        <p:nvSpPr>
          <p:cNvPr id="8" name="Rectangle 7"/>
          <p:cNvSpPr/>
          <p:nvPr userDrawn="1"/>
        </p:nvSpPr>
        <p:spPr>
          <a:xfrm>
            <a:off x="762000" y="3262313"/>
            <a:ext cx="635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cxnSp>
        <p:nvCxnSpPr>
          <p:cNvPr id="11" name="Straight Connector 10"/>
          <p:cNvCxnSpPr/>
          <p:nvPr userDrawn="1"/>
        </p:nvCxnSpPr>
        <p:spPr>
          <a:xfrm>
            <a:off x="912813" y="3662892"/>
            <a:ext cx="5334000" cy="0"/>
          </a:xfrm>
          <a:prstGeom prst="line">
            <a:avLst/>
          </a:prstGeom>
          <a:ln w="28575">
            <a:solidFill>
              <a:schemeClr val="tx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52400" y="4855634"/>
            <a:ext cx="7315200" cy="215269"/>
          </a:xfrm>
          <a:prstGeom prst="rect">
            <a:avLst/>
          </a:prstGeom>
          <a:noFill/>
        </p:spPr>
        <p:txBody>
          <a:bodyPr wrap="square" lIns="76224" tIns="38112" rIns="76224" bIns="38112" rtlCol="0">
            <a:spAutoFit/>
          </a:bodyPr>
          <a:lstStyle/>
          <a:p>
            <a:r>
              <a:rPr lang="en-US" sz="900" b="0" i="1" dirty="0">
                <a:solidFill>
                  <a:schemeClr val="bg2"/>
                </a:solidFill>
                <a:latin typeface="+mn-lt"/>
              </a:rPr>
              <a:t>Copyright/Disclaimer</a:t>
            </a:r>
            <a:r>
              <a:rPr lang="en-US" sz="900" b="0" i="1" baseline="0" dirty="0">
                <a:solidFill>
                  <a:schemeClr val="bg2"/>
                </a:solidFill>
                <a:latin typeface="+mn-lt"/>
              </a:rPr>
              <a:t> text</a:t>
            </a:r>
            <a:endParaRPr lang="en-US" sz="900" b="0" i="1" dirty="0">
              <a:solidFill>
                <a:schemeClr val="bg2"/>
              </a:solidFill>
              <a:latin typeface="+mn-lt"/>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1801813"/>
            <a:ext cx="2174875" cy="80962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4 - Four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S4 - Four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Four Subject Subtitle Goes Here</a:t>
            </a:r>
          </a:p>
        </p:txBody>
      </p:sp>
      <p:sp>
        <p:nvSpPr>
          <p:cNvPr id="7" name="Text Placeholder 17"/>
          <p:cNvSpPr>
            <a:spLocks noGrp="1"/>
          </p:cNvSpPr>
          <p:nvPr>
            <p:ph type="body" sz="quarter" idx="13"/>
          </p:nvPr>
        </p:nvSpPr>
        <p:spPr>
          <a:xfrm>
            <a:off x="571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571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2603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2603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1" name="Text Placeholder 17"/>
          <p:cNvSpPr>
            <a:spLocks noGrp="1"/>
          </p:cNvSpPr>
          <p:nvPr>
            <p:ph type="body" sz="quarter" idx="17"/>
          </p:nvPr>
        </p:nvSpPr>
        <p:spPr>
          <a:xfrm>
            <a:off x="4635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2" name="Text Placeholder 20"/>
          <p:cNvSpPr>
            <a:spLocks noGrp="1"/>
          </p:cNvSpPr>
          <p:nvPr>
            <p:ph type="body" sz="quarter" idx="18"/>
          </p:nvPr>
        </p:nvSpPr>
        <p:spPr>
          <a:xfrm>
            <a:off x="4635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3" name="Text Placeholder 17"/>
          <p:cNvSpPr>
            <a:spLocks noGrp="1"/>
          </p:cNvSpPr>
          <p:nvPr>
            <p:ph type="body" sz="quarter" idx="19"/>
          </p:nvPr>
        </p:nvSpPr>
        <p:spPr>
          <a:xfrm>
            <a:off x="6667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4" name="Text Placeholder 20"/>
          <p:cNvSpPr>
            <a:spLocks noGrp="1"/>
          </p:cNvSpPr>
          <p:nvPr>
            <p:ph type="body" sz="quarter" idx="20"/>
          </p:nvPr>
        </p:nvSpPr>
        <p:spPr>
          <a:xfrm>
            <a:off x="6667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 y="2000250"/>
            <a:ext cx="1143000" cy="1143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4500" y="2000250"/>
            <a:ext cx="1143000" cy="114300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16500" y="2000250"/>
            <a:ext cx="1143000" cy="114300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48500" y="2000250"/>
            <a:ext cx="1143000" cy="1143000"/>
          </a:xfrm>
          <a:prstGeom prst="rect">
            <a:avLst/>
          </a:prstGeom>
        </p:spPr>
      </p:pic>
    </p:spTree>
    <p:extLst>
      <p:ext uri="{BB962C8B-B14F-4D97-AF65-F5344CB8AC3E}">
        <p14:creationId xmlns:p14="http://schemas.microsoft.com/office/powerpoint/2010/main" val="2151144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3 - Three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S3 - Three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Three Subject Subtitle Goes Here</a:t>
            </a:r>
          </a:p>
        </p:txBody>
      </p:sp>
      <p:sp>
        <p:nvSpPr>
          <p:cNvPr id="7" name="Text Placeholder 17"/>
          <p:cNvSpPr>
            <a:spLocks noGrp="1"/>
          </p:cNvSpPr>
          <p:nvPr>
            <p:ph type="body" sz="quarter" idx="13"/>
          </p:nvPr>
        </p:nvSpPr>
        <p:spPr>
          <a:xfrm>
            <a:off x="1333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1333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3619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3619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1" name="Text Placeholder 17"/>
          <p:cNvSpPr>
            <a:spLocks noGrp="1"/>
          </p:cNvSpPr>
          <p:nvPr>
            <p:ph type="body" sz="quarter" idx="17"/>
          </p:nvPr>
        </p:nvSpPr>
        <p:spPr>
          <a:xfrm>
            <a:off x="5905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2" name="Text Placeholder 20"/>
          <p:cNvSpPr>
            <a:spLocks noGrp="1"/>
          </p:cNvSpPr>
          <p:nvPr>
            <p:ph type="body" sz="quarter" idx="18"/>
          </p:nvPr>
        </p:nvSpPr>
        <p:spPr>
          <a:xfrm>
            <a:off x="5905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0" y="2000250"/>
            <a:ext cx="1143000" cy="1143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0" y="2000250"/>
            <a:ext cx="1143000" cy="1143000"/>
          </a:xfrm>
          <a:prstGeom prst="rect">
            <a:avLst/>
          </a:prstGeom>
        </p:spPr>
      </p:pic>
    </p:spTree>
    <p:extLst>
      <p:ext uri="{BB962C8B-B14F-4D97-AF65-F5344CB8AC3E}">
        <p14:creationId xmlns:p14="http://schemas.microsoft.com/office/powerpoint/2010/main" val="3020191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S2 - Two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S2 - Two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Two Subject Subtitle Goes Here</a:t>
            </a:r>
          </a:p>
        </p:txBody>
      </p:sp>
      <p:sp>
        <p:nvSpPr>
          <p:cNvPr id="7" name="Text Placeholder 17"/>
          <p:cNvSpPr>
            <a:spLocks noGrp="1"/>
          </p:cNvSpPr>
          <p:nvPr>
            <p:ph type="body" sz="quarter" idx="13"/>
          </p:nvPr>
        </p:nvSpPr>
        <p:spPr>
          <a:xfrm>
            <a:off x="22860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22860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49530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49530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2000250"/>
            <a:ext cx="1143000" cy="1143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2000250"/>
            <a:ext cx="1143000" cy="1143000"/>
          </a:xfrm>
          <a:prstGeom prst="rect">
            <a:avLst/>
          </a:prstGeom>
        </p:spPr>
      </p:pic>
    </p:spTree>
    <p:extLst>
      <p:ext uri="{BB962C8B-B14F-4D97-AF65-F5344CB8AC3E}">
        <p14:creationId xmlns:p14="http://schemas.microsoft.com/office/powerpoint/2010/main" val="3609750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1 - One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S1 - One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One Subject Subtitle Goes Here</a:t>
            </a:r>
          </a:p>
        </p:txBody>
      </p:sp>
      <p:sp>
        <p:nvSpPr>
          <p:cNvPr id="7" name="Text Placeholder 17"/>
          <p:cNvSpPr>
            <a:spLocks noGrp="1"/>
          </p:cNvSpPr>
          <p:nvPr>
            <p:ph type="body" sz="quarter" idx="13"/>
          </p:nvPr>
        </p:nvSpPr>
        <p:spPr>
          <a:xfrm>
            <a:off x="3238502" y="3270251"/>
            <a:ext cx="2666999" cy="312064"/>
          </a:xfrm>
          <a:prstGeom prst="rect">
            <a:avLst/>
          </a:prstGeom>
        </p:spPr>
        <p:txBody>
          <a:bodyPr lIns="0" tIns="38112" rIns="0"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3238501" y="3697817"/>
            <a:ext cx="2671347" cy="1223433"/>
          </a:xfrm>
          <a:prstGeom prst="rect">
            <a:avLst/>
          </a:prstGeom>
        </p:spPr>
        <p:txBody>
          <a:bodyPr lIns="0" tIns="38112" rIns="0"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spTree>
    <p:extLst>
      <p:ext uri="{BB962C8B-B14F-4D97-AF65-F5344CB8AC3E}">
        <p14:creationId xmlns:p14="http://schemas.microsoft.com/office/powerpoint/2010/main" val="176423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23454"/>
            <a:ext cx="8121650" cy="533797"/>
          </a:xfrm>
          <a:prstGeom prst="rect">
            <a:avLst/>
          </a:prstGeom>
        </p:spPr>
        <p:txBody>
          <a:bodyPr lIns="152449" tIns="38112" rIns="76224" bIns="38112" anchor="ctr"/>
          <a:lstStyle>
            <a:lvl1pPr>
              <a:defRPr sz="2700" b="1">
                <a:solidFill>
                  <a:schemeClr val="tx2"/>
                </a:solidFill>
                <a:latin typeface="+mj-lt"/>
              </a:defRPr>
            </a:lvl1pPr>
          </a:lstStyle>
          <a:p>
            <a:r>
              <a:rPr lang="en-US" dirty="0"/>
              <a:t>Table of Contents</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317500" y="1335617"/>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9" name="Rectangle 18"/>
          <p:cNvSpPr/>
          <p:nvPr userDrawn="1"/>
        </p:nvSpPr>
        <p:spPr>
          <a:xfrm>
            <a:off x="444500" y="466726"/>
            <a:ext cx="635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hasCustomPrompt="1"/>
          </p:nvPr>
        </p:nvSpPr>
        <p:spPr>
          <a:xfrm>
            <a:off x="889000" y="1540934"/>
            <a:ext cx="7366000" cy="158750"/>
          </a:xfrm>
          <a:prstGeom prst="rect">
            <a:avLst/>
          </a:prstGeom>
        </p:spPr>
        <p:txBody>
          <a:bodyPr lIns="0" tIns="38112" rIns="76224" bIns="38112">
            <a:noAutofit/>
          </a:bodyPr>
          <a:lstStyle>
            <a:lvl1pPr marL="95280" indent="0">
              <a:buNone/>
              <a:defRPr sz="1050" b="0">
                <a:solidFill>
                  <a:schemeClr val="bg2">
                    <a:lumMod val="50000"/>
                  </a:schemeClr>
                </a:solidFill>
                <a:latin typeface="Myriad Pro" pitchFamily="34" charset="0"/>
              </a:defRPr>
            </a:lvl1pPr>
          </a:lstStyle>
          <a:p>
            <a:pPr lvl="0"/>
            <a:r>
              <a:rPr lang="en-US" dirty="0"/>
              <a:t>Insert Item </a:t>
            </a:r>
            <a:r>
              <a:rPr lang="en-US" dirty="0" err="1"/>
              <a:t>subheader</a:t>
            </a:r>
            <a:endParaRPr lang="en-US" dirty="0"/>
          </a:p>
        </p:txBody>
      </p:sp>
      <p:sp>
        <p:nvSpPr>
          <p:cNvPr id="8" name="Text Placeholder 17"/>
          <p:cNvSpPr>
            <a:spLocks noGrp="1"/>
          </p:cNvSpPr>
          <p:nvPr>
            <p:ph type="body" sz="quarter" idx="15" hasCustomPrompt="1"/>
          </p:nvPr>
        </p:nvSpPr>
        <p:spPr>
          <a:xfrm>
            <a:off x="889000" y="1398059"/>
            <a:ext cx="7366000" cy="158750"/>
          </a:xfrm>
          <a:prstGeom prst="rect">
            <a:avLst/>
          </a:prstGeom>
        </p:spPr>
        <p:txBody>
          <a:bodyPr lIns="0" tIns="38112" rIns="76224" bIns="38112" anchor="ctr">
            <a:noAutofit/>
          </a:bodyPr>
          <a:lstStyle>
            <a:lvl1pPr marL="95280" indent="0">
              <a:buFontTx/>
              <a:buNone/>
              <a:defRPr sz="1200" b="1" baseline="0">
                <a:solidFill>
                  <a:schemeClr val="accent6"/>
                </a:solidFill>
                <a:latin typeface="+mn-lt"/>
              </a:defRPr>
            </a:lvl1pPr>
          </a:lstStyle>
          <a:p>
            <a:pPr lvl="0"/>
            <a:r>
              <a:rPr lang="en-US" dirty="0"/>
              <a:t>Insert Item header</a:t>
            </a:r>
          </a:p>
        </p:txBody>
      </p:sp>
      <p:sp>
        <p:nvSpPr>
          <p:cNvPr id="15" name="Text Placeholder 17"/>
          <p:cNvSpPr>
            <a:spLocks noGrp="1"/>
          </p:cNvSpPr>
          <p:nvPr>
            <p:ph type="body" sz="quarter" idx="16" hasCustomPrompt="1"/>
          </p:nvPr>
        </p:nvSpPr>
        <p:spPr>
          <a:xfrm>
            <a:off x="325119" y="1892202"/>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6" name="Text Placeholder 20"/>
          <p:cNvSpPr>
            <a:spLocks noGrp="1"/>
          </p:cNvSpPr>
          <p:nvPr>
            <p:ph type="body" sz="quarter" idx="17" hasCustomPrompt="1"/>
          </p:nvPr>
        </p:nvSpPr>
        <p:spPr>
          <a:xfrm>
            <a:off x="889000" y="20965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17" name="Text Placeholder 17"/>
          <p:cNvSpPr>
            <a:spLocks noGrp="1"/>
          </p:cNvSpPr>
          <p:nvPr>
            <p:ph type="body" sz="quarter" idx="18" hasCustomPrompt="1"/>
          </p:nvPr>
        </p:nvSpPr>
        <p:spPr>
          <a:xfrm>
            <a:off x="889000" y="1952625"/>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2" name="Text Placeholder 17"/>
          <p:cNvSpPr>
            <a:spLocks noGrp="1"/>
          </p:cNvSpPr>
          <p:nvPr>
            <p:ph type="body" sz="quarter" idx="19" hasCustomPrompt="1"/>
          </p:nvPr>
        </p:nvSpPr>
        <p:spPr>
          <a:xfrm>
            <a:off x="317500" y="24616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3" name="Text Placeholder 20"/>
          <p:cNvSpPr>
            <a:spLocks noGrp="1"/>
          </p:cNvSpPr>
          <p:nvPr>
            <p:ph type="body" sz="quarter" idx="20" hasCustomPrompt="1"/>
          </p:nvPr>
        </p:nvSpPr>
        <p:spPr>
          <a:xfrm>
            <a:off x="889000" y="26680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4" name="Text Placeholder 17"/>
          <p:cNvSpPr>
            <a:spLocks noGrp="1"/>
          </p:cNvSpPr>
          <p:nvPr>
            <p:ph type="body" sz="quarter" idx="21" hasCustomPrompt="1"/>
          </p:nvPr>
        </p:nvSpPr>
        <p:spPr>
          <a:xfrm>
            <a:off x="889000" y="2524125"/>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6" name="Text Placeholder 17"/>
          <p:cNvSpPr>
            <a:spLocks noGrp="1"/>
          </p:cNvSpPr>
          <p:nvPr>
            <p:ph type="body" sz="quarter" idx="22" hasCustomPrompt="1"/>
          </p:nvPr>
        </p:nvSpPr>
        <p:spPr>
          <a:xfrm>
            <a:off x="317500" y="3033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7" name="Text Placeholder 20"/>
          <p:cNvSpPr>
            <a:spLocks noGrp="1"/>
          </p:cNvSpPr>
          <p:nvPr>
            <p:ph type="body" sz="quarter" idx="23" hasCustomPrompt="1"/>
          </p:nvPr>
        </p:nvSpPr>
        <p:spPr>
          <a:xfrm>
            <a:off x="889000" y="32395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8" name="Text Placeholder 17"/>
          <p:cNvSpPr>
            <a:spLocks noGrp="1"/>
          </p:cNvSpPr>
          <p:nvPr>
            <p:ph type="body" sz="quarter" idx="24" hasCustomPrompt="1"/>
          </p:nvPr>
        </p:nvSpPr>
        <p:spPr>
          <a:xfrm>
            <a:off x="889000" y="3095626"/>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0" name="Text Placeholder 17"/>
          <p:cNvSpPr>
            <a:spLocks noGrp="1"/>
          </p:cNvSpPr>
          <p:nvPr>
            <p:ph type="body" sz="quarter" idx="25" hasCustomPrompt="1"/>
          </p:nvPr>
        </p:nvSpPr>
        <p:spPr>
          <a:xfrm>
            <a:off x="317500" y="36046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1" name="Text Placeholder 20"/>
          <p:cNvSpPr>
            <a:spLocks noGrp="1"/>
          </p:cNvSpPr>
          <p:nvPr>
            <p:ph type="body" sz="quarter" idx="26" hasCustomPrompt="1"/>
          </p:nvPr>
        </p:nvSpPr>
        <p:spPr>
          <a:xfrm>
            <a:off x="889000" y="3811058"/>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2" name="Text Placeholder 17"/>
          <p:cNvSpPr>
            <a:spLocks noGrp="1"/>
          </p:cNvSpPr>
          <p:nvPr>
            <p:ph type="body" sz="quarter" idx="27" hasCustomPrompt="1"/>
          </p:nvPr>
        </p:nvSpPr>
        <p:spPr>
          <a:xfrm>
            <a:off x="889000" y="3667126"/>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cxnSp>
        <p:nvCxnSpPr>
          <p:cNvPr id="6" name="Straight Connector 5"/>
          <p:cNvCxnSpPr/>
          <p:nvPr userDrawn="1"/>
        </p:nvCxnSpPr>
        <p:spPr>
          <a:xfrm>
            <a:off x="635000" y="825500"/>
            <a:ext cx="4826000"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28" hasCustomPrompt="1"/>
          </p:nvPr>
        </p:nvSpPr>
        <p:spPr>
          <a:xfrm>
            <a:off x="508000" y="857250"/>
            <a:ext cx="8128000" cy="259292"/>
          </a:xfrm>
          <a:prstGeom prst="rect">
            <a:avLst/>
          </a:prstGeom>
        </p:spPr>
        <p:txBody>
          <a:bodyPr lIns="76224" tIns="38112" rIns="76224" bIns="38112" anchor="ctr"/>
          <a:lstStyle>
            <a:lvl1pPr marL="95280" indent="0">
              <a:buNone/>
              <a:defRPr sz="1300" baseline="0">
                <a:solidFill>
                  <a:schemeClr val="accent2"/>
                </a:solidFill>
              </a:defRPr>
            </a:lvl1pPr>
          </a:lstStyle>
          <a:p>
            <a:pPr lvl="0"/>
            <a:r>
              <a:rPr lang="en-US" dirty="0"/>
              <a:t>Module name/Title Here</a:t>
            </a:r>
          </a:p>
        </p:txBody>
      </p:sp>
    </p:spTree>
    <p:extLst>
      <p:ext uri="{BB962C8B-B14F-4D97-AF65-F5344CB8AC3E}">
        <p14:creationId xmlns:p14="http://schemas.microsoft.com/office/powerpoint/2010/main" val="2138371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Numbered List/Na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Numbered List or Navigation</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317500" y="1128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hasCustomPrompt="1"/>
          </p:nvPr>
        </p:nvSpPr>
        <p:spPr>
          <a:xfrm>
            <a:off x="889000" y="1333500"/>
            <a:ext cx="3429000" cy="190500"/>
          </a:xfrm>
          <a:prstGeom prst="rect">
            <a:avLst/>
          </a:prstGeom>
        </p:spPr>
        <p:txBody>
          <a:bodyPr lIns="0" tIns="38112" rIns="76224" bIns="38112">
            <a:noAutofit/>
          </a:bodyPr>
          <a:lstStyle>
            <a:lvl1pPr marL="95280" indent="0">
              <a:buNone/>
              <a:defRPr sz="1050" b="0">
                <a:solidFill>
                  <a:schemeClr val="bg2">
                    <a:lumMod val="50000"/>
                  </a:schemeClr>
                </a:solidFill>
                <a:latin typeface="Myriad Pro" pitchFamily="34" charset="0"/>
              </a:defRPr>
            </a:lvl1pPr>
          </a:lstStyle>
          <a:p>
            <a:pPr lvl="0"/>
            <a:r>
              <a:rPr lang="en-US" dirty="0"/>
              <a:t>Insert Item </a:t>
            </a:r>
            <a:r>
              <a:rPr lang="en-US" dirty="0" err="1"/>
              <a:t>subheader</a:t>
            </a:r>
            <a:endParaRPr lang="en-US" dirty="0"/>
          </a:p>
        </p:txBody>
      </p:sp>
      <p:sp>
        <p:nvSpPr>
          <p:cNvPr id="8" name="Text Placeholder 17"/>
          <p:cNvSpPr>
            <a:spLocks noGrp="1"/>
          </p:cNvSpPr>
          <p:nvPr>
            <p:ph type="body" sz="quarter" idx="15" hasCustomPrompt="1"/>
          </p:nvPr>
        </p:nvSpPr>
        <p:spPr>
          <a:xfrm>
            <a:off x="889000" y="1190625"/>
            <a:ext cx="3429000" cy="190500"/>
          </a:xfrm>
          <a:prstGeom prst="rect">
            <a:avLst/>
          </a:prstGeom>
        </p:spPr>
        <p:txBody>
          <a:bodyPr lIns="0" tIns="38112" rIns="76224" bIns="38112" anchor="ctr">
            <a:noAutofit/>
          </a:bodyPr>
          <a:lstStyle>
            <a:lvl1pPr marL="95280" indent="0">
              <a:buFontTx/>
              <a:buNone/>
              <a:defRPr sz="1200" b="1" baseline="0">
                <a:solidFill>
                  <a:schemeClr val="accent6"/>
                </a:solidFill>
                <a:latin typeface="+mn-lt"/>
              </a:defRPr>
            </a:lvl1pPr>
          </a:lstStyle>
          <a:p>
            <a:pPr lvl="0"/>
            <a:r>
              <a:rPr lang="en-US" dirty="0"/>
              <a:t>Insert Item header</a:t>
            </a:r>
          </a:p>
        </p:txBody>
      </p:sp>
      <p:sp>
        <p:nvSpPr>
          <p:cNvPr id="15" name="Text Placeholder 17"/>
          <p:cNvSpPr>
            <a:spLocks noGrp="1"/>
          </p:cNvSpPr>
          <p:nvPr>
            <p:ph type="body" sz="quarter" idx="16" hasCustomPrompt="1"/>
          </p:nvPr>
        </p:nvSpPr>
        <p:spPr>
          <a:xfrm>
            <a:off x="325119" y="1684768"/>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6" name="Text Placeholder 20"/>
          <p:cNvSpPr>
            <a:spLocks noGrp="1"/>
          </p:cNvSpPr>
          <p:nvPr>
            <p:ph type="body" sz="quarter" idx="17" hasCustomPrompt="1"/>
          </p:nvPr>
        </p:nvSpPr>
        <p:spPr>
          <a:xfrm>
            <a:off x="889000" y="1889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17" name="Text Placeholder 17"/>
          <p:cNvSpPr>
            <a:spLocks noGrp="1"/>
          </p:cNvSpPr>
          <p:nvPr>
            <p:ph type="body" sz="quarter" idx="18" hasCustomPrompt="1"/>
          </p:nvPr>
        </p:nvSpPr>
        <p:spPr>
          <a:xfrm>
            <a:off x="889000" y="17451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2" name="Text Placeholder 17"/>
          <p:cNvSpPr>
            <a:spLocks noGrp="1"/>
          </p:cNvSpPr>
          <p:nvPr>
            <p:ph type="body" sz="quarter" idx="19" hasCustomPrompt="1"/>
          </p:nvPr>
        </p:nvSpPr>
        <p:spPr>
          <a:xfrm>
            <a:off x="317500" y="22542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3" name="Text Placeholder 20"/>
          <p:cNvSpPr>
            <a:spLocks noGrp="1"/>
          </p:cNvSpPr>
          <p:nvPr>
            <p:ph type="body" sz="quarter" idx="20" hasCustomPrompt="1"/>
          </p:nvPr>
        </p:nvSpPr>
        <p:spPr>
          <a:xfrm>
            <a:off x="889000" y="2460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4" name="Text Placeholder 17"/>
          <p:cNvSpPr>
            <a:spLocks noGrp="1"/>
          </p:cNvSpPr>
          <p:nvPr>
            <p:ph type="body" sz="quarter" idx="21" hasCustomPrompt="1"/>
          </p:nvPr>
        </p:nvSpPr>
        <p:spPr>
          <a:xfrm>
            <a:off x="889000" y="23166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6" name="Text Placeholder 17"/>
          <p:cNvSpPr>
            <a:spLocks noGrp="1"/>
          </p:cNvSpPr>
          <p:nvPr>
            <p:ph type="body" sz="quarter" idx="22" hasCustomPrompt="1"/>
          </p:nvPr>
        </p:nvSpPr>
        <p:spPr>
          <a:xfrm>
            <a:off x="317500" y="28257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7" name="Text Placeholder 20"/>
          <p:cNvSpPr>
            <a:spLocks noGrp="1"/>
          </p:cNvSpPr>
          <p:nvPr>
            <p:ph type="body" sz="quarter" idx="23" hasCustomPrompt="1"/>
          </p:nvPr>
        </p:nvSpPr>
        <p:spPr>
          <a:xfrm>
            <a:off x="889000" y="3032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8" name="Text Placeholder 17"/>
          <p:cNvSpPr>
            <a:spLocks noGrp="1"/>
          </p:cNvSpPr>
          <p:nvPr>
            <p:ph type="body" sz="quarter" idx="24" hasCustomPrompt="1"/>
          </p:nvPr>
        </p:nvSpPr>
        <p:spPr>
          <a:xfrm>
            <a:off x="889000" y="28881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0" name="Text Placeholder 17"/>
          <p:cNvSpPr>
            <a:spLocks noGrp="1"/>
          </p:cNvSpPr>
          <p:nvPr>
            <p:ph type="body" sz="quarter" idx="25" hasCustomPrompt="1"/>
          </p:nvPr>
        </p:nvSpPr>
        <p:spPr>
          <a:xfrm>
            <a:off x="317500" y="33972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1" name="Text Placeholder 20"/>
          <p:cNvSpPr>
            <a:spLocks noGrp="1"/>
          </p:cNvSpPr>
          <p:nvPr>
            <p:ph type="body" sz="quarter" idx="26" hasCustomPrompt="1"/>
          </p:nvPr>
        </p:nvSpPr>
        <p:spPr>
          <a:xfrm>
            <a:off x="889000" y="3603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2" name="Text Placeholder 17"/>
          <p:cNvSpPr>
            <a:spLocks noGrp="1"/>
          </p:cNvSpPr>
          <p:nvPr>
            <p:ph type="body" sz="quarter" idx="27" hasCustomPrompt="1"/>
          </p:nvPr>
        </p:nvSpPr>
        <p:spPr>
          <a:xfrm>
            <a:off x="889000" y="34596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4" name="Text Placeholder 17"/>
          <p:cNvSpPr>
            <a:spLocks noGrp="1"/>
          </p:cNvSpPr>
          <p:nvPr>
            <p:ph type="body" sz="quarter" idx="28" hasCustomPrompt="1"/>
          </p:nvPr>
        </p:nvSpPr>
        <p:spPr>
          <a:xfrm>
            <a:off x="4571999" y="1128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5" name="Text Placeholder 20"/>
          <p:cNvSpPr>
            <a:spLocks noGrp="1"/>
          </p:cNvSpPr>
          <p:nvPr>
            <p:ph type="body" sz="quarter" idx="29" hasCustomPrompt="1"/>
          </p:nvPr>
        </p:nvSpPr>
        <p:spPr>
          <a:xfrm>
            <a:off x="5143500" y="1333500"/>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6" name="Text Placeholder 17"/>
          <p:cNvSpPr>
            <a:spLocks noGrp="1"/>
          </p:cNvSpPr>
          <p:nvPr>
            <p:ph type="body" sz="quarter" idx="30" hasCustomPrompt="1"/>
          </p:nvPr>
        </p:nvSpPr>
        <p:spPr>
          <a:xfrm>
            <a:off x="5143500" y="1190625"/>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8" name="Text Placeholder 17"/>
          <p:cNvSpPr>
            <a:spLocks noGrp="1"/>
          </p:cNvSpPr>
          <p:nvPr>
            <p:ph type="body" sz="quarter" idx="31" hasCustomPrompt="1"/>
          </p:nvPr>
        </p:nvSpPr>
        <p:spPr>
          <a:xfrm>
            <a:off x="4571999" y="16827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9" name="Text Placeholder 20"/>
          <p:cNvSpPr>
            <a:spLocks noGrp="1"/>
          </p:cNvSpPr>
          <p:nvPr>
            <p:ph type="body" sz="quarter" idx="32" hasCustomPrompt="1"/>
          </p:nvPr>
        </p:nvSpPr>
        <p:spPr>
          <a:xfrm>
            <a:off x="5143500" y="1889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0" name="Text Placeholder 17"/>
          <p:cNvSpPr>
            <a:spLocks noGrp="1"/>
          </p:cNvSpPr>
          <p:nvPr>
            <p:ph type="body" sz="quarter" idx="33" hasCustomPrompt="1"/>
          </p:nvPr>
        </p:nvSpPr>
        <p:spPr>
          <a:xfrm>
            <a:off x="5143500" y="17451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42" name="Text Placeholder 17"/>
          <p:cNvSpPr>
            <a:spLocks noGrp="1"/>
          </p:cNvSpPr>
          <p:nvPr>
            <p:ph type="body" sz="quarter" idx="34" hasCustomPrompt="1"/>
          </p:nvPr>
        </p:nvSpPr>
        <p:spPr>
          <a:xfrm>
            <a:off x="4571999" y="22542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43" name="Text Placeholder 20"/>
          <p:cNvSpPr>
            <a:spLocks noGrp="1"/>
          </p:cNvSpPr>
          <p:nvPr>
            <p:ph type="body" sz="quarter" idx="35" hasCustomPrompt="1"/>
          </p:nvPr>
        </p:nvSpPr>
        <p:spPr>
          <a:xfrm>
            <a:off x="5143500" y="2460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4" name="Text Placeholder 17"/>
          <p:cNvSpPr>
            <a:spLocks noGrp="1"/>
          </p:cNvSpPr>
          <p:nvPr>
            <p:ph type="body" sz="quarter" idx="36" hasCustomPrompt="1"/>
          </p:nvPr>
        </p:nvSpPr>
        <p:spPr>
          <a:xfrm>
            <a:off x="5143500" y="23166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46" name="Text Placeholder 17"/>
          <p:cNvSpPr>
            <a:spLocks noGrp="1"/>
          </p:cNvSpPr>
          <p:nvPr>
            <p:ph type="body" sz="quarter" idx="37" hasCustomPrompt="1"/>
          </p:nvPr>
        </p:nvSpPr>
        <p:spPr>
          <a:xfrm>
            <a:off x="4571999" y="28257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47" name="Text Placeholder 20"/>
          <p:cNvSpPr>
            <a:spLocks noGrp="1"/>
          </p:cNvSpPr>
          <p:nvPr>
            <p:ph type="body" sz="quarter" idx="38" hasCustomPrompt="1"/>
          </p:nvPr>
        </p:nvSpPr>
        <p:spPr>
          <a:xfrm>
            <a:off x="5143500" y="3032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8" name="Text Placeholder 17"/>
          <p:cNvSpPr>
            <a:spLocks noGrp="1"/>
          </p:cNvSpPr>
          <p:nvPr>
            <p:ph type="body" sz="quarter" idx="39" hasCustomPrompt="1"/>
          </p:nvPr>
        </p:nvSpPr>
        <p:spPr>
          <a:xfrm>
            <a:off x="5143500" y="28881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50" name="Text Placeholder 17"/>
          <p:cNvSpPr>
            <a:spLocks noGrp="1"/>
          </p:cNvSpPr>
          <p:nvPr>
            <p:ph type="body" sz="quarter" idx="40" hasCustomPrompt="1"/>
          </p:nvPr>
        </p:nvSpPr>
        <p:spPr>
          <a:xfrm>
            <a:off x="4571999" y="33972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51" name="Text Placeholder 20"/>
          <p:cNvSpPr>
            <a:spLocks noGrp="1"/>
          </p:cNvSpPr>
          <p:nvPr>
            <p:ph type="body" sz="quarter" idx="41" hasCustomPrompt="1"/>
          </p:nvPr>
        </p:nvSpPr>
        <p:spPr>
          <a:xfrm>
            <a:off x="5143500" y="3603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52" name="Text Placeholder 17"/>
          <p:cNvSpPr>
            <a:spLocks noGrp="1"/>
          </p:cNvSpPr>
          <p:nvPr>
            <p:ph type="body" sz="quarter" idx="42" hasCustomPrompt="1"/>
          </p:nvPr>
        </p:nvSpPr>
        <p:spPr>
          <a:xfrm>
            <a:off x="5143500" y="34596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Tree>
    <p:extLst>
      <p:ext uri="{BB962C8B-B14F-4D97-AF65-F5344CB8AC3E}">
        <p14:creationId xmlns:p14="http://schemas.microsoft.com/office/powerpoint/2010/main" val="1223954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1a -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C1a – Single column layout</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8128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1b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C1b – Single column bulleted</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5" name="Text Placeholder 4"/>
          <p:cNvSpPr>
            <a:spLocks noGrp="1"/>
          </p:cNvSpPr>
          <p:nvPr>
            <p:ph type="body" sz="quarter" idx="14"/>
          </p:nvPr>
        </p:nvSpPr>
        <p:spPr>
          <a:xfrm>
            <a:off x="508000" y="1555750"/>
            <a:ext cx="8128000" cy="2857500"/>
          </a:xfrm>
          <a:prstGeom prst="rect">
            <a:avLst/>
          </a:prstGeom>
        </p:spPr>
        <p:txBody>
          <a:bodyPr lIns="76224" tIns="38112" rIns="76224" bIns="38112"/>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68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B4D4236-65CE-5447-92B2-ADE024A061A5}"/>
              </a:ext>
              <a:ext uri="{C183D7F6-B498-43B3-948B-1728B52AA6E4}">
                <adec:decorative xmlns:adec="http://schemas.microsoft.com/office/drawing/2017/decorative" val="1"/>
              </a:ext>
            </a:extLst>
          </p:cNvPr>
          <p:cNvSpPr/>
          <p:nvPr/>
        </p:nvSpPr>
        <p:spPr>
          <a:xfrm>
            <a:off x="0" y="3567419"/>
            <a:ext cx="10154873" cy="1576081"/>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 name="Title 1">
            <a:extLst>
              <a:ext uri="{FF2B5EF4-FFF2-40B4-BE49-F238E27FC236}">
                <a16:creationId xmlns:a16="http://schemas.microsoft.com/office/drawing/2014/main" id="{3E30DB3E-92CA-4342-AB46-84A3335504D9}"/>
              </a:ext>
            </a:extLst>
          </p:cNvPr>
          <p:cNvSpPr>
            <a:spLocks noGrp="1"/>
          </p:cNvSpPr>
          <p:nvPr>
            <p:ph type="ctrTitle"/>
          </p:nvPr>
        </p:nvSpPr>
        <p:spPr>
          <a:xfrm>
            <a:off x="305331" y="547686"/>
            <a:ext cx="5209645" cy="1790700"/>
          </a:xfrm>
        </p:spPr>
        <p:txBody>
          <a:bodyPr anchor="b"/>
          <a:lstStyle>
            <a:lvl1pPr algn="l">
              <a:defRPr sz="4500"/>
            </a:lvl1pPr>
          </a:lstStyle>
          <a:p>
            <a:r>
              <a:rPr lang="en-US"/>
              <a:t>Click to edit Master title style</a:t>
            </a:r>
            <a:endParaRPr lang="en-US" dirty="0"/>
          </a:p>
        </p:txBody>
      </p:sp>
      <p:pic>
        <p:nvPicPr>
          <p:cNvPr id="18" name="Graphic 17">
            <a:extLst>
              <a:ext uri="{FF2B5EF4-FFF2-40B4-BE49-F238E27FC236}">
                <a16:creationId xmlns:a16="http://schemas.microsoft.com/office/drawing/2014/main" id="{F867AE65-3C0A-B442-8EBC-9A645C0186B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43" t="-3408" r="-7243" b="3408"/>
          <a:stretch/>
        </p:blipFill>
        <p:spPr>
          <a:xfrm>
            <a:off x="0" y="3452148"/>
            <a:ext cx="4489994" cy="1691353"/>
          </a:xfrm>
          <a:prstGeom prst="rect">
            <a:avLst/>
          </a:prstGeom>
        </p:spPr>
      </p:pic>
      <p:sp>
        <p:nvSpPr>
          <p:cNvPr id="3" name="Subtitle 2">
            <a:extLst>
              <a:ext uri="{FF2B5EF4-FFF2-40B4-BE49-F238E27FC236}">
                <a16:creationId xmlns:a16="http://schemas.microsoft.com/office/drawing/2014/main" id="{094A865E-ACE0-E546-A633-644D991E9F30}"/>
              </a:ext>
            </a:extLst>
          </p:cNvPr>
          <p:cNvSpPr>
            <a:spLocks noGrp="1"/>
          </p:cNvSpPr>
          <p:nvPr>
            <p:ph type="subTitle" idx="1"/>
          </p:nvPr>
        </p:nvSpPr>
        <p:spPr>
          <a:xfrm>
            <a:off x="305330" y="2413645"/>
            <a:ext cx="5209645" cy="777480"/>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7" name="TextBox 16">
            <a:extLst>
              <a:ext uri="{FF2B5EF4-FFF2-40B4-BE49-F238E27FC236}">
                <a16:creationId xmlns:a16="http://schemas.microsoft.com/office/drawing/2014/main" id="{D1D615F8-7DC6-4C4F-A606-067851BC0449}"/>
              </a:ext>
            </a:extLst>
          </p:cNvPr>
          <p:cNvSpPr txBox="1"/>
          <p:nvPr/>
        </p:nvSpPr>
        <p:spPr>
          <a:xfrm>
            <a:off x="7531216" y="4779397"/>
            <a:ext cx="1498484" cy="196226"/>
          </a:xfrm>
          <a:prstGeom prst="rect">
            <a:avLst/>
          </a:prstGeom>
          <a:noFill/>
        </p:spPr>
        <p:txBody>
          <a:bodyPr wrap="square" lIns="57168" tIns="28584" rIns="57168" bIns="28584" rtlCol="0">
            <a:spAutoFit/>
          </a:bodyPr>
          <a:lstStyle/>
          <a:p>
            <a:pPr algn="r"/>
            <a:r>
              <a:rPr lang="en-US" sz="900" b="0" i="1" dirty="0">
                <a:solidFill>
                  <a:schemeClr val="tx2"/>
                </a:solidFill>
                <a:latin typeface="Arial" panose="020B0604020202020204" pitchFamily="34" charset="0"/>
                <a:ea typeface="Open Sans" panose="020B0606030504020204" pitchFamily="34" charset="0"/>
                <a:cs typeface="Arial" panose="020B0604020202020204" pitchFamily="34" charset="0"/>
              </a:rPr>
              <a:t>Copyright</a:t>
            </a:r>
            <a:r>
              <a:rPr lang="en-US" sz="900" b="0" i="1" baseline="0" dirty="0">
                <a:solidFill>
                  <a:schemeClr val="tx2"/>
                </a:solidFill>
                <a:latin typeface="Arial" panose="020B0604020202020204" pitchFamily="34" charset="0"/>
                <a:ea typeface="Open Sans" panose="020B0606030504020204" pitchFamily="34" charset="0"/>
                <a:cs typeface="Arial" panose="020B0604020202020204" pitchFamily="34" charset="0"/>
              </a:rPr>
              <a:t> © 2021 AAPC</a:t>
            </a:r>
            <a:endParaRPr lang="en-US" sz="900" b="0" i="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4029674D-5687-1047-9217-EAFF98C2A140}"/>
              </a:ext>
            </a:extLst>
          </p:cNvPr>
          <p:cNvSpPr>
            <a:spLocks noGrp="1"/>
          </p:cNvSpPr>
          <p:nvPr>
            <p:ph type="pic" idx="13"/>
          </p:nvPr>
        </p:nvSpPr>
        <p:spPr>
          <a:xfrm>
            <a:off x="5697902" y="566696"/>
            <a:ext cx="3124080" cy="261822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3242024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1c - Single Column with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C1c – Single column w/ caption or picture</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4564558"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572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1710283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1e - Single 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C1e – Single column table</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2" y="1128183"/>
            <a:ext cx="812799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4" name="Table Placeholder 3"/>
          <p:cNvSpPr>
            <a:spLocks noGrp="1"/>
          </p:cNvSpPr>
          <p:nvPr>
            <p:ph type="tbl" sz="quarter" idx="15"/>
          </p:nvPr>
        </p:nvSpPr>
        <p:spPr>
          <a:xfrm>
            <a:off x="508000" y="1555750"/>
            <a:ext cx="8128000" cy="2857500"/>
          </a:xfrm>
          <a:prstGeom prst="rect">
            <a:avLst/>
          </a:prstGeom>
        </p:spPr>
        <p:txBody>
          <a:bodyPr lIns="76224" tIns="38112" rIns="76224" bIns="38112"/>
          <a:lstStyle>
            <a:lvl1pPr>
              <a:defRPr sz="1300">
                <a:latin typeface="+mn-lt"/>
              </a:defRPr>
            </a:lvl1pPr>
          </a:lstStyle>
          <a:p>
            <a:r>
              <a:rPr lang="en-US"/>
              <a:t>Click icon to add table</a:t>
            </a:r>
            <a:endParaRPr lang="en-US" dirty="0"/>
          </a:p>
        </p:txBody>
      </p:sp>
    </p:spTree>
    <p:extLst>
      <p:ext uri="{BB962C8B-B14F-4D97-AF65-F5344CB8AC3E}">
        <p14:creationId xmlns:p14="http://schemas.microsoft.com/office/powerpoint/2010/main" val="1771310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2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C2 – Two column layout</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Text Placeholder 17"/>
          <p:cNvSpPr>
            <a:spLocks noGrp="1"/>
          </p:cNvSpPr>
          <p:nvPr>
            <p:ph type="body" sz="quarter" idx="15"/>
          </p:nvPr>
        </p:nvSpPr>
        <p:spPr>
          <a:xfrm>
            <a:off x="4635708"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6"/>
          </p:nvPr>
        </p:nvSpPr>
        <p:spPr>
          <a:xfrm>
            <a:off x="46355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3797780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3 -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a:solidFill>
                  <a:schemeClr val="tx1"/>
                </a:solidFill>
                <a:latin typeface="+mj-lt"/>
              </a:defRPr>
            </a:lvl1pPr>
          </a:lstStyle>
          <a:p>
            <a:r>
              <a:rPr lang="en-US" dirty="0"/>
              <a:t>C3 – Three topic layout</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7999"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3238500"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3238501"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12" name="Text Placeholder 17"/>
          <p:cNvSpPr>
            <a:spLocks noGrp="1"/>
          </p:cNvSpPr>
          <p:nvPr>
            <p:ph type="body" sz="quarter" idx="17"/>
          </p:nvPr>
        </p:nvSpPr>
        <p:spPr>
          <a:xfrm>
            <a:off x="5968999"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3" name="Text Placeholder 20"/>
          <p:cNvSpPr>
            <a:spLocks noGrp="1"/>
          </p:cNvSpPr>
          <p:nvPr>
            <p:ph type="body" sz="quarter" idx="18"/>
          </p:nvPr>
        </p:nvSpPr>
        <p:spPr>
          <a:xfrm>
            <a:off x="5969000"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2320449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4 - Four To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a:solidFill>
                  <a:schemeClr val="tx1"/>
                </a:solidFill>
                <a:latin typeface="+mj-lt"/>
              </a:defRPr>
            </a:lvl1pPr>
          </a:lstStyle>
          <a:p>
            <a:r>
              <a:rPr lang="en-US" dirty="0"/>
              <a:t>C4 – Four topic layout</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Text Placeholder 17"/>
          <p:cNvSpPr>
            <a:spLocks noGrp="1"/>
          </p:cNvSpPr>
          <p:nvPr>
            <p:ph type="body" sz="quarter" idx="15"/>
          </p:nvPr>
        </p:nvSpPr>
        <p:spPr>
          <a:xfrm>
            <a:off x="4635708"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6"/>
          </p:nvPr>
        </p:nvSpPr>
        <p:spPr>
          <a:xfrm>
            <a:off x="4635500" y="15557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7"/>
          </p:nvPr>
        </p:nvSpPr>
        <p:spPr>
          <a:xfrm>
            <a:off x="508001" y="2842684"/>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8"/>
          </p:nvPr>
        </p:nvSpPr>
        <p:spPr>
          <a:xfrm>
            <a:off x="508000" y="32702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12" name="Text Placeholder 17"/>
          <p:cNvSpPr>
            <a:spLocks noGrp="1"/>
          </p:cNvSpPr>
          <p:nvPr>
            <p:ph type="body" sz="quarter" idx="19"/>
          </p:nvPr>
        </p:nvSpPr>
        <p:spPr>
          <a:xfrm>
            <a:off x="4635708" y="2842684"/>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3" name="Text Placeholder 20"/>
          <p:cNvSpPr>
            <a:spLocks noGrp="1"/>
          </p:cNvSpPr>
          <p:nvPr>
            <p:ph type="body" sz="quarter" idx="20"/>
          </p:nvPr>
        </p:nvSpPr>
        <p:spPr>
          <a:xfrm>
            <a:off x="4635500" y="32702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1523178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1 - Single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80604"/>
            <a:ext cx="8121650" cy="1349772"/>
          </a:xfrm>
          <a:prstGeom prst="rect">
            <a:avLst/>
          </a:prstGeom>
        </p:spPr>
        <p:txBody>
          <a:bodyPr lIns="152449" tIns="38112" rIns="76224" bIns="38112" anchor="t"/>
          <a:lstStyle>
            <a:lvl1pPr>
              <a:defRPr sz="2700" b="1">
                <a:solidFill>
                  <a:schemeClr val="tx1"/>
                </a:solidFill>
                <a:latin typeface="+mj-lt"/>
              </a:defRPr>
            </a:lvl1pPr>
          </a:lstStyle>
          <a:p>
            <a:r>
              <a:rPr lang="en-US" dirty="0"/>
              <a:t>Click to add quiz question</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1270001" y="1890184"/>
            <a:ext cx="7352771" cy="372533"/>
          </a:xfrm>
          <a:prstGeom prst="rect">
            <a:avLst/>
          </a:prstGeom>
        </p:spPr>
        <p:txBody>
          <a:bodyPr lIns="76224" tIns="38112" rIns="76224" bIns="38112" anchor="ctr">
            <a:noAutofit/>
          </a:bodyPr>
          <a:lstStyle>
            <a:lvl1pPr marL="95280" indent="0">
              <a:buFontTx/>
              <a:buNone/>
              <a:defRPr sz="1700" b="0" baseline="0">
                <a:solidFill>
                  <a:schemeClr val="accent6"/>
                </a:solidFill>
                <a:latin typeface="+mj-lt"/>
              </a:defRPr>
            </a:lvl1pPr>
          </a:lstStyle>
          <a:p>
            <a:pPr lvl="0"/>
            <a:r>
              <a:rPr lang="en-US" dirty="0"/>
              <a:t>Click to add answer – place * next to the correct answer</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7" name="Text Placeholder 17"/>
          <p:cNvSpPr>
            <a:spLocks noGrp="1"/>
          </p:cNvSpPr>
          <p:nvPr>
            <p:ph type="body" sz="quarter" idx="14" hasCustomPrompt="1"/>
          </p:nvPr>
        </p:nvSpPr>
        <p:spPr>
          <a:xfrm>
            <a:off x="1270001" y="23262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
        <p:nvSpPr>
          <p:cNvPr id="8" name="Text Placeholder 17"/>
          <p:cNvSpPr>
            <a:spLocks noGrp="1"/>
          </p:cNvSpPr>
          <p:nvPr>
            <p:ph type="body" sz="quarter" idx="15" hasCustomPrompt="1"/>
          </p:nvPr>
        </p:nvSpPr>
        <p:spPr>
          <a:xfrm>
            <a:off x="1270001" y="27707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
        <p:nvSpPr>
          <p:cNvPr id="9" name="Text Placeholder 17"/>
          <p:cNvSpPr>
            <a:spLocks noGrp="1"/>
          </p:cNvSpPr>
          <p:nvPr>
            <p:ph type="body" sz="quarter" idx="16" hasCustomPrompt="1"/>
          </p:nvPr>
        </p:nvSpPr>
        <p:spPr>
          <a:xfrm>
            <a:off x="1270001" y="32152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Tree>
    <p:extLst>
      <p:ext uri="{BB962C8B-B14F-4D97-AF65-F5344CB8AC3E}">
        <p14:creationId xmlns:p14="http://schemas.microsoft.com/office/powerpoint/2010/main" val="2647088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Q2 - Two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80604"/>
            <a:ext cx="8121650" cy="1349772"/>
          </a:xfrm>
          <a:prstGeom prst="rect">
            <a:avLst/>
          </a:prstGeom>
        </p:spPr>
        <p:txBody>
          <a:bodyPr lIns="152449" tIns="38112" rIns="76224" bIns="38112" anchor="t"/>
          <a:lstStyle>
            <a:lvl1pPr>
              <a:defRPr sz="2700" b="1" baseline="0">
                <a:solidFill>
                  <a:schemeClr val="tx1"/>
                </a:solidFill>
                <a:latin typeface="+mj-lt"/>
              </a:defRPr>
            </a:lvl1pPr>
          </a:lstStyle>
          <a:p>
            <a:r>
              <a:rPr lang="en-US" dirty="0"/>
              <a:t>Click to add quiz question – place * next to correct answer</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508001"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12" name="Text Placeholder 17"/>
          <p:cNvSpPr>
            <a:spLocks noGrp="1"/>
          </p:cNvSpPr>
          <p:nvPr>
            <p:ph type="body" sz="quarter" idx="17" hasCustomPrompt="1"/>
          </p:nvPr>
        </p:nvSpPr>
        <p:spPr>
          <a:xfrm>
            <a:off x="2413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3" name="Text Placeholder 17"/>
          <p:cNvSpPr>
            <a:spLocks noGrp="1"/>
          </p:cNvSpPr>
          <p:nvPr>
            <p:ph type="body" sz="quarter" idx="18" hasCustomPrompt="1"/>
          </p:nvPr>
        </p:nvSpPr>
        <p:spPr>
          <a:xfrm>
            <a:off x="4318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4" name="Text Placeholder 17"/>
          <p:cNvSpPr>
            <a:spLocks noGrp="1"/>
          </p:cNvSpPr>
          <p:nvPr>
            <p:ph type="body" sz="quarter" idx="19" hasCustomPrompt="1"/>
          </p:nvPr>
        </p:nvSpPr>
        <p:spPr>
          <a:xfrm>
            <a:off x="6223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6" name="Text Placeholder 17"/>
          <p:cNvSpPr>
            <a:spLocks noGrp="1"/>
          </p:cNvSpPr>
          <p:nvPr>
            <p:ph type="body" sz="quarter" idx="20" hasCustomPrompt="1"/>
          </p:nvPr>
        </p:nvSpPr>
        <p:spPr>
          <a:xfrm>
            <a:off x="508001"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7" name="Rectangle 16"/>
          <p:cNvSpPr/>
          <p:nvPr userDrawn="1"/>
        </p:nvSpPr>
        <p:spPr>
          <a:xfrm>
            <a:off x="444500" y="2588684"/>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0" name="Text Placeholder 17"/>
          <p:cNvSpPr>
            <a:spLocks noGrp="1"/>
          </p:cNvSpPr>
          <p:nvPr>
            <p:ph type="body" sz="quarter" idx="21" hasCustomPrompt="1"/>
          </p:nvPr>
        </p:nvSpPr>
        <p:spPr>
          <a:xfrm>
            <a:off x="2413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21" name="Text Placeholder 17"/>
          <p:cNvSpPr>
            <a:spLocks noGrp="1"/>
          </p:cNvSpPr>
          <p:nvPr>
            <p:ph type="body" sz="quarter" idx="22" hasCustomPrompt="1"/>
          </p:nvPr>
        </p:nvSpPr>
        <p:spPr>
          <a:xfrm>
            <a:off x="4318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22" name="Text Placeholder 17"/>
          <p:cNvSpPr>
            <a:spLocks noGrp="1"/>
          </p:cNvSpPr>
          <p:nvPr>
            <p:ph type="body" sz="quarter" idx="23" hasCustomPrompt="1"/>
          </p:nvPr>
        </p:nvSpPr>
        <p:spPr>
          <a:xfrm>
            <a:off x="6223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4" name="Text Placeholder 3"/>
          <p:cNvSpPr>
            <a:spLocks noGrp="1"/>
          </p:cNvSpPr>
          <p:nvPr>
            <p:ph type="body" sz="quarter" idx="24" hasCustomPrompt="1"/>
          </p:nvPr>
        </p:nvSpPr>
        <p:spPr>
          <a:xfrm>
            <a:off x="508000" y="2492376"/>
            <a:ext cx="8128000" cy="1333500"/>
          </a:xfrm>
          <a:prstGeom prst="rect">
            <a:avLst/>
          </a:prstGeom>
        </p:spPr>
        <p:txBody>
          <a:bodyPr lIns="76224" tIns="38112" rIns="76224" bIns="38112"/>
          <a:lstStyle>
            <a:lvl1pPr marL="95280" indent="0">
              <a:buNone/>
              <a:defRPr sz="2700" b="1" spc="-83" baseline="0">
                <a:solidFill>
                  <a:schemeClr val="tx1"/>
                </a:solidFill>
                <a:latin typeface="+mj-lt"/>
              </a:defRPr>
            </a:lvl1pPr>
          </a:lstStyle>
          <a:p>
            <a:pPr lvl="0"/>
            <a:r>
              <a:rPr lang="en-US" dirty="0"/>
              <a:t>Click to add quiz question – place * next to correct answer</a:t>
            </a:r>
          </a:p>
        </p:txBody>
      </p:sp>
    </p:spTree>
    <p:extLst>
      <p:ext uri="{BB962C8B-B14F-4D97-AF65-F5344CB8AC3E}">
        <p14:creationId xmlns:p14="http://schemas.microsoft.com/office/powerpoint/2010/main" val="421087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ACEE2-198D-4C6B-B1BA-129EA3E958F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5AAEB02D-54C1-4833-9E99-C297832CDE9C}"/>
              </a:ext>
            </a:extLst>
          </p:cNvPr>
          <p:cNvSpPr>
            <a:spLocks noGrp="1"/>
          </p:cNvSpPr>
          <p:nvPr>
            <p:ph type="sldNum" sz="quarter" idx="15"/>
          </p:nvPr>
        </p:nvSpPr>
        <p:spPr>
          <a:xfrm>
            <a:off x="8404860" y="4742604"/>
            <a:ext cx="548640" cy="297180"/>
          </a:xfrm>
          <a:prstGeom prst="bracketPair">
            <a:avLst>
              <a:gd name="adj" fmla="val 17949"/>
            </a:avLst>
          </a:prstGeom>
        </p:spPr>
        <p:txBody>
          <a:bodyPr/>
          <a:lstStyle>
            <a:lvl1pPr>
              <a:defRPr/>
            </a:lvl1pPr>
          </a:lstStyle>
          <a:p>
            <a:pPr>
              <a:defRPr/>
            </a:pPr>
            <a:fld id="{B854BEEA-63F0-434F-A023-99EA70D366C4}" type="slidenum">
              <a:rPr lang="en-US" altLang="en-US"/>
              <a:pPr>
                <a:defRPr/>
              </a:pPr>
              <a:t>‹#›</a:t>
            </a:fld>
            <a:endParaRPr lang="en-US" altLang="en-US" dirty="0"/>
          </a:p>
        </p:txBody>
      </p:sp>
    </p:spTree>
    <p:extLst>
      <p:ext uri="{BB962C8B-B14F-4D97-AF65-F5344CB8AC3E}">
        <p14:creationId xmlns:p14="http://schemas.microsoft.com/office/powerpoint/2010/main" val="2779456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7E2FB9-E193-4A65-9692-32547B66BCFB}"/>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B7816FA0-BFC3-407D-A46B-52388F59350F}"/>
              </a:ext>
            </a:extLst>
          </p:cNvPr>
          <p:cNvSpPr>
            <a:spLocks noGrp="1"/>
          </p:cNvSpPr>
          <p:nvPr>
            <p:ph type="sldNum" sz="quarter" idx="15"/>
          </p:nvPr>
        </p:nvSpPr>
        <p:spPr>
          <a:xfrm>
            <a:off x="8404860" y="4742604"/>
            <a:ext cx="548640" cy="297180"/>
          </a:xfrm>
          <a:prstGeom prst="bracketPair">
            <a:avLst>
              <a:gd name="adj" fmla="val 17949"/>
            </a:avLst>
          </a:prstGeom>
        </p:spPr>
        <p:txBody>
          <a:bodyPr/>
          <a:lstStyle>
            <a:lvl1pPr>
              <a:defRPr/>
            </a:lvl1pPr>
          </a:lstStyle>
          <a:p>
            <a:pPr>
              <a:defRPr/>
            </a:pPr>
            <a:fld id="{85496FE8-2DC4-47B5-8703-5566DA21344A}" type="slidenum">
              <a:rPr lang="en-US" altLang="en-US"/>
              <a:pPr>
                <a:defRPr/>
              </a:pPr>
              <a:t>‹#›</a:t>
            </a:fld>
            <a:endParaRPr lang="en-US" altLang="en-US" dirty="0"/>
          </a:p>
        </p:txBody>
      </p:sp>
    </p:spTree>
    <p:extLst>
      <p:ext uri="{BB962C8B-B14F-4D97-AF65-F5344CB8AC3E}">
        <p14:creationId xmlns:p14="http://schemas.microsoft.com/office/powerpoint/2010/main" val="1935826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a:xfrm>
            <a:off x="8404860" y="4742604"/>
            <a:ext cx="548640" cy="297180"/>
          </a:xfrm>
          <a:prstGeom prst="bracketPair">
            <a:avLst>
              <a:gd name="adj" fmla="val 17949"/>
            </a:avLst>
          </a:prstGeom>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223985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5331" y="103091"/>
            <a:ext cx="7804078" cy="533797"/>
          </a:xfrm>
          <a:prstGeom prst="rect">
            <a:avLst/>
          </a:prstGeom>
        </p:spPr>
        <p:txBody>
          <a:bodyPr lIns="152449" tIns="38112" rIns="76224" bIns="38112" anchor="ctr"/>
          <a:lstStyle>
            <a:lvl1pPr>
              <a:defRPr sz="2400" b="0">
                <a:solidFill>
                  <a:schemeClr val="tx2"/>
                </a:solidFill>
                <a:latin typeface="+mj-lt"/>
                <a:ea typeface="Open Sans Light" panose="020B0306030504020204" pitchFamily="34" charset="0"/>
                <a:cs typeface="Open Sans Light" panose="020B0306030504020204" pitchFamily="34" charset="0"/>
              </a:defRPr>
            </a:lvl1pPr>
          </a:lstStyle>
          <a:p>
            <a:r>
              <a:rPr lang="en-US" dirty="0"/>
              <a:t>Slide Header</a:t>
            </a:r>
          </a:p>
        </p:txBody>
      </p:sp>
      <p:sp>
        <p:nvSpPr>
          <p:cNvPr id="7" name="Text Placeholder 4"/>
          <p:cNvSpPr>
            <a:spLocks noGrp="1"/>
          </p:cNvSpPr>
          <p:nvPr>
            <p:ph type="body" sz="quarter" idx="14"/>
          </p:nvPr>
        </p:nvSpPr>
        <p:spPr>
          <a:xfrm>
            <a:off x="305330" y="858438"/>
            <a:ext cx="8516652" cy="4001599"/>
          </a:xfrm>
          <a:prstGeom prst="rect">
            <a:avLst/>
          </a:prstGeom>
        </p:spPr>
        <p:txBody>
          <a:bodyPr lIns="76224" tIns="38112" rIns="76224" bIns="38112"/>
          <a:lstStyle>
            <a:lvl1pPr marL="71459" indent="0">
              <a:lnSpc>
                <a:spcPct val="100000"/>
              </a:lnSpc>
              <a:buNone/>
              <a:defRPr sz="1800" b="1">
                <a:solidFill>
                  <a:schemeClr val="bg1">
                    <a:lumMod val="10000"/>
                  </a:schemeClr>
                </a:solidFill>
                <a:latin typeface="+mn-lt"/>
                <a:ea typeface="Open Sans" panose="020B0606030504020204" pitchFamily="34" charset="0"/>
                <a:cs typeface="Open Sans" panose="020B0606030504020204" pitchFamily="34" charset="0"/>
              </a:defRPr>
            </a:lvl1pPr>
            <a:lvl2pPr>
              <a:lnSpc>
                <a:spcPct val="100000"/>
              </a:lnSpc>
              <a:defRPr sz="1500">
                <a:solidFill>
                  <a:schemeClr val="tx1"/>
                </a:solidFill>
                <a:latin typeface="+mn-lt"/>
                <a:ea typeface="Open Sans" panose="020B0606030504020204" pitchFamily="34" charset="0"/>
                <a:cs typeface="Open Sans" panose="020B0606030504020204" pitchFamily="34" charset="0"/>
              </a:defRPr>
            </a:lvl2pPr>
            <a:lvl3pPr>
              <a:lnSpc>
                <a:spcPct val="100000"/>
              </a:lnSpc>
              <a:defRPr sz="1350">
                <a:solidFill>
                  <a:schemeClr val="tx1"/>
                </a:solidFill>
                <a:latin typeface="+mn-lt"/>
                <a:ea typeface="Open Sans" panose="020B0606030504020204" pitchFamily="34" charset="0"/>
                <a:cs typeface="Open Sans" panose="020B0606030504020204" pitchFamily="34" charset="0"/>
              </a:defRPr>
            </a:lvl3pPr>
            <a:lvl4pPr>
              <a:lnSpc>
                <a:spcPct val="100000"/>
              </a:lnSpc>
              <a:defRPr sz="1200">
                <a:solidFill>
                  <a:schemeClr val="tx1"/>
                </a:solidFill>
                <a:latin typeface="+mn-lt"/>
                <a:ea typeface="Open Sans" panose="020B0606030504020204" pitchFamily="34" charset="0"/>
                <a:cs typeface="Open Sans" panose="020B0606030504020204" pitchFamily="34" charset="0"/>
              </a:defRPr>
            </a:lvl4pPr>
            <a:lvl5pPr>
              <a:lnSpc>
                <a:spcPct val="100000"/>
              </a:lnSpc>
              <a:defRPr sz="1050">
                <a:solidFill>
                  <a:schemeClr val="tx1"/>
                </a:solidFill>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elay 4">
            <a:extLst>
              <a:ext uri="{FF2B5EF4-FFF2-40B4-BE49-F238E27FC236}">
                <a16:creationId xmlns:a16="http://schemas.microsoft.com/office/drawing/2014/main" id="{3145A56E-EAF2-BD4B-8BD7-99C3DCAAAC7F}"/>
              </a:ext>
            </a:extLst>
          </p:cNvPr>
          <p:cNvSpPr/>
          <p:nvPr/>
        </p:nvSpPr>
        <p:spPr>
          <a:xfrm flipH="1">
            <a:off x="8403772" y="44419"/>
            <a:ext cx="731945" cy="728907"/>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8" name="Graphic 7">
            <a:extLst>
              <a:ext uri="{FF2B5EF4-FFF2-40B4-BE49-F238E27FC236}">
                <a16:creationId xmlns:a16="http://schemas.microsoft.com/office/drawing/2014/main" id="{F236C4DB-0F1A-544F-B7C3-9CB03330EE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4539" y="104934"/>
            <a:ext cx="522394" cy="607877"/>
          </a:xfrm>
          <a:prstGeom prst="rect">
            <a:avLst/>
          </a:prstGeom>
        </p:spPr>
      </p:pic>
    </p:spTree>
    <p:extLst>
      <p:ext uri="{BB962C8B-B14F-4D97-AF65-F5344CB8AC3E}">
        <p14:creationId xmlns:p14="http://schemas.microsoft.com/office/powerpoint/2010/main" val="4288505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a:xfrm>
            <a:off x="8404860" y="4742604"/>
            <a:ext cx="548640" cy="297180"/>
          </a:xfrm>
          <a:prstGeom prst="bracketPair">
            <a:avLst>
              <a:gd name="adj" fmla="val 17949"/>
            </a:avLst>
          </a:prstGeom>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563829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a:xfrm>
            <a:off x="8404860" y="4742604"/>
            <a:ext cx="548640" cy="297180"/>
          </a:xfrm>
          <a:prstGeom prst="bracketPair">
            <a:avLst>
              <a:gd name="adj" fmla="val 17949"/>
            </a:avLst>
          </a:prstGeom>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123665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5331" y="104934"/>
            <a:ext cx="7887158" cy="533797"/>
          </a:xfrm>
          <a:prstGeom prst="rect">
            <a:avLst/>
          </a:prstGeom>
        </p:spPr>
        <p:txBody>
          <a:bodyPr lIns="152449" tIns="38112" rIns="76224" bIns="38112" anchor="ctr"/>
          <a:lstStyle>
            <a:lvl1pPr>
              <a:defRPr sz="2400" b="0">
                <a:solidFill>
                  <a:schemeClr val="tx2"/>
                </a:solidFill>
                <a:latin typeface="+mj-lt"/>
                <a:ea typeface="Open Sans Light" panose="020B0306030504020204" pitchFamily="34" charset="0"/>
                <a:cs typeface="Open Sans Light" panose="020B0306030504020204" pitchFamily="34" charset="0"/>
              </a:defRPr>
            </a:lvl1pPr>
          </a:lstStyle>
          <a:p>
            <a:r>
              <a:rPr lang="en-US" dirty="0"/>
              <a:t>Slide Header</a:t>
            </a:r>
          </a:p>
        </p:txBody>
      </p:sp>
      <p:sp>
        <p:nvSpPr>
          <p:cNvPr id="7" name="Text Placeholder 4"/>
          <p:cNvSpPr>
            <a:spLocks noGrp="1"/>
          </p:cNvSpPr>
          <p:nvPr>
            <p:ph type="body" sz="quarter" idx="14"/>
          </p:nvPr>
        </p:nvSpPr>
        <p:spPr>
          <a:xfrm>
            <a:off x="305330" y="858438"/>
            <a:ext cx="8516652" cy="4001599"/>
          </a:xfrm>
          <a:prstGeom prst="rect">
            <a:avLst/>
          </a:prstGeom>
        </p:spPr>
        <p:txBody>
          <a:bodyPr lIns="76224" tIns="38112" rIns="76224" bIns="38112"/>
          <a:lstStyle>
            <a:lvl1pPr marL="71459" indent="0">
              <a:lnSpc>
                <a:spcPct val="100000"/>
              </a:lnSpc>
              <a:buNone/>
              <a:defRPr sz="1800" b="1">
                <a:solidFill>
                  <a:schemeClr val="bg1">
                    <a:lumMod val="10000"/>
                  </a:schemeClr>
                </a:solidFill>
                <a:latin typeface="+mn-lt"/>
                <a:ea typeface="Open Sans" panose="020B0606030504020204" pitchFamily="34" charset="0"/>
                <a:cs typeface="Open Sans" panose="020B0606030504020204" pitchFamily="34" charset="0"/>
              </a:defRPr>
            </a:lvl1pPr>
            <a:lvl2pPr>
              <a:lnSpc>
                <a:spcPct val="100000"/>
              </a:lnSpc>
              <a:defRPr sz="1500">
                <a:solidFill>
                  <a:schemeClr val="tx1"/>
                </a:solidFill>
                <a:latin typeface="+mn-lt"/>
                <a:ea typeface="Open Sans" panose="020B0606030504020204" pitchFamily="34" charset="0"/>
                <a:cs typeface="Open Sans" panose="020B0606030504020204" pitchFamily="34" charset="0"/>
              </a:defRPr>
            </a:lvl2pPr>
            <a:lvl3pPr>
              <a:lnSpc>
                <a:spcPct val="100000"/>
              </a:lnSpc>
              <a:defRPr sz="1350">
                <a:solidFill>
                  <a:schemeClr val="tx1"/>
                </a:solidFill>
                <a:latin typeface="+mn-lt"/>
                <a:ea typeface="Open Sans" panose="020B0606030504020204" pitchFamily="34" charset="0"/>
                <a:cs typeface="Open Sans" panose="020B0606030504020204" pitchFamily="34" charset="0"/>
              </a:defRPr>
            </a:lvl3pPr>
            <a:lvl4pPr>
              <a:lnSpc>
                <a:spcPct val="100000"/>
              </a:lnSpc>
              <a:defRPr sz="1200">
                <a:solidFill>
                  <a:schemeClr val="tx1"/>
                </a:solidFill>
                <a:latin typeface="+mn-lt"/>
                <a:ea typeface="Open Sans" panose="020B0606030504020204" pitchFamily="34" charset="0"/>
                <a:cs typeface="Open Sans" panose="020B0606030504020204" pitchFamily="34" charset="0"/>
              </a:defRPr>
            </a:lvl4pPr>
            <a:lvl5pPr>
              <a:lnSpc>
                <a:spcPct val="100000"/>
              </a:lnSpc>
              <a:defRPr sz="1050">
                <a:solidFill>
                  <a:schemeClr val="tx1"/>
                </a:solidFill>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elay 4">
            <a:extLst>
              <a:ext uri="{FF2B5EF4-FFF2-40B4-BE49-F238E27FC236}">
                <a16:creationId xmlns:a16="http://schemas.microsoft.com/office/drawing/2014/main" id="{3145A56E-EAF2-BD4B-8BD7-99C3DCAAAC7F}"/>
              </a:ext>
            </a:extLst>
          </p:cNvPr>
          <p:cNvSpPr/>
          <p:nvPr/>
        </p:nvSpPr>
        <p:spPr>
          <a:xfrm flipH="1">
            <a:off x="8403772" y="44419"/>
            <a:ext cx="731945" cy="728907"/>
          </a:xfrm>
          <a:prstGeom prst="flowChartDelay">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8" name="Graphic 7">
            <a:extLst>
              <a:ext uri="{FF2B5EF4-FFF2-40B4-BE49-F238E27FC236}">
                <a16:creationId xmlns:a16="http://schemas.microsoft.com/office/drawing/2014/main" id="{F236C4DB-0F1A-544F-B7C3-9CB03330EE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4539" y="104934"/>
            <a:ext cx="522394" cy="607877"/>
          </a:xfrm>
          <a:prstGeom prst="rect">
            <a:avLst/>
          </a:prstGeom>
        </p:spPr>
      </p:pic>
    </p:spTree>
    <p:extLst>
      <p:ext uri="{BB962C8B-B14F-4D97-AF65-F5344CB8AC3E}">
        <p14:creationId xmlns:p14="http://schemas.microsoft.com/office/powerpoint/2010/main" val="241309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5331" y="103091"/>
            <a:ext cx="7804078" cy="533797"/>
          </a:xfrm>
          <a:prstGeom prst="rect">
            <a:avLst/>
          </a:prstGeom>
        </p:spPr>
        <p:txBody>
          <a:bodyPr lIns="152449" tIns="38112" rIns="76224" bIns="38112" anchor="ctr"/>
          <a:lstStyle>
            <a:lvl1pPr>
              <a:defRPr sz="2400" b="0">
                <a:solidFill>
                  <a:schemeClr val="tx2"/>
                </a:solidFill>
                <a:latin typeface="+mj-lt"/>
                <a:ea typeface="Open Sans Light" panose="020B0306030504020204" pitchFamily="34" charset="0"/>
                <a:cs typeface="Open Sans Light" panose="020B0306030504020204" pitchFamily="34" charset="0"/>
              </a:defRPr>
            </a:lvl1pPr>
          </a:lstStyle>
          <a:p>
            <a:r>
              <a:rPr lang="en-US" dirty="0"/>
              <a:t>Slide Header</a:t>
            </a:r>
          </a:p>
        </p:txBody>
      </p:sp>
      <p:sp>
        <p:nvSpPr>
          <p:cNvPr id="7" name="Text Placeholder 4"/>
          <p:cNvSpPr>
            <a:spLocks noGrp="1"/>
          </p:cNvSpPr>
          <p:nvPr>
            <p:ph type="body" sz="quarter" idx="14"/>
          </p:nvPr>
        </p:nvSpPr>
        <p:spPr>
          <a:xfrm>
            <a:off x="305330" y="858438"/>
            <a:ext cx="8516652" cy="4001599"/>
          </a:xfrm>
          <a:prstGeom prst="rect">
            <a:avLst/>
          </a:prstGeom>
        </p:spPr>
        <p:txBody>
          <a:bodyPr lIns="76224" tIns="38112" rIns="76224" bIns="38112"/>
          <a:lstStyle>
            <a:lvl1pPr marL="71459" indent="0">
              <a:lnSpc>
                <a:spcPct val="100000"/>
              </a:lnSpc>
              <a:buNone/>
              <a:defRPr sz="1800" b="1">
                <a:solidFill>
                  <a:schemeClr val="bg1">
                    <a:lumMod val="10000"/>
                  </a:schemeClr>
                </a:solidFill>
                <a:latin typeface="+mj-lt"/>
                <a:ea typeface="Open Sans" panose="020B0606030504020204" pitchFamily="34" charset="0"/>
                <a:cs typeface="Open Sans" panose="020B0606030504020204" pitchFamily="34" charset="0"/>
              </a:defRPr>
            </a:lvl1pPr>
            <a:lvl2pPr>
              <a:lnSpc>
                <a:spcPct val="100000"/>
              </a:lnSpc>
              <a:defRPr sz="1500">
                <a:solidFill>
                  <a:schemeClr val="tx1"/>
                </a:solidFill>
                <a:latin typeface="+mj-lt"/>
                <a:ea typeface="Open Sans" panose="020B0606030504020204" pitchFamily="34" charset="0"/>
                <a:cs typeface="Open Sans" panose="020B0606030504020204" pitchFamily="34" charset="0"/>
              </a:defRPr>
            </a:lvl2pPr>
            <a:lvl3pPr>
              <a:lnSpc>
                <a:spcPct val="100000"/>
              </a:lnSpc>
              <a:defRPr sz="1350">
                <a:solidFill>
                  <a:schemeClr val="tx1"/>
                </a:solidFill>
                <a:latin typeface="+mj-lt"/>
                <a:ea typeface="Open Sans" panose="020B0606030504020204" pitchFamily="34" charset="0"/>
                <a:cs typeface="Open Sans" panose="020B0606030504020204" pitchFamily="34" charset="0"/>
              </a:defRPr>
            </a:lvl3pPr>
            <a:lvl4pPr>
              <a:lnSpc>
                <a:spcPct val="100000"/>
              </a:lnSpc>
              <a:defRPr sz="1200">
                <a:solidFill>
                  <a:schemeClr val="tx1"/>
                </a:solidFill>
                <a:latin typeface="+mj-lt"/>
                <a:ea typeface="Open Sans" panose="020B0606030504020204" pitchFamily="34" charset="0"/>
                <a:cs typeface="Open Sans" panose="020B0606030504020204" pitchFamily="34" charset="0"/>
              </a:defRPr>
            </a:lvl4pPr>
            <a:lvl5pPr>
              <a:lnSpc>
                <a:spcPct val="100000"/>
              </a:lnSpc>
              <a:defRPr sz="1050">
                <a:solidFill>
                  <a:schemeClr val="tx1"/>
                </a:solidFill>
                <a:latin typeface="+mj-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elay 4">
            <a:extLst>
              <a:ext uri="{FF2B5EF4-FFF2-40B4-BE49-F238E27FC236}">
                <a16:creationId xmlns:a16="http://schemas.microsoft.com/office/drawing/2014/main" id="{3145A56E-EAF2-BD4B-8BD7-99C3DCAAAC7F}"/>
              </a:ext>
            </a:extLst>
          </p:cNvPr>
          <p:cNvSpPr/>
          <p:nvPr/>
        </p:nvSpPr>
        <p:spPr>
          <a:xfrm flipH="1">
            <a:off x="8414657" y="44419"/>
            <a:ext cx="721059" cy="728907"/>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8" name="Graphic 7">
            <a:extLst>
              <a:ext uri="{FF2B5EF4-FFF2-40B4-BE49-F238E27FC236}">
                <a16:creationId xmlns:a16="http://schemas.microsoft.com/office/drawing/2014/main" id="{F236C4DB-0F1A-544F-B7C3-9CB03330EE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4539" y="104934"/>
            <a:ext cx="522394" cy="607877"/>
          </a:xfrm>
          <a:prstGeom prst="rect">
            <a:avLst/>
          </a:prstGeom>
        </p:spPr>
      </p:pic>
    </p:spTree>
    <p:extLst>
      <p:ext uri="{BB962C8B-B14F-4D97-AF65-F5344CB8AC3E}">
        <p14:creationId xmlns:p14="http://schemas.microsoft.com/office/powerpoint/2010/main" val="143807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Single Column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8E8085D-C8C2-514D-966D-E4873FE1B75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957" b="23538"/>
          <a:stretch/>
        </p:blipFill>
        <p:spPr>
          <a:xfrm>
            <a:off x="6198909" y="1506306"/>
            <a:ext cx="2945092" cy="3637195"/>
          </a:xfrm>
          <a:prstGeom prst="rect">
            <a:avLst/>
          </a:prstGeom>
        </p:spPr>
      </p:pic>
      <p:sp>
        <p:nvSpPr>
          <p:cNvPr id="7" name="Text Placeholder 4"/>
          <p:cNvSpPr>
            <a:spLocks noGrp="1"/>
          </p:cNvSpPr>
          <p:nvPr>
            <p:ph type="body" sz="quarter" idx="14" hasCustomPrompt="1"/>
          </p:nvPr>
        </p:nvSpPr>
        <p:spPr>
          <a:xfrm>
            <a:off x="305330" y="858438"/>
            <a:ext cx="8516652" cy="4001599"/>
          </a:xfrm>
          <a:prstGeom prst="rect">
            <a:avLst/>
          </a:prstGeom>
        </p:spPr>
        <p:txBody>
          <a:bodyPr lIns="76224" tIns="38112" rIns="76224" bIns="38112"/>
          <a:lstStyle>
            <a:lvl1pPr marL="71459" indent="0">
              <a:lnSpc>
                <a:spcPct val="100000"/>
              </a:lnSpc>
              <a:buNone/>
              <a:defRPr sz="1800" b="1">
                <a:solidFill>
                  <a:schemeClr val="bg1">
                    <a:lumMod val="10000"/>
                  </a:schemeClr>
                </a:solidFill>
                <a:latin typeface="+mn-lt"/>
                <a:ea typeface="Open Sans" panose="020B0606030504020204" pitchFamily="34" charset="0"/>
                <a:cs typeface="Open Sans" panose="020B0606030504020204" pitchFamily="34" charset="0"/>
              </a:defRPr>
            </a:lvl1pPr>
            <a:lvl2pPr>
              <a:lnSpc>
                <a:spcPct val="100000"/>
              </a:lnSpc>
              <a:defRPr sz="1500">
                <a:solidFill>
                  <a:schemeClr val="tx1"/>
                </a:solidFill>
                <a:latin typeface="+mn-lt"/>
                <a:ea typeface="Open Sans" panose="020B0606030504020204" pitchFamily="34" charset="0"/>
                <a:cs typeface="Open Sans" panose="020B0606030504020204" pitchFamily="34" charset="0"/>
              </a:defRPr>
            </a:lvl2pPr>
            <a:lvl3pPr>
              <a:lnSpc>
                <a:spcPct val="100000"/>
              </a:lnSpc>
              <a:defRPr sz="1350">
                <a:solidFill>
                  <a:schemeClr val="tx1"/>
                </a:solidFill>
                <a:latin typeface="+mn-lt"/>
                <a:ea typeface="Open Sans" panose="020B0606030504020204" pitchFamily="34" charset="0"/>
                <a:cs typeface="Open Sans" panose="020B0606030504020204" pitchFamily="34" charset="0"/>
              </a:defRPr>
            </a:lvl3pPr>
            <a:lvl4pPr>
              <a:lnSpc>
                <a:spcPct val="100000"/>
              </a:lnSpc>
              <a:defRPr sz="1200">
                <a:solidFill>
                  <a:schemeClr val="tx1"/>
                </a:solidFill>
                <a:latin typeface="+mn-lt"/>
                <a:ea typeface="Open Sans" panose="020B0606030504020204" pitchFamily="34" charset="0"/>
                <a:cs typeface="Open Sans" panose="020B0606030504020204" pitchFamily="34" charset="0"/>
              </a:defRPr>
            </a:lvl4pPr>
            <a:lvl5pPr marL="1000370" indent="-171450">
              <a:lnSpc>
                <a:spcPct val="100000"/>
              </a:lnSpc>
              <a:buFont typeface="Arial" panose="020B0604020202020204" pitchFamily="34" charset="0"/>
              <a:buChar char="•"/>
              <a:defRPr lang="en-US" b="0" i="0" smtClean="0">
                <a:effectLst/>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4" name="Title 1"/>
          <p:cNvSpPr>
            <a:spLocks noGrp="1"/>
          </p:cNvSpPr>
          <p:nvPr>
            <p:ph type="title" hasCustomPrompt="1"/>
          </p:nvPr>
        </p:nvSpPr>
        <p:spPr>
          <a:xfrm>
            <a:off x="305330" y="103091"/>
            <a:ext cx="8516652" cy="533797"/>
          </a:xfrm>
          <a:prstGeom prst="rect">
            <a:avLst/>
          </a:prstGeom>
        </p:spPr>
        <p:txBody>
          <a:bodyPr lIns="152449" tIns="38112" rIns="76224" bIns="38112" anchor="ctr"/>
          <a:lstStyle>
            <a:lvl1pPr>
              <a:defRPr sz="2400" b="0">
                <a:solidFill>
                  <a:schemeClr val="tx2"/>
                </a:solidFill>
                <a:latin typeface="+mj-lt"/>
                <a:ea typeface="Open Sans Light" panose="020B0306030504020204" pitchFamily="34" charset="0"/>
                <a:cs typeface="Open Sans Light" panose="020B0306030504020204" pitchFamily="34" charset="0"/>
              </a:defRPr>
            </a:lvl1pPr>
          </a:lstStyle>
          <a:p>
            <a:r>
              <a:rPr lang="en-US" dirty="0"/>
              <a:t>Slide Header</a:t>
            </a:r>
          </a:p>
        </p:txBody>
      </p:sp>
    </p:spTree>
    <p:extLst>
      <p:ext uri="{BB962C8B-B14F-4D97-AF65-F5344CB8AC3E}">
        <p14:creationId xmlns:p14="http://schemas.microsoft.com/office/powerpoint/2010/main" val="81983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8A9396-B252-2946-A311-39C5B5CAED10}"/>
              </a:ext>
            </a:extLst>
          </p:cNvPr>
          <p:cNvSpPr txBox="1">
            <a:spLocks/>
          </p:cNvSpPr>
          <p:nvPr/>
        </p:nvSpPr>
        <p:spPr>
          <a:xfrm>
            <a:off x="322018" y="342900"/>
            <a:ext cx="3868283" cy="773975"/>
          </a:xfrm>
          <a:prstGeom prst="rect">
            <a:avLst/>
          </a:prstGeom>
        </p:spPr>
        <p:txBody>
          <a:bodyPr vert="horz" lIns="68580" tIns="34290" rIns="68580" bIns="34290" rtlCol="0" anchor="b">
            <a:normAutofit lnSpcReduction="10000"/>
          </a:bodyPr>
          <a:lstStyle>
            <a:lvl1pPr algn="l" defTabSz="762225" rtl="0" eaLnBrk="1" latinLnBrk="0" hangingPunct="1">
              <a:spcBef>
                <a:spcPct val="0"/>
              </a:spcBef>
              <a:buNone/>
              <a:defRPr sz="3200" b="1" i="0" kern="1200" cap="none" spc="-83" baseline="0">
                <a:ln>
                  <a:noFill/>
                </a:ln>
                <a:solidFill>
                  <a:schemeClr val="tx2"/>
                </a:solidFill>
                <a:effectLst/>
                <a:latin typeface="Arial" panose="020B0604020202020204" pitchFamily="34" charset="0"/>
                <a:ea typeface="+mj-ea"/>
                <a:cs typeface="Arial" panose="020B0604020202020204" pitchFamily="34" charset="0"/>
              </a:defRPr>
            </a:lvl1pPr>
          </a:lstStyle>
          <a:p>
            <a:pPr fontAlgn="auto">
              <a:spcAft>
                <a:spcPts val="0"/>
              </a:spcAft>
            </a:pPr>
            <a:r>
              <a:rPr lang="en-US" sz="2400" dirty="0"/>
              <a:t>Click to edit Master title style</a:t>
            </a:r>
          </a:p>
        </p:txBody>
      </p:sp>
      <p:sp>
        <p:nvSpPr>
          <p:cNvPr id="4" name="Picture Placeholder 2">
            <a:extLst>
              <a:ext uri="{FF2B5EF4-FFF2-40B4-BE49-F238E27FC236}">
                <a16:creationId xmlns:a16="http://schemas.microsoft.com/office/drawing/2014/main" id="{4553F707-03D2-D940-ABA7-C5E23CC76ADE}"/>
              </a:ext>
            </a:extLst>
          </p:cNvPr>
          <p:cNvSpPr>
            <a:spLocks noGrp="1"/>
          </p:cNvSpPr>
          <p:nvPr>
            <p:ph type="pic" idx="1"/>
          </p:nvPr>
        </p:nvSpPr>
        <p:spPr>
          <a:xfrm>
            <a:off x="305330" y="1230426"/>
            <a:ext cx="3884970" cy="363309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Rectangle 5">
            <a:extLst>
              <a:ext uri="{FF2B5EF4-FFF2-40B4-BE49-F238E27FC236}">
                <a16:creationId xmlns:a16="http://schemas.microsoft.com/office/drawing/2014/main" id="{D84D3950-E43C-204E-9DDF-AA035F806EF7}"/>
              </a:ext>
            </a:extLst>
          </p:cNvPr>
          <p:cNvSpPr/>
          <p:nvPr/>
        </p:nvSpPr>
        <p:spPr>
          <a:xfrm>
            <a:off x="4572000" y="0"/>
            <a:ext cx="4647112" cy="553538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solidFill>
                <a:schemeClr val="bg2"/>
              </a:solidFill>
            </a:endParaRPr>
          </a:p>
        </p:txBody>
      </p:sp>
      <p:sp>
        <p:nvSpPr>
          <p:cNvPr id="5" name="Text Placeholder 3">
            <a:extLst>
              <a:ext uri="{FF2B5EF4-FFF2-40B4-BE49-F238E27FC236}">
                <a16:creationId xmlns:a16="http://schemas.microsoft.com/office/drawing/2014/main" id="{8F18699F-212E-B840-A0FE-A63DE23EDDEA}"/>
              </a:ext>
            </a:extLst>
          </p:cNvPr>
          <p:cNvSpPr>
            <a:spLocks noGrp="1"/>
          </p:cNvSpPr>
          <p:nvPr>
            <p:ph type="body" sz="half" idx="2"/>
          </p:nvPr>
        </p:nvSpPr>
        <p:spPr>
          <a:xfrm>
            <a:off x="4989353" y="342900"/>
            <a:ext cx="3832630" cy="4520618"/>
          </a:xfrm>
        </p:spPr>
        <p:txBody>
          <a:bodyPr anchor="ctr" anchorCtr="0"/>
          <a:lstStyle>
            <a:lvl1pPr marL="0" indent="0">
              <a:buNone/>
              <a:defRPr sz="120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6227104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32F9E-60FB-B04E-9683-6041E1D50461}"/>
              </a:ext>
            </a:extLst>
          </p:cNvPr>
          <p:cNvSpPr txBox="1"/>
          <p:nvPr/>
        </p:nvSpPr>
        <p:spPr>
          <a:xfrm>
            <a:off x="3612697" y="1445079"/>
            <a:ext cx="4371975" cy="265457"/>
          </a:xfrm>
          <a:prstGeom prst="rect">
            <a:avLst/>
          </a:prstGeom>
          <a:noFill/>
        </p:spPr>
        <p:txBody>
          <a:bodyPr wrap="square" rtlCol="0">
            <a:spAutoFit/>
          </a:bodyPr>
          <a:lstStyle/>
          <a:p>
            <a:endParaRPr lang="en-US" sz="1125" dirty="0"/>
          </a:p>
        </p:txBody>
      </p:sp>
      <p:sp>
        <p:nvSpPr>
          <p:cNvPr id="9" name="Title Placeholder 1">
            <a:extLst>
              <a:ext uri="{FF2B5EF4-FFF2-40B4-BE49-F238E27FC236}">
                <a16:creationId xmlns:a16="http://schemas.microsoft.com/office/drawing/2014/main" id="{BE78FDEC-5FA7-3B4A-88B9-447B0536A322}"/>
              </a:ext>
            </a:extLst>
          </p:cNvPr>
          <p:cNvSpPr>
            <a:spLocks noGrp="1"/>
          </p:cNvSpPr>
          <p:nvPr>
            <p:ph type="title"/>
          </p:nvPr>
        </p:nvSpPr>
        <p:spPr>
          <a:xfrm>
            <a:off x="628650" y="784622"/>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5F732E46-9FF4-EB47-BF24-DFAFEC75D4F8}"/>
              </a:ext>
            </a:extLst>
          </p:cNvPr>
          <p:cNvSpPr>
            <a:spLocks noGrp="1"/>
          </p:cNvSpPr>
          <p:nvPr>
            <p:ph type="body" idx="1"/>
          </p:nvPr>
        </p:nvSpPr>
        <p:spPr>
          <a:xfrm>
            <a:off x="628650" y="1879997"/>
            <a:ext cx="7886700" cy="16102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3880599"/>
      </p:ext>
    </p:extLst>
  </p:cSld>
  <p:clrMap bg1="lt1" tx1="dk1" bg2="lt2" tx2="dk2" accent1="accent1" accent2="accent2" accent3="accent3" accent4="accent4" accent5="accent5" accent6="accent6" hlink="hlink" folHlink="folHlink"/>
  <p:sldLayoutIdLst>
    <p:sldLayoutId id="2147484367" r:id="rId1"/>
    <p:sldLayoutId id="2147484456"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 id="2147484382" r:id="rId17"/>
    <p:sldLayoutId id="2147484383" r:id="rId18"/>
    <p:sldLayoutId id="2147484384" r:id="rId19"/>
    <p:sldLayoutId id="2147484385" r:id="rId20"/>
    <p:sldLayoutId id="2147484386" r:id="rId21"/>
    <p:sldLayoutId id="2147484387" r:id="rId22"/>
    <p:sldLayoutId id="2147484388" r:id="rId23"/>
    <p:sldLayoutId id="2147484389" r:id="rId24"/>
    <p:sldLayoutId id="2147484390" r:id="rId25"/>
    <p:sldLayoutId id="2147484391" r:id="rId26"/>
    <p:sldLayoutId id="2147484392" r:id="rId27"/>
    <p:sldLayoutId id="2147484393" r:id="rId28"/>
    <p:sldLayoutId id="2147484394" r:id="rId29"/>
    <p:sldLayoutId id="2147484395" r:id="rId30"/>
    <p:sldLayoutId id="2147483951" r:id="rId31"/>
    <p:sldLayoutId id="2147483969" r:id="rId32"/>
    <p:sldLayoutId id="2147483970" r:id="rId33"/>
    <p:sldLayoutId id="2147483971" r:id="rId34"/>
    <p:sldLayoutId id="2147483972" r:id="rId35"/>
    <p:sldLayoutId id="2147483967" r:id="rId36"/>
    <p:sldLayoutId id="2147483962" r:id="rId37"/>
    <p:sldLayoutId id="2147483952" r:id="rId38"/>
    <p:sldLayoutId id="2147483966" r:id="rId39"/>
    <p:sldLayoutId id="2147483958" r:id="rId40"/>
    <p:sldLayoutId id="2147483968" r:id="rId41"/>
    <p:sldLayoutId id="2147483959" r:id="rId42"/>
    <p:sldLayoutId id="2147483960" r:id="rId43"/>
    <p:sldLayoutId id="2147483961" r:id="rId44"/>
    <p:sldLayoutId id="2147483963" r:id="rId45"/>
    <p:sldLayoutId id="2147483964" r:id="rId46"/>
    <p:sldLayoutId id="2147483997" r:id="rId47"/>
    <p:sldLayoutId id="2147484002" r:id="rId48"/>
    <p:sldLayoutId id="2147484003" r:id="rId49"/>
    <p:sldLayoutId id="2147484044" r:id="rId50"/>
    <p:sldLayoutId id="2147484331" r:id="rId51"/>
  </p:sldLayoutIdLst>
  <p:hf sldNum="0" hdr="0" ftr="0" dt="0"/>
  <p:txStyles>
    <p:titleStyle>
      <a:lvl1pPr algn="l" defTabSz="571669" rtl="0" eaLnBrk="1" latinLnBrk="0" hangingPunct="1">
        <a:spcBef>
          <a:spcPct val="0"/>
        </a:spcBef>
        <a:buNone/>
        <a:defRPr sz="2850" b="1" i="0" kern="1200" cap="none" spc="-62" baseline="0">
          <a:ln>
            <a:noFill/>
          </a:ln>
          <a:solidFill>
            <a:schemeClr val="tx2"/>
          </a:solidFill>
          <a:effectLst/>
          <a:latin typeface="Arial" panose="020B0604020202020204" pitchFamily="34" charset="0"/>
          <a:ea typeface="+mj-ea"/>
          <a:cs typeface="Arial" panose="020B0604020202020204" pitchFamily="34" charset="0"/>
        </a:defRPr>
      </a:lvl1pPr>
    </p:titleStyle>
    <p:bodyStyle>
      <a:lvl1pPr marL="71459" indent="0" algn="l" defTabSz="571669" rtl="0" eaLnBrk="1" latinLnBrk="0" hangingPunct="1">
        <a:spcBef>
          <a:spcPct val="20000"/>
        </a:spcBef>
        <a:buClr>
          <a:schemeClr val="accent1"/>
        </a:buClr>
        <a:buFont typeface="Arial" pitchFamily="34" charset="0"/>
        <a:buNone/>
        <a:defRPr sz="1800" b="1" i="0" kern="1200">
          <a:solidFill>
            <a:schemeClr val="bg1">
              <a:lumMod val="10000"/>
            </a:schemeClr>
          </a:solidFill>
          <a:latin typeface="Arial" panose="020B0604020202020204" pitchFamily="34" charset="0"/>
          <a:ea typeface="+mn-ea"/>
          <a:cs typeface="Arial" panose="020B0604020202020204" pitchFamily="34" charset="0"/>
        </a:defRPr>
      </a:lvl1pPr>
      <a:lvl2pPr marL="400169" indent="-142917" algn="l" defTabSz="571669" rtl="0" eaLnBrk="1" latinLnBrk="0" hangingPunct="1">
        <a:spcBef>
          <a:spcPct val="20000"/>
        </a:spcBef>
        <a:buClr>
          <a:schemeClr val="accent2"/>
        </a:buClr>
        <a:buFont typeface="Arial"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628835" indent="-142917" algn="l" defTabSz="571669" rtl="0" eaLnBrk="1" latinLnBrk="0" hangingPunct="1">
        <a:spcBef>
          <a:spcPct val="20000"/>
        </a:spcBef>
        <a:buClr>
          <a:schemeClr val="accent3"/>
        </a:buClr>
        <a:buFont typeface="Arial"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800336" indent="-142917" algn="l" defTabSz="571669" rtl="0" eaLnBrk="1" latinLnBrk="0" hangingPunct="1">
        <a:spcBef>
          <a:spcPct val="20000"/>
        </a:spcBef>
        <a:buClr>
          <a:schemeClr val="accent4"/>
        </a:buClr>
        <a:buFont typeface="Arial"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971837" indent="-142917" algn="l" defTabSz="571669" rtl="0" eaLnBrk="1" latinLnBrk="0" hangingPunct="1">
        <a:spcBef>
          <a:spcPct val="20000"/>
        </a:spcBef>
        <a:buClr>
          <a:schemeClr val="accent5"/>
        </a:buClr>
        <a:buFont typeface="Arial" pitchFamily="34" charset="0"/>
        <a:buChar char="•"/>
        <a:defRPr sz="1050" b="0" i="0" kern="1200" baseline="0">
          <a:solidFill>
            <a:schemeClr val="tx1"/>
          </a:solidFill>
          <a:latin typeface="Arial" panose="020B0604020202020204" pitchFamily="34" charset="0"/>
          <a:ea typeface="+mn-ea"/>
          <a:cs typeface="Arial" panose="020B0604020202020204" pitchFamily="34" charset="0"/>
        </a:defRPr>
      </a:lvl5pPr>
      <a:lvl6pPr marL="1086170" indent="-114334" algn="l" defTabSz="571669" rtl="0" eaLnBrk="1" latinLnBrk="0" hangingPunct="1">
        <a:spcBef>
          <a:spcPct val="20000"/>
        </a:spcBef>
        <a:buClr>
          <a:schemeClr val="accent1"/>
        </a:buClr>
        <a:buFont typeface="Arial" pitchFamily="34" charset="0"/>
        <a:buChar char="•"/>
        <a:defRPr sz="900" kern="1200" baseline="0">
          <a:solidFill>
            <a:schemeClr val="tx1"/>
          </a:solidFill>
          <a:latin typeface="+mn-lt"/>
          <a:ea typeface="+mn-ea"/>
          <a:cs typeface="+mn-cs"/>
        </a:defRPr>
      </a:lvl6pPr>
      <a:lvl7pPr marL="1200504" indent="-114334" algn="l" defTabSz="571669" rtl="0" eaLnBrk="1" latinLnBrk="0" hangingPunct="1">
        <a:spcBef>
          <a:spcPct val="20000"/>
        </a:spcBef>
        <a:buClr>
          <a:schemeClr val="accent2"/>
        </a:buClr>
        <a:buFont typeface="Arial" pitchFamily="34" charset="0"/>
        <a:buChar char="•"/>
        <a:defRPr sz="900" kern="1200">
          <a:solidFill>
            <a:schemeClr val="tx1"/>
          </a:solidFill>
          <a:latin typeface="+mn-lt"/>
          <a:ea typeface="+mn-ea"/>
          <a:cs typeface="+mn-cs"/>
        </a:defRPr>
      </a:lvl7pPr>
      <a:lvl8pPr marL="1314839" indent="-114334" algn="l" defTabSz="571669" rtl="0" eaLnBrk="1" latinLnBrk="0" hangingPunct="1">
        <a:spcBef>
          <a:spcPct val="20000"/>
        </a:spcBef>
        <a:buClr>
          <a:schemeClr val="accent3"/>
        </a:buClr>
        <a:buFont typeface="Arial" pitchFamily="34" charset="0"/>
        <a:buChar char="•"/>
        <a:defRPr sz="900" kern="1200">
          <a:solidFill>
            <a:schemeClr val="tx1"/>
          </a:solidFill>
          <a:latin typeface="+mn-lt"/>
          <a:ea typeface="+mn-ea"/>
          <a:cs typeface="+mn-cs"/>
        </a:defRPr>
      </a:lvl8pPr>
      <a:lvl9pPr marL="1429172" indent="-114334" algn="l" defTabSz="571669" rtl="0" eaLnBrk="1" latinLnBrk="0" hangingPunct="1">
        <a:spcBef>
          <a:spcPct val="20000"/>
        </a:spcBef>
        <a:buClr>
          <a:schemeClr val="accent4"/>
        </a:buClr>
        <a:buFont typeface="Arial" pitchFamily="34" charset="0"/>
        <a:buChar char="•"/>
        <a:defRPr sz="900" kern="1200">
          <a:solidFill>
            <a:schemeClr val="tx1"/>
          </a:solidFill>
          <a:latin typeface="+mn-lt"/>
          <a:ea typeface="+mn-ea"/>
          <a:cs typeface="+mn-cs"/>
        </a:defRPr>
      </a:lvl9pPr>
    </p:bodyStyle>
    <p:otherStyle>
      <a:defPPr>
        <a:defRPr lang="en-US"/>
      </a:defPPr>
      <a:lvl1pPr marL="0" algn="l" defTabSz="571669" rtl="0" eaLnBrk="1" latinLnBrk="0" hangingPunct="1">
        <a:defRPr sz="1125" kern="1200">
          <a:solidFill>
            <a:schemeClr val="tx1"/>
          </a:solidFill>
          <a:latin typeface="+mn-lt"/>
          <a:ea typeface="+mn-ea"/>
          <a:cs typeface="+mn-cs"/>
        </a:defRPr>
      </a:lvl1pPr>
      <a:lvl2pPr marL="285835" algn="l" defTabSz="571669" rtl="0" eaLnBrk="1" latinLnBrk="0" hangingPunct="1">
        <a:defRPr sz="1125" kern="1200">
          <a:solidFill>
            <a:schemeClr val="tx1"/>
          </a:solidFill>
          <a:latin typeface="+mn-lt"/>
          <a:ea typeface="+mn-ea"/>
          <a:cs typeface="+mn-cs"/>
        </a:defRPr>
      </a:lvl2pPr>
      <a:lvl3pPr marL="571669" algn="l" defTabSz="571669" rtl="0" eaLnBrk="1" latinLnBrk="0" hangingPunct="1">
        <a:defRPr sz="1125" kern="1200">
          <a:solidFill>
            <a:schemeClr val="tx1"/>
          </a:solidFill>
          <a:latin typeface="+mn-lt"/>
          <a:ea typeface="+mn-ea"/>
          <a:cs typeface="+mn-cs"/>
        </a:defRPr>
      </a:lvl3pPr>
      <a:lvl4pPr marL="857504" algn="l" defTabSz="571669" rtl="0" eaLnBrk="1" latinLnBrk="0" hangingPunct="1">
        <a:defRPr sz="1125" kern="1200">
          <a:solidFill>
            <a:schemeClr val="tx1"/>
          </a:solidFill>
          <a:latin typeface="+mn-lt"/>
          <a:ea typeface="+mn-ea"/>
          <a:cs typeface="+mn-cs"/>
        </a:defRPr>
      </a:lvl4pPr>
      <a:lvl5pPr marL="1143338" algn="l" defTabSz="571669" rtl="0" eaLnBrk="1" latinLnBrk="0" hangingPunct="1">
        <a:defRPr sz="1125" kern="1200">
          <a:solidFill>
            <a:schemeClr val="tx1"/>
          </a:solidFill>
          <a:latin typeface="+mn-lt"/>
          <a:ea typeface="+mn-ea"/>
          <a:cs typeface="+mn-cs"/>
        </a:defRPr>
      </a:lvl5pPr>
      <a:lvl6pPr marL="1429172" algn="l" defTabSz="571669" rtl="0" eaLnBrk="1" latinLnBrk="0" hangingPunct="1">
        <a:defRPr sz="1125" kern="1200">
          <a:solidFill>
            <a:schemeClr val="tx1"/>
          </a:solidFill>
          <a:latin typeface="+mn-lt"/>
          <a:ea typeface="+mn-ea"/>
          <a:cs typeface="+mn-cs"/>
        </a:defRPr>
      </a:lvl6pPr>
      <a:lvl7pPr marL="1715006" algn="l" defTabSz="571669" rtl="0" eaLnBrk="1" latinLnBrk="0" hangingPunct="1">
        <a:defRPr sz="1125" kern="1200">
          <a:solidFill>
            <a:schemeClr val="tx1"/>
          </a:solidFill>
          <a:latin typeface="+mn-lt"/>
          <a:ea typeface="+mn-ea"/>
          <a:cs typeface="+mn-cs"/>
        </a:defRPr>
      </a:lvl7pPr>
      <a:lvl8pPr marL="2000840" algn="l" defTabSz="571669" rtl="0" eaLnBrk="1" latinLnBrk="0" hangingPunct="1">
        <a:defRPr sz="1125" kern="1200">
          <a:solidFill>
            <a:schemeClr val="tx1"/>
          </a:solidFill>
          <a:latin typeface="+mn-lt"/>
          <a:ea typeface="+mn-ea"/>
          <a:cs typeface="+mn-cs"/>
        </a:defRPr>
      </a:lvl8pPr>
      <a:lvl9pPr marL="2286674" algn="l" defTabSz="571669"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28.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6.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6.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6.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6.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6.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6.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6.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6.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6.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6.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6.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6.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6.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6.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6.xml"/></Relationships>
</file>

<file path=ppt/slides/_rels/slide294.xml.rels><?xml version="1.0" encoding="UTF-8" standalone="yes"?>
<Relationships xmlns="http://schemas.openxmlformats.org/package/2006/relationships"><Relationship Id="rId8" Type="http://schemas.openxmlformats.org/officeDocument/2006/relationships/hyperlink" Target="https://www.aapc.com/codes/cpt-codes/64823" TargetMode="External"/><Relationship Id="rId13" Type="http://schemas.openxmlformats.org/officeDocument/2006/relationships/comments" Target="../comments/comment7.xml"/><Relationship Id="rId3" Type="http://schemas.openxmlformats.org/officeDocument/2006/relationships/hyperlink" Target="https://www.aapc.com/codes/cpt-codes/61548" TargetMode="External"/><Relationship Id="rId7" Type="http://schemas.openxmlformats.org/officeDocument/2006/relationships/hyperlink" Target="https://www.aapc.com/codes/cpt-codes/64820" TargetMode="External"/><Relationship Id="rId12" Type="http://schemas.openxmlformats.org/officeDocument/2006/relationships/hyperlink" Target="https://www.aapc.com/codes/cpt-codes/68850" TargetMode="External"/><Relationship Id="rId2" Type="http://schemas.openxmlformats.org/officeDocument/2006/relationships/notesSlide" Target="../notesSlides/notesSlide294.xml"/><Relationship Id="rId1" Type="http://schemas.openxmlformats.org/officeDocument/2006/relationships/slideLayout" Target="../slideLayouts/slideLayout6.xml"/><Relationship Id="rId6" Type="http://schemas.openxmlformats.org/officeDocument/2006/relationships/hyperlink" Target="https://www.aapc.com/codes/cpt-codes/64727" TargetMode="External"/><Relationship Id="rId11" Type="http://schemas.openxmlformats.org/officeDocument/2006/relationships/hyperlink" Target="https://www.aapc.com/codes/cpt-codes/65091" TargetMode="External"/><Relationship Id="rId5" Type="http://schemas.openxmlformats.org/officeDocument/2006/relationships/hyperlink" Target="https://www.aapc.com/codes/cpt-codes/63078" TargetMode="External"/><Relationship Id="rId10" Type="http://schemas.openxmlformats.org/officeDocument/2006/relationships/hyperlink" Target="https://www.aapc.com/codes/cpt-codes/64913" TargetMode="External"/><Relationship Id="rId4" Type="http://schemas.openxmlformats.org/officeDocument/2006/relationships/hyperlink" Target="https://www.aapc.com/codes/cpt-codes/63075" TargetMode="External"/><Relationship Id="rId9" Type="http://schemas.openxmlformats.org/officeDocument/2006/relationships/hyperlink" Target="https://www.aapc.com/codes/cpt-codes/64912" TargetMode="Externa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6.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6.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6.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6.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6.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6.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6.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6.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6.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6.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6.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6.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6.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6.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6.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6.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6.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6.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6.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6.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6.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6.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6.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6.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6.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6.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6.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3" Type="http://schemas.openxmlformats.org/officeDocument/2006/relationships/hyperlink" Target="https://www.cms.hhs.gov/CLIA/10_Categorization_of_Tests.asp" TargetMode="External"/><Relationship Id="rId2" Type="http://schemas.openxmlformats.org/officeDocument/2006/relationships/notesSlide" Target="../notesSlides/notesSlide327.xml"/><Relationship Id="rId1" Type="http://schemas.openxmlformats.org/officeDocument/2006/relationships/slideLayout" Target="../slideLayouts/slideLayout6.xml"/><Relationship Id="rId4" Type="http://schemas.openxmlformats.org/officeDocument/2006/relationships/comments" Target="../comments/comment8.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8.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8.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8.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8.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8.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8.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8.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8.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8.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8.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8.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8.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8.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8.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6.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6.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6.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6.xml"/></Relationships>
</file>

<file path=ppt/slides/_rels/slide34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4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6.xml"/></Relationships>
</file>

<file path=ppt/slides/_rels/slide35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1.xml"/><Relationship Id="rId1" Type="http://schemas.openxmlformats.org/officeDocument/2006/relationships/slideLayout" Target="../slideLayouts/slideLayout6.xml"/></Relationships>
</file>

<file path=ppt/slides/_rels/slide35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v86XahaPMAhUY42MKHR8GAyYQjRwIBw&amp;url=https://en.wikipedia.org/wiki/File:Metric_clock.JPG&amp;bvm=bv.120551593,d.cGc&amp;psig=AFQjCNEGHDtcnWVYOVvANdh1Hmqc8CcMEg&amp;ust=1461441914693716" TargetMode="External"/><Relationship Id="rId2" Type="http://schemas.openxmlformats.org/officeDocument/2006/relationships/notesSlide" Target="../notesSlides/notesSlide352.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35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3.xml"/><Relationship Id="rId1" Type="http://schemas.openxmlformats.org/officeDocument/2006/relationships/slideLayout" Target="../slideLayouts/slideLayout6.xml"/></Relationships>
</file>

<file path=ppt/slides/_rels/slide35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4.xml"/><Relationship Id="rId1" Type="http://schemas.openxmlformats.org/officeDocument/2006/relationships/slideLayout" Target="../slideLayouts/slideLayout6.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6.xml"/></Relationships>
</file>

<file path=ppt/slides/_rels/slide35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6.xml"/><Relationship Id="rId1" Type="http://schemas.openxmlformats.org/officeDocument/2006/relationships/slideLayout" Target="../slideLayouts/slideLayout6.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6.xml"/></Relationships>
</file>

<file path=ppt/slides/_rels/slide35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8.xml"/><Relationship Id="rId1" Type="http://schemas.openxmlformats.org/officeDocument/2006/relationships/slideLayout" Target="../slideLayouts/slideLayout6.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6.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6.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6.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6.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6.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6.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6.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6.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6.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6.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6.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6.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6.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6.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6.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6.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6.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6.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6.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6.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6.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6.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6.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6.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6.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6.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6.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6.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6.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6.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6.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6.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6.xml"/></Relationships>
</file>

<file path=ppt/slides/_rels/slide39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6.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6.xml"/></Relationships>
</file>

<file path=ppt/slides/_rels/slide39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39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6.xml"/></Relationships>
</file>

<file path=ppt/slides/_rels/slide4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1.xml"/><Relationship Id="rId1" Type="http://schemas.openxmlformats.org/officeDocument/2006/relationships/slideLayout" Target="../slideLayouts/slideLayout6.xml"/></Relationships>
</file>

<file path=ppt/slides/_rels/slide4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2.xml"/><Relationship Id="rId1" Type="http://schemas.openxmlformats.org/officeDocument/2006/relationships/slideLayout" Target="../slideLayouts/slideLayout6.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6.xml"/></Relationships>
</file>

<file path=ppt/slides/_rels/slide4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4.xml"/><Relationship Id="rId1" Type="http://schemas.openxmlformats.org/officeDocument/2006/relationships/slideLayout" Target="../slideLayouts/slideLayout6.xml"/><Relationship Id="rId4" Type="http://schemas.openxmlformats.org/officeDocument/2006/relationships/comments" Target="../comments/comment10.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6.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6.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6.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6.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6.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6.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6.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8.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8.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6.xml"/></Relationships>
</file>

<file path=ppt/slides/_rels/slide41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416.xml"/><Relationship Id="rId1" Type="http://schemas.openxmlformats.org/officeDocument/2006/relationships/slideLayout" Target="../slideLayouts/slideLayout6.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6.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6.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6.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6.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6.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6.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6.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6.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6.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6.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6.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6.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6.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6.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6.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6.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6.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6.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6.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6.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6.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6.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6.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6.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6.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6.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6.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6.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6.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6.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6.xml"/></Relationships>
</file>

<file path=ppt/slides/_rels/slide454.xml.rels><?xml version="1.0" encoding="UTF-8" standalone="yes"?>
<Relationships xmlns="http://schemas.openxmlformats.org/package/2006/relationships"><Relationship Id="rId3" Type="http://schemas.openxmlformats.org/officeDocument/2006/relationships/hyperlink" Target="http://www.aapc.com/" TargetMode="External"/><Relationship Id="rId2" Type="http://schemas.openxmlformats.org/officeDocument/2006/relationships/notesSlide" Target="../notesSlides/notesSlide454.xml"/><Relationship Id="rId1" Type="http://schemas.openxmlformats.org/officeDocument/2006/relationships/slideLayout" Target="../slideLayouts/slideLayout6.xml"/><Relationship Id="rId4" Type="http://schemas.openxmlformats.org/officeDocument/2006/relationships/comments" Target="../comments/comment12.xml"/></Relationships>
</file>

<file path=ppt/slides/_rels/slide455.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455.xml"/><Relationship Id="rId1" Type="http://schemas.openxmlformats.org/officeDocument/2006/relationships/slideLayout" Target="../slideLayouts/slideLayout6.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6.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6.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www.ama-assn.org/"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www.cms.gov/Medicare/Coding/NationalCorrectCodInitEd/index.html"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cms.gov/apps/physician-fee-schedule/overview.aspx"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CPC</a:t>
            </a:r>
            <a:r>
              <a:rPr lang="en-US" dirty="0">
                <a:latin typeface="Calibri" panose="020F0502020204030204" pitchFamily="34" charset="0"/>
              </a:rPr>
              <a:t>®</a:t>
            </a:r>
            <a:r>
              <a:rPr lang="en-US" dirty="0"/>
              <a:t> Certification Review</a:t>
            </a:r>
          </a:p>
        </p:txBody>
      </p:sp>
    </p:spTree>
    <p:extLst>
      <p:ext uri="{BB962C8B-B14F-4D97-AF65-F5344CB8AC3E}">
        <p14:creationId xmlns:p14="http://schemas.microsoft.com/office/powerpoint/2010/main" val="93701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0E8669FF-3C4F-4706-979E-01E3B6A63938}"/>
              </a:ext>
            </a:extLst>
          </p:cNvPr>
          <p:cNvSpPr>
            <a:spLocks noGrp="1" noChangeArrowheads="1"/>
          </p:cNvSpPr>
          <p:nvPr>
            <p:ph type="title"/>
          </p:nvPr>
        </p:nvSpPr>
        <p:spPr/>
        <p:txBody>
          <a:bodyPr/>
          <a:lstStyle/>
          <a:p>
            <a:r>
              <a:rPr lang="en-US" altLang="en-US" dirty="0"/>
              <a:t>Medical Necessity</a:t>
            </a:r>
          </a:p>
        </p:txBody>
      </p:sp>
      <p:sp>
        <p:nvSpPr>
          <p:cNvPr id="40962" name="Rectangle 3">
            <a:extLst>
              <a:ext uri="{FF2B5EF4-FFF2-40B4-BE49-F238E27FC236}">
                <a16:creationId xmlns:a16="http://schemas.microsoft.com/office/drawing/2014/main" id="{6603C22D-BB79-46ED-AAF8-EC74054E1091}"/>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Services or supplies that: </a:t>
            </a:r>
          </a:p>
          <a:p>
            <a:pPr lvl="1"/>
            <a:r>
              <a:rPr lang="en-US" altLang="en-US" dirty="0"/>
              <a:t>are proper and needed for the diagnosis or treatment of your medical condition, </a:t>
            </a:r>
          </a:p>
          <a:p>
            <a:pPr lvl="1"/>
            <a:r>
              <a:rPr lang="en-US" altLang="en-US" dirty="0"/>
              <a:t>are provided for the diagnosis, direct care, and treatment of your medical condition, </a:t>
            </a:r>
          </a:p>
          <a:p>
            <a:pPr lvl="1"/>
            <a:r>
              <a:rPr lang="en-US" altLang="en-US" dirty="0"/>
              <a:t>meet the standards of good medical practice in the local area, and </a:t>
            </a:r>
          </a:p>
          <a:p>
            <a:pPr lvl="1"/>
            <a:r>
              <a:rPr lang="en-US" altLang="en-US" dirty="0"/>
              <a:t>aren’t mainly for the convenience of you or your doctor.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 Needle Aspiration (FNA)</a:t>
            </a:r>
          </a:p>
        </p:txBody>
      </p:sp>
      <p:sp>
        <p:nvSpPr>
          <p:cNvPr id="5" name="Text Placeholder 4"/>
          <p:cNvSpPr>
            <a:spLocks noGrp="1"/>
          </p:cNvSpPr>
          <p:nvPr>
            <p:ph type="body" sz="quarter" idx="14"/>
          </p:nvPr>
        </p:nvSpPr>
        <p:spPr/>
        <p:txBody>
          <a:bodyPr>
            <a:normAutofit/>
          </a:bodyPr>
          <a:lstStyle/>
          <a:p>
            <a:pPr lvl="1"/>
            <a:r>
              <a:rPr lang="en-US" dirty="0"/>
              <a:t>10009 Fine needle aspiration biopsy, including CT guidance; first lesion</a:t>
            </a:r>
          </a:p>
          <a:p>
            <a:pPr lvl="2"/>
            <a:r>
              <a:rPr lang="en-US" dirty="0"/>
              <a:t>+   10010 each additional lesion</a:t>
            </a:r>
          </a:p>
          <a:p>
            <a:pPr lvl="1"/>
            <a:r>
              <a:rPr lang="en-US" dirty="0"/>
              <a:t>10011 Fine needle aspiration biopsy, including MR guidance; first lesion</a:t>
            </a:r>
          </a:p>
          <a:p>
            <a:pPr lvl="2"/>
            <a:r>
              <a:rPr lang="en-US" dirty="0"/>
              <a:t>+   10012 each additional lesion</a:t>
            </a:r>
          </a:p>
          <a:p>
            <a:endParaRPr lang="en-US" dirty="0"/>
          </a:p>
          <a:p>
            <a:endParaRPr lang="en-US" dirty="0"/>
          </a:p>
          <a:p>
            <a:r>
              <a:rPr lang="en-US" b="0" dirty="0"/>
              <a:t>▶(For percutaneous needle biopsy other than fine needle aspiration, see 19081-19086 for breast, 20226 for muscle, 32400 for pleura, 32408 for lung or mediastinum, 42400 for salivary gland, 47000 for liver, 48102 for pancreas, 49180 for abdominal or retroperitoneal mass, 50200 for kidney, 54500 for testis, 54800 for epididymis, 60100 for thyroid, 62267 for nucleus pulposus, intervertebral disc, or paravertebral tissue, 62269 for spinal cord)◀</a:t>
            </a:r>
          </a:p>
          <a:p>
            <a:endParaRPr lang="en-US" dirty="0"/>
          </a:p>
        </p:txBody>
      </p:sp>
    </p:spTree>
    <p:extLst>
      <p:ext uri="{BB962C8B-B14F-4D97-AF65-F5344CB8AC3E}">
        <p14:creationId xmlns:p14="http://schemas.microsoft.com/office/powerpoint/2010/main" val="39549235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F6E3AAF-6D57-4867-88E5-B7E7C16F09F3}"/>
              </a:ext>
            </a:extLst>
          </p:cNvPr>
          <p:cNvSpPr>
            <a:spLocks noGrp="1" noChangeArrowheads="1"/>
          </p:cNvSpPr>
          <p:nvPr>
            <p:ph type="title"/>
          </p:nvPr>
        </p:nvSpPr>
        <p:spPr/>
        <p:txBody>
          <a:bodyPr/>
          <a:lstStyle/>
          <a:p>
            <a:r>
              <a:rPr lang="en-US" altLang="en-US" dirty="0"/>
              <a:t>Skin, Subcutaneous, and Accessory Structures</a:t>
            </a:r>
          </a:p>
        </p:txBody>
      </p:sp>
      <p:sp>
        <p:nvSpPr>
          <p:cNvPr id="208898" name="Rectangle 3">
            <a:extLst>
              <a:ext uri="{FF2B5EF4-FFF2-40B4-BE49-F238E27FC236}">
                <a16:creationId xmlns:a16="http://schemas.microsoft.com/office/drawing/2014/main" id="{3DE1F436-5143-4574-BEE3-242F5BC3533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Incision and Drainage</a:t>
            </a:r>
          </a:p>
          <a:p>
            <a:pPr lvl="1"/>
            <a:r>
              <a:rPr lang="en-US" altLang="en-US"/>
              <a:t>Simple</a:t>
            </a:r>
          </a:p>
          <a:p>
            <a:pPr lvl="1"/>
            <a:r>
              <a:rPr lang="en-US" altLang="en-US"/>
              <a:t>Complicated*</a:t>
            </a:r>
          </a:p>
          <a:p>
            <a:pPr lvl="1"/>
            <a:endParaRPr lang="en-US" altLang="en-US"/>
          </a:p>
          <a:p>
            <a:pPr lvl="1"/>
            <a:r>
              <a:rPr lang="en-US" altLang="en-US"/>
              <a:t>* Complicated = placement of a drain, presence of infection, hemorrhaging that requires ligation, extensive time</a:t>
            </a:r>
          </a:p>
          <a:p>
            <a:pPr lvl="3"/>
            <a:endParaRPr lang="en-US"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88B7F96-97F1-4C6A-91B5-8905B4A39427}"/>
              </a:ext>
            </a:extLst>
          </p:cNvPr>
          <p:cNvSpPr>
            <a:spLocks noGrp="1" noChangeArrowheads="1"/>
          </p:cNvSpPr>
          <p:nvPr>
            <p:ph type="title"/>
          </p:nvPr>
        </p:nvSpPr>
        <p:spPr/>
        <p:txBody>
          <a:bodyPr/>
          <a:lstStyle/>
          <a:p>
            <a:r>
              <a:rPr lang="en-US" altLang="en-US" dirty="0"/>
              <a:t>Debridement</a:t>
            </a:r>
          </a:p>
        </p:txBody>
      </p:sp>
      <p:sp>
        <p:nvSpPr>
          <p:cNvPr id="210946" name="Rectangle 3">
            <a:extLst>
              <a:ext uri="{FF2B5EF4-FFF2-40B4-BE49-F238E27FC236}">
                <a16:creationId xmlns:a16="http://schemas.microsoft.com/office/drawing/2014/main" id="{BAAA6D95-C354-4101-BE54-CC2F9D52E2C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Debridement</a:t>
            </a:r>
          </a:p>
          <a:p>
            <a:pPr lvl="1"/>
            <a:r>
              <a:rPr lang="en-US" altLang="en-US" dirty="0"/>
              <a:t>Method for removing dead tissue, dirt, or debris from infected skin, burn or wound</a:t>
            </a:r>
          </a:p>
          <a:p>
            <a:pPr lvl="1"/>
            <a:r>
              <a:rPr lang="en-US" altLang="en-US" dirty="0"/>
              <a:t>Based on percent of body surface area </a:t>
            </a:r>
          </a:p>
          <a:p>
            <a:endParaRPr lang="en-US" altLang="en-US" dirty="0"/>
          </a:p>
          <a:p>
            <a:r>
              <a:rPr lang="en-US" altLang="en-US" dirty="0"/>
              <a:t>Debridement of necrotizing soft tissue</a:t>
            </a:r>
          </a:p>
          <a:p>
            <a:pPr lvl="1"/>
            <a:r>
              <a:rPr lang="en-US" altLang="en-US" dirty="0"/>
              <a:t>Based on area of body being debrided</a:t>
            </a:r>
          </a:p>
          <a:p>
            <a:endParaRPr lang="en-US" altLang="en-US" dirty="0"/>
          </a:p>
          <a:p>
            <a:r>
              <a:rPr lang="en-US" altLang="en-US" dirty="0"/>
              <a:t>Active Wound Care </a:t>
            </a:r>
          </a:p>
          <a:p>
            <a:pPr lvl="1"/>
            <a:r>
              <a:rPr lang="en-US" altLang="en-US" dirty="0"/>
              <a:t>97597-97606</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50131D8-D28D-4E0A-846B-F140194E3FFE}"/>
              </a:ext>
            </a:extLst>
          </p:cNvPr>
          <p:cNvSpPr>
            <a:spLocks noGrp="1" noChangeArrowheads="1"/>
          </p:cNvSpPr>
          <p:nvPr>
            <p:ph type="title"/>
          </p:nvPr>
        </p:nvSpPr>
        <p:spPr/>
        <p:txBody>
          <a:bodyPr/>
          <a:lstStyle/>
          <a:p>
            <a:r>
              <a:rPr lang="en-US" altLang="en-US" dirty="0"/>
              <a:t>Biopsy</a:t>
            </a:r>
          </a:p>
        </p:txBody>
      </p:sp>
      <p:sp>
        <p:nvSpPr>
          <p:cNvPr id="212994" name="Rectangle 3">
            <a:extLst>
              <a:ext uri="{FF2B5EF4-FFF2-40B4-BE49-F238E27FC236}">
                <a16:creationId xmlns:a16="http://schemas.microsoft.com/office/drawing/2014/main" id="{0E9621C7-6E9E-4330-8D44-5E1B7CFE5C0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Biopsies are reported by technique.</a:t>
            </a:r>
          </a:p>
          <a:p>
            <a:pPr lvl="1"/>
            <a:r>
              <a:rPr lang="en-US" altLang="en-US" dirty="0"/>
              <a:t>Obtaining of tissue during another procedure is not considered a separate biopsy.</a:t>
            </a:r>
          </a:p>
          <a:p>
            <a:pPr lvl="1"/>
            <a:r>
              <a:rPr lang="en-US" altLang="en-US" dirty="0"/>
              <a:t>Simple closure repair included.</a:t>
            </a:r>
          </a:p>
          <a:p>
            <a:pPr lvl="1"/>
            <a:r>
              <a:rPr lang="en-US" altLang="en-US" dirty="0"/>
              <a:t>When more than one biopsy is performed by different techniques during the same encounter, only one primary biopsy code is reported and the add-on codes for the additional techniques are used.</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Biopsy</a:t>
            </a:r>
          </a:p>
        </p:txBody>
      </p:sp>
      <p:sp>
        <p:nvSpPr>
          <p:cNvPr id="5" name="Text Placeholder 4"/>
          <p:cNvSpPr>
            <a:spLocks noGrp="1"/>
          </p:cNvSpPr>
          <p:nvPr>
            <p:ph type="body" sz="quarter" idx="14"/>
          </p:nvPr>
        </p:nvSpPr>
        <p:spPr/>
        <p:txBody>
          <a:bodyPr>
            <a:normAutofit/>
          </a:bodyPr>
          <a:lstStyle/>
          <a:p>
            <a:pPr lvl="1"/>
            <a:r>
              <a:rPr lang="en-US" dirty="0"/>
              <a:t>Tangential (shave, scoop, </a:t>
            </a:r>
            <a:r>
              <a:rPr lang="en-US" dirty="0" err="1"/>
              <a:t>saucerize</a:t>
            </a:r>
            <a:r>
              <a:rPr lang="en-US" dirty="0"/>
              <a:t>, curette) is performed with a sharp blade, such as a flexible biopsy blade, obliquely oriented scalpel or curette to remove a sample of epidermal tissue</a:t>
            </a:r>
          </a:p>
          <a:p>
            <a:pPr lvl="1"/>
            <a:r>
              <a:rPr lang="en-US" dirty="0"/>
              <a:t>Punch requires a punch tool to remove a full-thickness cylindrical sample of skin.</a:t>
            </a:r>
          </a:p>
          <a:p>
            <a:pPr lvl="1"/>
            <a:r>
              <a:rPr lang="en-US" dirty="0"/>
              <a:t>Incisional requires the use of a sharp blade to remove a full-thickness sample of tissue via vertical incision or wedge</a:t>
            </a:r>
          </a:p>
          <a:p>
            <a:pPr lvl="2"/>
            <a:r>
              <a:rPr lang="en-US" dirty="0"/>
              <a:t>Remember simple closure is included in the biopsy codes.</a:t>
            </a:r>
          </a:p>
        </p:txBody>
      </p:sp>
    </p:spTree>
    <p:extLst>
      <p:ext uri="{BB962C8B-B14F-4D97-AF65-F5344CB8AC3E}">
        <p14:creationId xmlns:p14="http://schemas.microsoft.com/office/powerpoint/2010/main" val="5940252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7557B4A-824D-4E6A-AE3C-34F8D4E93DA6}"/>
              </a:ext>
            </a:extLst>
          </p:cNvPr>
          <p:cNvSpPr>
            <a:spLocks noGrp="1" noChangeArrowheads="1"/>
          </p:cNvSpPr>
          <p:nvPr>
            <p:ph type="title"/>
          </p:nvPr>
        </p:nvSpPr>
        <p:spPr/>
        <p:txBody>
          <a:bodyPr/>
          <a:lstStyle/>
          <a:p>
            <a:r>
              <a:rPr lang="en-US" altLang="en-US" dirty="0"/>
              <a:t>Skin, Subcutaneous, and Accessory Structures</a:t>
            </a:r>
          </a:p>
        </p:txBody>
      </p:sp>
      <p:sp>
        <p:nvSpPr>
          <p:cNvPr id="215042" name="Rectangle 3">
            <a:extLst>
              <a:ext uri="{FF2B5EF4-FFF2-40B4-BE49-F238E27FC236}">
                <a16:creationId xmlns:a16="http://schemas.microsoft.com/office/drawing/2014/main" id="{C9C6D8B0-2931-4E2D-9CEB-4E398557E77F}"/>
              </a:ext>
            </a:extLst>
          </p:cNvPr>
          <p:cNvSpPr>
            <a:spLocks noGrp="1" noChangeArrowheads="1"/>
          </p:cNvSpPr>
          <p:nvPr>
            <p:ph type="body" sz="quarter" idx="14"/>
          </p:nvPr>
        </p:nvSpPr>
        <p:spPr bwMode="auto">
          <a:xfrm>
            <a:off x="381000" y="858438"/>
            <a:ext cx="84409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Removal of Skin Tags</a:t>
            </a:r>
          </a:p>
          <a:p>
            <a:pPr lvl="1"/>
            <a:r>
              <a:rPr lang="en-US" altLang="en-US" dirty="0"/>
              <a:t>11200 up to and including 15 lesions</a:t>
            </a:r>
          </a:p>
          <a:p>
            <a:pPr lvl="1"/>
            <a:r>
              <a:rPr lang="en-US" altLang="en-US" dirty="0"/>
              <a:t>11201 add-on code for each additional 10 lesions</a:t>
            </a:r>
          </a:p>
          <a:p>
            <a:endParaRPr lang="en-US" altLang="en-US" dirty="0"/>
          </a:p>
          <a:p>
            <a:r>
              <a:rPr lang="en-US" altLang="en-US" dirty="0"/>
              <a:t>Shaving of Epidermal Lesions 11300-11313</a:t>
            </a:r>
          </a:p>
          <a:p>
            <a:pPr lvl="1"/>
            <a:r>
              <a:rPr lang="en-US" altLang="en-US" dirty="0"/>
              <a:t>Include local anesthesia &amp; chemical/electrocauterization of wound</a:t>
            </a:r>
          </a:p>
          <a:p>
            <a:pPr lvl="1"/>
            <a:r>
              <a:rPr lang="en-US" altLang="en-US" dirty="0"/>
              <a:t>Select codes on size and anatomic location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Skin, Subcutaneous, and Accessory Structures</a:t>
            </a:r>
            <a:endParaRPr lang="en-US" dirty="0"/>
          </a:p>
        </p:txBody>
      </p:sp>
      <p:sp>
        <p:nvSpPr>
          <p:cNvPr id="4" name="Text Placeholder 3"/>
          <p:cNvSpPr>
            <a:spLocks noGrp="1"/>
          </p:cNvSpPr>
          <p:nvPr>
            <p:ph type="body" sz="quarter" idx="14"/>
          </p:nvPr>
        </p:nvSpPr>
        <p:spPr>
          <a:xfrm>
            <a:off x="348343" y="858438"/>
            <a:ext cx="8473638" cy="4001599"/>
          </a:xfrm>
        </p:spPr>
        <p:txBody>
          <a:bodyPr/>
          <a:lstStyle/>
          <a:p>
            <a:r>
              <a:rPr lang="en-US" dirty="0"/>
              <a:t>Excision of Lesions – Benign or Malignant</a:t>
            </a:r>
          </a:p>
        </p:txBody>
      </p:sp>
      <p:sp>
        <p:nvSpPr>
          <p:cNvPr id="5" name="Text Placeholder 4"/>
          <p:cNvSpPr>
            <a:spLocks noGrp="1"/>
          </p:cNvSpPr>
          <p:nvPr>
            <p:ph type="body" sz="quarter" idx="4294967295"/>
          </p:nvPr>
        </p:nvSpPr>
        <p:spPr>
          <a:xfrm>
            <a:off x="305330" y="1555750"/>
            <a:ext cx="7822670" cy="2857500"/>
          </a:xfrm>
        </p:spPr>
        <p:txBody>
          <a:bodyPr>
            <a:normAutofit/>
          </a:bodyPr>
          <a:lstStyle/>
          <a:p>
            <a:pPr marL="766890" lvl="1" indent="-342900"/>
            <a:r>
              <a:rPr lang="en-US" sz="1600" dirty="0">
                <a:solidFill>
                  <a:schemeClr val="tx1"/>
                </a:solidFill>
              </a:rPr>
              <a:t>Pay attention to the guidelines for these codes</a:t>
            </a:r>
          </a:p>
          <a:p>
            <a:pPr marL="1105137" lvl="2" indent="-342900"/>
            <a:r>
              <a:rPr lang="en-US" sz="1500" dirty="0"/>
              <a:t>Simple closure is included.  Do not report separately.</a:t>
            </a:r>
          </a:p>
          <a:p>
            <a:pPr marL="1105137" lvl="2" indent="-342900"/>
            <a:r>
              <a:rPr lang="en-US" sz="1500" dirty="0"/>
              <a:t>Report </a:t>
            </a:r>
            <a:r>
              <a:rPr lang="en-US" sz="1500" u="sng" dirty="0"/>
              <a:t>separately each lesion excised</a:t>
            </a:r>
            <a:r>
              <a:rPr lang="en-US" sz="1500" dirty="0"/>
              <a:t>.</a:t>
            </a:r>
          </a:p>
          <a:p>
            <a:pPr marL="1105137" lvl="2" indent="-342900"/>
            <a:r>
              <a:rPr lang="en-US" sz="1500" dirty="0"/>
              <a:t>Codes are selected based:</a:t>
            </a:r>
          </a:p>
          <a:p>
            <a:pPr marL="1352869" lvl="3" indent="-342900"/>
            <a:r>
              <a:rPr lang="en-US" dirty="0"/>
              <a:t>Anatomic location</a:t>
            </a:r>
          </a:p>
          <a:p>
            <a:pPr marL="1352869" lvl="3" indent="-342900"/>
            <a:r>
              <a:rPr lang="en-US" dirty="0"/>
              <a:t>Size (lesion plus margins)</a:t>
            </a:r>
          </a:p>
          <a:p>
            <a:pPr marL="1105137" lvl="2" indent="-342900"/>
            <a:r>
              <a:rPr lang="en-US" dirty="0"/>
              <a:t>Malignant lesions: append modifier</a:t>
            </a:r>
            <a:br>
              <a:rPr lang="en-US" dirty="0"/>
            </a:br>
            <a:r>
              <a:rPr lang="en-US" dirty="0"/>
              <a:t>58 if the patient has follow-up,</a:t>
            </a:r>
            <a:r>
              <a:rPr lang="en-US" b="1" dirty="0"/>
              <a:t> </a:t>
            </a:r>
            <a:r>
              <a:rPr lang="en-US" dirty="0"/>
              <a:t>re-</a:t>
            </a:r>
            <a:br>
              <a:rPr lang="en-US" dirty="0"/>
            </a:br>
            <a:r>
              <a:rPr lang="en-US" dirty="0"/>
              <a:t>excision during the postoperative</a:t>
            </a:r>
            <a:br>
              <a:rPr lang="en-US" dirty="0"/>
            </a:br>
            <a:r>
              <a:rPr lang="en-US" dirty="0"/>
              <a:t>period</a:t>
            </a:r>
          </a:p>
        </p:txBody>
      </p:sp>
    </p:spTree>
    <p:extLst>
      <p:ext uri="{BB962C8B-B14F-4D97-AF65-F5344CB8AC3E}">
        <p14:creationId xmlns:p14="http://schemas.microsoft.com/office/powerpoint/2010/main" val="2691332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 Skin, Subcutaneous, and Accessory Structures</a:t>
            </a:r>
            <a:endParaRPr lang="en-US" dirty="0"/>
          </a:p>
        </p:txBody>
      </p:sp>
      <p:sp>
        <p:nvSpPr>
          <p:cNvPr id="4" name="Text Placeholder 3"/>
          <p:cNvSpPr>
            <a:spLocks noGrp="1"/>
          </p:cNvSpPr>
          <p:nvPr>
            <p:ph type="body" sz="quarter" idx="14"/>
          </p:nvPr>
        </p:nvSpPr>
        <p:spPr>
          <a:xfrm>
            <a:off x="457200" y="858438"/>
            <a:ext cx="8364782" cy="4001599"/>
          </a:xfrm>
        </p:spPr>
        <p:txBody>
          <a:bodyPr/>
          <a:lstStyle/>
          <a:p>
            <a:r>
              <a:rPr lang="en-US" dirty="0"/>
              <a:t>Coding Tip</a:t>
            </a:r>
          </a:p>
        </p:txBody>
      </p:sp>
      <p:sp>
        <p:nvSpPr>
          <p:cNvPr id="5" name="Text Placeholder 4"/>
          <p:cNvSpPr>
            <a:spLocks noGrp="1"/>
          </p:cNvSpPr>
          <p:nvPr>
            <p:ph type="body" sz="quarter" idx="4294967295"/>
          </p:nvPr>
        </p:nvSpPr>
        <p:spPr>
          <a:xfrm>
            <a:off x="305330" y="1555750"/>
            <a:ext cx="7822669" cy="2857500"/>
          </a:xfrm>
        </p:spPr>
        <p:txBody>
          <a:bodyPr>
            <a:normAutofit/>
          </a:bodyPr>
          <a:lstStyle/>
          <a:p>
            <a:pPr marL="595440" lvl="1" indent="-171450"/>
            <a:r>
              <a:rPr lang="en-US" dirty="0">
                <a:solidFill>
                  <a:schemeClr val="tx1"/>
                </a:solidFill>
              </a:rPr>
              <a:t>Underline the different anatomical</a:t>
            </a:r>
            <a:br>
              <a:rPr lang="en-US" dirty="0">
                <a:solidFill>
                  <a:schemeClr val="tx1"/>
                </a:solidFill>
              </a:rPr>
            </a:br>
            <a:r>
              <a:rPr lang="en-US" dirty="0">
                <a:solidFill>
                  <a:schemeClr val="tx1"/>
                </a:solidFill>
              </a:rPr>
              <a:t>options</a:t>
            </a:r>
          </a:p>
          <a:p>
            <a:pPr marL="595440" lvl="1" indent="-171450"/>
            <a:r>
              <a:rPr lang="en-US" dirty="0">
                <a:solidFill>
                  <a:schemeClr val="tx1"/>
                </a:solidFill>
              </a:rPr>
              <a:t>Add notes to the page where you see</a:t>
            </a:r>
            <a:br>
              <a:rPr lang="en-US" dirty="0">
                <a:solidFill>
                  <a:schemeClr val="tx1"/>
                </a:solidFill>
              </a:rPr>
            </a:br>
            <a:r>
              <a:rPr lang="en-US" dirty="0">
                <a:solidFill>
                  <a:schemeClr val="tx1"/>
                </a:solidFill>
              </a:rPr>
              <a:t>the codes, such as “code </a:t>
            </a:r>
            <a:r>
              <a:rPr lang="en-US" b="1" u="sng" dirty="0">
                <a:solidFill>
                  <a:schemeClr val="tx1"/>
                </a:solidFill>
              </a:rPr>
              <a:t>PER</a:t>
            </a:r>
            <a:r>
              <a:rPr lang="en-US" dirty="0">
                <a:solidFill>
                  <a:schemeClr val="tx1"/>
                </a:solidFill>
              </a:rPr>
              <a:t> lesion”</a:t>
            </a:r>
          </a:p>
          <a:p>
            <a:pPr lvl="1"/>
            <a:endParaRPr lang="en-US" dirty="0"/>
          </a:p>
        </p:txBody>
      </p:sp>
    </p:spTree>
    <p:extLst>
      <p:ext uri="{BB962C8B-B14F-4D97-AF65-F5344CB8AC3E}">
        <p14:creationId xmlns:p14="http://schemas.microsoft.com/office/powerpoint/2010/main" val="6298595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8549762-5BF5-40B2-9F41-D398E146FAAF}"/>
              </a:ext>
            </a:extLst>
          </p:cNvPr>
          <p:cNvSpPr>
            <a:spLocks noGrp="1" noChangeArrowheads="1"/>
          </p:cNvSpPr>
          <p:nvPr>
            <p:ph type="title"/>
          </p:nvPr>
        </p:nvSpPr>
        <p:spPr/>
        <p:txBody>
          <a:bodyPr/>
          <a:lstStyle/>
          <a:p>
            <a:r>
              <a:rPr lang="en-US" altLang="en-US" dirty="0"/>
              <a:t>Nails</a:t>
            </a:r>
          </a:p>
        </p:txBody>
      </p:sp>
      <p:sp>
        <p:nvSpPr>
          <p:cNvPr id="219138" name="Rectangle 3">
            <a:extLst>
              <a:ext uri="{FF2B5EF4-FFF2-40B4-BE49-F238E27FC236}">
                <a16:creationId xmlns:a16="http://schemas.microsoft.com/office/drawing/2014/main" id="{5396658A-E23F-4880-A037-394D1BA9552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Fingernails and/or toenails </a:t>
            </a:r>
          </a:p>
          <a:p>
            <a:pPr lvl="1"/>
            <a:endParaRPr lang="en-US" altLang="en-US" dirty="0"/>
          </a:p>
          <a:p>
            <a:pPr lvl="1"/>
            <a:r>
              <a:rPr lang="en-US" altLang="en-US" dirty="0"/>
              <a:t>Trimming or Debridement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4E05B3E-F9A5-4DA7-992B-4BCC7A6CDF6B}"/>
              </a:ext>
            </a:extLst>
          </p:cNvPr>
          <p:cNvSpPr>
            <a:spLocks noGrp="1" noChangeArrowheads="1"/>
          </p:cNvSpPr>
          <p:nvPr>
            <p:ph type="title"/>
          </p:nvPr>
        </p:nvSpPr>
        <p:spPr/>
        <p:txBody>
          <a:bodyPr/>
          <a:lstStyle/>
          <a:p>
            <a:r>
              <a:rPr lang="en-US" altLang="en-US" dirty="0"/>
              <a:t>Integumentary System</a:t>
            </a:r>
          </a:p>
        </p:txBody>
      </p:sp>
      <p:sp>
        <p:nvSpPr>
          <p:cNvPr id="221186" name="Rectangle 3">
            <a:extLst>
              <a:ext uri="{FF2B5EF4-FFF2-40B4-BE49-F238E27FC236}">
                <a16:creationId xmlns:a16="http://schemas.microsoft.com/office/drawing/2014/main" id="{B428EAA2-98DF-4256-9D6F-EC22EFA35E25}"/>
              </a:ext>
            </a:extLst>
          </p:cNvPr>
          <p:cNvSpPr>
            <a:spLocks noGrp="1" noChangeArrowheads="1"/>
          </p:cNvSpPr>
          <p:nvPr>
            <p:ph type="body" sz="quarter" idx="14"/>
          </p:nvPr>
        </p:nvSpPr>
        <p:spPr bwMode="auto">
          <a:xfrm>
            <a:off x="457200" y="858438"/>
            <a:ext cx="83647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Pilonidal Cyst</a:t>
            </a:r>
          </a:p>
          <a:p>
            <a:pPr lvl="1"/>
            <a:r>
              <a:rPr lang="en-US" altLang="en-US" dirty="0"/>
              <a:t>Coded according to complexity of excision</a:t>
            </a:r>
          </a:p>
          <a:p>
            <a:pPr lvl="2"/>
            <a:r>
              <a:rPr lang="en-US" altLang="en-US" dirty="0"/>
              <a:t>Simple</a:t>
            </a:r>
          </a:p>
          <a:p>
            <a:pPr lvl="2"/>
            <a:r>
              <a:rPr lang="en-US" altLang="en-US" dirty="0"/>
              <a:t>Extensive</a:t>
            </a:r>
          </a:p>
          <a:p>
            <a:pPr lvl="2"/>
            <a:r>
              <a:rPr lang="en-US" altLang="en-US" dirty="0"/>
              <a:t>Complicated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F44F985-AE44-449E-9FC9-E0EEE9F7F2D4}"/>
              </a:ext>
            </a:extLst>
          </p:cNvPr>
          <p:cNvSpPr>
            <a:spLocks noGrp="1"/>
          </p:cNvSpPr>
          <p:nvPr>
            <p:ph type="title"/>
          </p:nvPr>
        </p:nvSpPr>
        <p:spPr/>
        <p:txBody>
          <a:bodyPr/>
          <a:lstStyle/>
          <a:p>
            <a:r>
              <a:rPr lang="en-US" altLang="en-US" dirty="0"/>
              <a:t>National Coverage Determinations</a:t>
            </a:r>
          </a:p>
        </p:txBody>
      </p:sp>
      <p:sp>
        <p:nvSpPr>
          <p:cNvPr id="43010" name="Content Placeholder 2">
            <a:extLst>
              <a:ext uri="{FF2B5EF4-FFF2-40B4-BE49-F238E27FC236}">
                <a16:creationId xmlns:a16="http://schemas.microsoft.com/office/drawing/2014/main" id="{723F51F0-734E-4DA8-8C6C-611A80F02A3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National Coverage Determinations (NCD) help to spell out CMS policies on when Medicare will pay for items or services.</a:t>
            </a:r>
          </a:p>
          <a:p>
            <a:pPr lvl="2"/>
            <a:r>
              <a:rPr lang="en-US" altLang="en-US" dirty="0"/>
              <a:t>Each Medicare Administrative Carrier (MAC) is then responsible for interpreting national policies into regional policies (LCDs).</a:t>
            </a:r>
          </a:p>
          <a:p>
            <a:pPr lvl="2"/>
            <a:r>
              <a:rPr lang="en-US" altLang="en-US" dirty="0"/>
              <a:t>LCDs only have jurisdiction within their regional area.</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Repair</a:t>
            </a:r>
          </a:p>
        </p:txBody>
      </p:sp>
      <p:sp>
        <p:nvSpPr>
          <p:cNvPr id="5" name="Text Placeholder 4"/>
          <p:cNvSpPr>
            <a:spLocks noGrp="1"/>
          </p:cNvSpPr>
          <p:nvPr>
            <p:ph type="body" sz="quarter" idx="14"/>
          </p:nvPr>
        </p:nvSpPr>
        <p:spPr/>
        <p:txBody>
          <a:bodyPr/>
          <a:lstStyle/>
          <a:p>
            <a:pPr lvl="1"/>
            <a:r>
              <a:rPr lang="en-US" dirty="0"/>
              <a:t>Codes for wound closure using sutures, staples or tissue adhesive</a:t>
            </a:r>
          </a:p>
          <a:p>
            <a:pPr lvl="1"/>
            <a:r>
              <a:rPr lang="en-US" dirty="0"/>
              <a:t>If only adhesive strips used, the service is coded using E/M only.</a:t>
            </a:r>
          </a:p>
          <a:p>
            <a:pPr lvl="1"/>
            <a:r>
              <a:rPr lang="en-US" dirty="0"/>
              <a:t>Two important guidelines:</a:t>
            </a:r>
          </a:p>
          <a:p>
            <a:pPr lvl="2"/>
            <a:r>
              <a:rPr lang="en-US" dirty="0"/>
              <a:t>Measure and report size in centimeters (cm)</a:t>
            </a:r>
          </a:p>
          <a:p>
            <a:pPr lvl="2"/>
            <a:r>
              <a:rPr lang="en-US" dirty="0"/>
              <a:t>When MULTIPLE wounds are repaired, add together the lengths of those in the same classification (repair type) and same anatomic grouping.  DO NOT add together lengths from different classifications.</a:t>
            </a:r>
          </a:p>
        </p:txBody>
      </p:sp>
    </p:spTree>
    <p:extLst>
      <p:ext uri="{BB962C8B-B14F-4D97-AF65-F5344CB8AC3E}">
        <p14:creationId xmlns:p14="http://schemas.microsoft.com/office/powerpoint/2010/main" val="109061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Repair</a:t>
            </a:r>
          </a:p>
        </p:txBody>
      </p:sp>
      <p:sp>
        <p:nvSpPr>
          <p:cNvPr id="5" name="Text Placeholder 4"/>
          <p:cNvSpPr>
            <a:spLocks noGrp="1"/>
          </p:cNvSpPr>
          <p:nvPr>
            <p:ph type="body" sz="quarter" idx="14"/>
          </p:nvPr>
        </p:nvSpPr>
        <p:spPr/>
        <p:txBody>
          <a:bodyPr>
            <a:normAutofit/>
          </a:bodyPr>
          <a:lstStyle/>
          <a:p>
            <a:r>
              <a:rPr lang="en-US" dirty="0"/>
              <a:t>Definitions for types of wound repair are found in guidelines</a:t>
            </a:r>
          </a:p>
          <a:p>
            <a:pPr lvl="1"/>
            <a:r>
              <a:rPr lang="en-US" dirty="0"/>
              <a:t>Simple repair – wound is superficial and requires single layer closure</a:t>
            </a:r>
          </a:p>
          <a:p>
            <a:pPr lvl="1"/>
            <a:r>
              <a:rPr lang="en-US" dirty="0"/>
              <a:t>Intermediate repair – wound is deeper and requires layered closure of one or more deeper layers of subcutaneous tissue or superficial fascia. It includes limited undermining. It also includes a heavily contaminated wound that requires extensive cleaning or removal of particulate matter</a:t>
            </a:r>
          </a:p>
          <a:p>
            <a:pPr lvl="1"/>
            <a:r>
              <a:rPr lang="en-US" dirty="0"/>
              <a:t>Complex repair – wound requires more than a layered closure, scar revision, debridement, extensive undermining, stents or retention sutures.</a:t>
            </a:r>
          </a:p>
        </p:txBody>
      </p:sp>
    </p:spTree>
    <p:extLst>
      <p:ext uri="{BB962C8B-B14F-4D97-AF65-F5344CB8AC3E}">
        <p14:creationId xmlns:p14="http://schemas.microsoft.com/office/powerpoint/2010/main" val="42044863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Book preparation tip</a:t>
            </a:r>
          </a:p>
        </p:txBody>
      </p:sp>
      <p:sp>
        <p:nvSpPr>
          <p:cNvPr id="2" name="Title 1"/>
          <p:cNvSpPr>
            <a:spLocks noGrp="1"/>
          </p:cNvSpPr>
          <p:nvPr>
            <p:ph type="title"/>
          </p:nvPr>
        </p:nvSpPr>
        <p:spPr/>
        <p:txBody>
          <a:bodyPr/>
          <a:lstStyle/>
          <a:p>
            <a:r>
              <a:rPr lang="en-US" dirty="0"/>
              <a:t>Wound Repair</a:t>
            </a:r>
          </a:p>
        </p:txBody>
      </p:sp>
    </p:spTree>
    <p:extLst>
      <p:ext uri="{BB962C8B-B14F-4D97-AF65-F5344CB8AC3E}">
        <p14:creationId xmlns:p14="http://schemas.microsoft.com/office/powerpoint/2010/main" val="3462259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Adjacent Tissue Transfer</a:t>
            </a:r>
          </a:p>
        </p:txBody>
      </p:sp>
      <p:sp>
        <p:nvSpPr>
          <p:cNvPr id="5" name="Text Placeholder 4"/>
          <p:cNvSpPr>
            <a:spLocks noGrp="1"/>
          </p:cNvSpPr>
          <p:nvPr>
            <p:ph type="body" sz="quarter" idx="14"/>
          </p:nvPr>
        </p:nvSpPr>
        <p:spPr/>
        <p:txBody>
          <a:bodyPr/>
          <a:lstStyle/>
          <a:p>
            <a:pPr lvl="0"/>
            <a:r>
              <a:rPr lang="en-US" dirty="0"/>
              <a:t>Pay attention to the guidelines for these codes</a:t>
            </a:r>
          </a:p>
          <a:p>
            <a:pPr lvl="1"/>
            <a:r>
              <a:rPr lang="en-US" dirty="0"/>
              <a:t>These codes do not apply to direct closure or rearrangement of traumatic wounds.</a:t>
            </a:r>
          </a:p>
          <a:p>
            <a:pPr lvl="1"/>
            <a:r>
              <a:rPr lang="en-US" dirty="0"/>
              <a:t>The excision of benign or malignant lesions is not separately reportable with Adjacent Tissue Transfer when done for the same lesion.</a:t>
            </a:r>
          </a:p>
          <a:p>
            <a:pPr lvl="1"/>
            <a:r>
              <a:rPr lang="en-US" dirty="0"/>
              <a:t>Skin grafts necessary to close a secondary defect is separately reportable.</a:t>
            </a:r>
          </a:p>
          <a:p>
            <a:endParaRPr lang="en-US" dirty="0"/>
          </a:p>
        </p:txBody>
      </p:sp>
    </p:spTree>
    <p:extLst>
      <p:ext uri="{BB962C8B-B14F-4D97-AF65-F5344CB8AC3E}">
        <p14:creationId xmlns:p14="http://schemas.microsoft.com/office/powerpoint/2010/main" val="9887968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570D7C0-B5DE-4916-B2D0-1353F003102E}"/>
              </a:ext>
            </a:extLst>
          </p:cNvPr>
          <p:cNvSpPr>
            <a:spLocks noGrp="1" noChangeArrowheads="1"/>
          </p:cNvSpPr>
          <p:nvPr>
            <p:ph type="title"/>
          </p:nvPr>
        </p:nvSpPr>
        <p:spPr/>
        <p:txBody>
          <a:bodyPr/>
          <a:lstStyle/>
          <a:p>
            <a:r>
              <a:rPr lang="en-US" altLang="en-US" dirty="0"/>
              <a:t>Repair</a:t>
            </a:r>
          </a:p>
        </p:txBody>
      </p:sp>
      <p:sp>
        <p:nvSpPr>
          <p:cNvPr id="227330" name="Rectangle 3">
            <a:extLst>
              <a:ext uri="{FF2B5EF4-FFF2-40B4-BE49-F238E27FC236}">
                <a16:creationId xmlns:a16="http://schemas.microsoft.com/office/drawing/2014/main" id="{F1BEA8F2-E78D-4E7E-A28F-A8F7C12F974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Skin Replacement Surgery &amp; Skin Substitutes</a:t>
            </a:r>
          </a:p>
          <a:p>
            <a:pPr lvl="1"/>
            <a:r>
              <a:rPr lang="en-US" altLang="en-US" dirty="0"/>
              <a:t>15002-15005 based on size of repair and site</a:t>
            </a:r>
          </a:p>
          <a:p>
            <a:pPr lvl="1"/>
            <a:r>
              <a:rPr lang="en-US" altLang="en-US" dirty="0"/>
              <a:t>15040-15261 reported for autografts and tissue cultured autografts</a:t>
            </a:r>
          </a:p>
          <a:p>
            <a:pPr lvl="1"/>
            <a:r>
              <a:rPr lang="en-US" altLang="en-US" dirty="0"/>
              <a:t>15271-15278 reported for skin substitute grafts</a:t>
            </a:r>
          </a:p>
          <a:p>
            <a:pPr lvl="1"/>
            <a:r>
              <a:rPr lang="en-US" altLang="en-US" dirty="0"/>
              <a:t>15050 is pinch graft measured in centimeters</a:t>
            </a:r>
          </a:p>
          <a:p>
            <a:pPr lvl="1"/>
            <a:r>
              <a:rPr lang="en-US" altLang="en-US" dirty="0"/>
              <a:t>All other skin graft codes are determined by the size of the defect in square centimeters</a:t>
            </a:r>
          </a:p>
          <a:p>
            <a:pPr lvl="1"/>
            <a:r>
              <a:rPr lang="en-US" altLang="en-US" dirty="0"/>
              <a:t>Square centimeters calculation</a:t>
            </a:r>
            <a:br>
              <a:rPr lang="en-US" altLang="en-US" dirty="0"/>
            </a:br>
            <a:r>
              <a:rPr lang="en-US" altLang="en-US" dirty="0"/>
              <a:t>length in cm x width in cm</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Skin Replacement Surgery &amp; Skin Substitutes</a:t>
            </a:r>
          </a:p>
        </p:txBody>
      </p:sp>
      <p:sp>
        <p:nvSpPr>
          <p:cNvPr id="5" name="Text Placeholder 4"/>
          <p:cNvSpPr>
            <a:spLocks noGrp="1"/>
          </p:cNvSpPr>
          <p:nvPr>
            <p:ph type="body" sz="quarter" idx="14"/>
          </p:nvPr>
        </p:nvSpPr>
        <p:spPr/>
        <p:txBody>
          <a:bodyPr>
            <a:normAutofit/>
          </a:bodyPr>
          <a:lstStyle/>
          <a:p>
            <a:pPr lvl="1"/>
            <a:r>
              <a:rPr lang="en-US" altLang="en-US" dirty="0"/>
              <a:t>The section starts with codes for the surgical preparation of the recipient site and are based on the anatomical area and size of the wound preparation. </a:t>
            </a:r>
          </a:p>
          <a:p>
            <a:pPr lvl="1"/>
            <a:r>
              <a:rPr lang="en-US" altLang="en-US" dirty="0"/>
              <a:t>Harvest and placement of the skin graft is reported based</a:t>
            </a:r>
          </a:p>
          <a:p>
            <a:pPr lvl="2"/>
            <a:r>
              <a:rPr lang="en-US" altLang="en-US" dirty="0"/>
              <a:t>Type of graft (ex. Split thickness, full thickness, epidermal, etc.)</a:t>
            </a:r>
          </a:p>
          <a:p>
            <a:pPr lvl="2"/>
            <a:r>
              <a:rPr lang="en-US" altLang="en-US" dirty="0"/>
              <a:t>Location (where the graft is going, not from where the graft is taken).</a:t>
            </a:r>
          </a:p>
          <a:p>
            <a:pPr lvl="2"/>
            <a:r>
              <a:rPr lang="en-US" altLang="en-US" dirty="0"/>
              <a:t>Size. Note, measurement is square centimeters for adults and children ten years and older. Patients less than ten years of age is measured by percentage. </a:t>
            </a:r>
            <a:endParaRPr lang="en-US" dirty="0"/>
          </a:p>
        </p:txBody>
      </p:sp>
    </p:spTree>
    <p:extLst>
      <p:ext uri="{BB962C8B-B14F-4D97-AF65-F5344CB8AC3E}">
        <p14:creationId xmlns:p14="http://schemas.microsoft.com/office/powerpoint/2010/main" val="5294892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5C38586-562A-4245-A1D6-27FB55D2E599}"/>
              </a:ext>
            </a:extLst>
          </p:cNvPr>
          <p:cNvSpPr>
            <a:spLocks noGrp="1" noChangeArrowheads="1"/>
          </p:cNvSpPr>
          <p:nvPr>
            <p:ph type="title"/>
          </p:nvPr>
        </p:nvSpPr>
        <p:spPr/>
        <p:txBody>
          <a:bodyPr/>
          <a:lstStyle/>
          <a:p>
            <a:r>
              <a:rPr lang="en-US" altLang="en-US" dirty="0"/>
              <a:t>Destruction</a:t>
            </a:r>
          </a:p>
        </p:txBody>
      </p:sp>
      <p:sp>
        <p:nvSpPr>
          <p:cNvPr id="231426" name="Rectangle 3">
            <a:extLst>
              <a:ext uri="{FF2B5EF4-FFF2-40B4-BE49-F238E27FC236}">
                <a16:creationId xmlns:a16="http://schemas.microsoft.com/office/drawing/2014/main" id="{EBFE813E-7D8F-4C30-8E78-5310F31D9E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Ablation by any method other than excision</a:t>
            </a:r>
          </a:p>
          <a:p>
            <a:pPr lvl="1"/>
            <a:r>
              <a:rPr lang="en-US" altLang="en-US" dirty="0"/>
              <a:t>Electrosurgery</a:t>
            </a:r>
          </a:p>
          <a:p>
            <a:pPr lvl="1"/>
            <a:r>
              <a:rPr lang="en-US" altLang="en-US" dirty="0"/>
              <a:t>Cryosurgery</a:t>
            </a:r>
          </a:p>
          <a:p>
            <a:pPr lvl="1"/>
            <a:r>
              <a:rPr lang="en-US" altLang="en-US" dirty="0"/>
              <a:t>Laser treatment</a:t>
            </a:r>
          </a:p>
          <a:p>
            <a:pPr lvl="1"/>
            <a:r>
              <a:rPr lang="en-US" altLang="en-US" dirty="0"/>
              <a:t>Chemical treatment</a:t>
            </a:r>
          </a:p>
          <a:p>
            <a:endParaRPr lang="en-US" altLang="en-US" dirty="0"/>
          </a:p>
          <a:p>
            <a:pPr lvl="1"/>
            <a:r>
              <a:rPr lang="en-US" altLang="en-US" dirty="0"/>
              <a:t>Benign/premalignant based on number of lesions</a:t>
            </a:r>
          </a:p>
          <a:p>
            <a:pPr lvl="1"/>
            <a:r>
              <a:rPr lang="en-US" altLang="en-US" dirty="0"/>
              <a:t>Malignant lesion according to location and size in centimeters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Destruction</a:t>
            </a:r>
          </a:p>
        </p:txBody>
      </p:sp>
      <p:sp>
        <p:nvSpPr>
          <p:cNvPr id="5" name="Text Placeholder 4"/>
          <p:cNvSpPr>
            <a:spLocks noGrp="1"/>
          </p:cNvSpPr>
          <p:nvPr>
            <p:ph type="body" sz="quarter" idx="14"/>
          </p:nvPr>
        </p:nvSpPr>
        <p:spPr/>
        <p:txBody>
          <a:bodyPr>
            <a:normAutofit/>
          </a:bodyPr>
          <a:lstStyle/>
          <a:p>
            <a:r>
              <a:rPr lang="en-US" dirty="0"/>
              <a:t>Guidelines:</a:t>
            </a:r>
          </a:p>
          <a:p>
            <a:pPr lvl="1"/>
            <a:r>
              <a:rPr lang="en-US" dirty="0"/>
              <a:t>Type of lesion (benign, malignant, premalignant)</a:t>
            </a:r>
          </a:p>
          <a:p>
            <a:pPr lvl="1"/>
            <a:r>
              <a:rPr lang="en-US" dirty="0"/>
              <a:t>Location of the lesion</a:t>
            </a:r>
          </a:p>
          <a:p>
            <a:pPr lvl="1"/>
            <a:r>
              <a:rPr lang="en-US" dirty="0"/>
              <a:t>Size or lesion diameter</a:t>
            </a:r>
          </a:p>
          <a:p>
            <a:endParaRPr lang="en-US" dirty="0"/>
          </a:p>
          <a:p>
            <a:pPr lvl="1"/>
            <a:r>
              <a:rPr lang="en-US" dirty="0"/>
              <a:t>Destruction methods: ablation, electrosurgery, cryosurgery, laser, chemical, surgical </a:t>
            </a:r>
            <a:r>
              <a:rPr lang="en-US" dirty="0" err="1"/>
              <a:t>currettement</a:t>
            </a:r>
            <a:endParaRPr lang="en-US" dirty="0"/>
          </a:p>
          <a:p>
            <a:pPr lvl="1"/>
            <a:r>
              <a:rPr lang="en-US" dirty="0"/>
              <a:t>Report separately each lesion destroyed.</a:t>
            </a:r>
          </a:p>
          <a:p>
            <a:endParaRPr lang="en-US" dirty="0"/>
          </a:p>
          <a:p>
            <a:endParaRPr lang="en-US" dirty="0"/>
          </a:p>
        </p:txBody>
      </p:sp>
    </p:spTree>
    <p:extLst>
      <p:ext uri="{BB962C8B-B14F-4D97-AF65-F5344CB8AC3E}">
        <p14:creationId xmlns:p14="http://schemas.microsoft.com/office/powerpoint/2010/main" val="884210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E369052-FDBD-487A-A9DD-69EC34C6B14D}"/>
              </a:ext>
            </a:extLst>
          </p:cNvPr>
          <p:cNvSpPr>
            <a:spLocks noGrp="1" noChangeArrowheads="1"/>
          </p:cNvSpPr>
          <p:nvPr>
            <p:ph type="title"/>
          </p:nvPr>
        </p:nvSpPr>
        <p:spPr/>
        <p:txBody>
          <a:bodyPr/>
          <a:lstStyle/>
          <a:p>
            <a:r>
              <a:rPr lang="en-US" altLang="en-US" dirty="0"/>
              <a:t>Mohs Micrographic Surgery</a:t>
            </a:r>
          </a:p>
        </p:txBody>
      </p:sp>
      <p:sp>
        <p:nvSpPr>
          <p:cNvPr id="233474" name="Rectangle 3">
            <a:extLst>
              <a:ext uri="{FF2B5EF4-FFF2-40B4-BE49-F238E27FC236}">
                <a16:creationId xmlns:a16="http://schemas.microsoft.com/office/drawing/2014/main" id="{5E658D27-984D-4F68-9224-496536210A2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Mohs Micrographic Surgery</a:t>
            </a:r>
          </a:p>
          <a:p>
            <a:pPr lvl="1"/>
            <a:r>
              <a:rPr lang="en-US" altLang="en-US" dirty="0"/>
              <a:t>Removal of complex or ill-defined skin cancer</a:t>
            </a:r>
          </a:p>
          <a:p>
            <a:pPr lvl="1"/>
            <a:r>
              <a:rPr lang="en-US" altLang="en-US" dirty="0"/>
              <a:t>Physician acts as surgeon and pathologist</a:t>
            </a:r>
          </a:p>
          <a:p>
            <a:pPr lvl="1"/>
            <a:r>
              <a:rPr lang="en-US" altLang="en-US" dirty="0"/>
              <a:t>Removes tumor tissues and performs histopathologic exam</a:t>
            </a:r>
          </a:p>
          <a:p>
            <a:pPr lvl="1"/>
            <a:r>
              <a:rPr lang="en-US" altLang="en-US" dirty="0"/>
              <a:t>Repair of site may be reported separately</a:t>
            </a:r>
          </a:p>
          <a:p>
            <a:endParaRPr lang="en-US" dirty="0"/>
          </a:p>
          <a:p>
            <a:pPr lvl="1"/>
            <a:r>
              <a:rPr lang="en-US" dirty="0"/>
              <a:t>Stage = each deeper layer of tissue removed</a:t>
            </a:r>
          </a:p>
          <a:p>
            <a:pPr lvl="1"/>
            <a:r>
              <a:rPr lang="en-US" dirty="0"/>
              <a:t>Block = smaller pieces of each stage that will be examined for cancer</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Mohs Micrographic Surgery</a:t>
            </a:r>
          </a:p>
        </p:txBody>
      </p:sp>
      <p:sp>
        <p:nvSpPr>
          <p:cNvPr id="5" name="Text Placeholder 4"/>
          <p:cNvSpPr>
            <a:spLocks noGrp="1"/>
          </p:cNvSpPr>
          <p:nvPr>
            <p:ph type="body" sz="quarter" idx="14"/>
          </p:nvPr>
        </p:nvSpPr>
        <p:spPr/>
        <p:txBody>
          <a:bodyPr>
            <a:normAutofit/>
          </a:bodyPr>
          <a:lstStyle/>
          <a:p>
            <a:r>
              <a:rPr lang="en-US" dirty="0"/>
              <a:t>To report Mohs surgery:</a:t>
            </a:r>
          </a:p>
          <a:p>
            <a:pPr lvl="1"/>
            <a:r>
              <a:rPr lang="en-US" dirty="0"/>
              <a:t>Know the anatomic location</a:t>
            </a:r>
          </a:p>
          <a:p>
            <a:pPr lvl="1"/>
            <a:r>
              <a:rPr lang="en-US" dirty="0"/>
              <a:t>Number of stages (how many layers of tissue removed)</a:t>
            </a:r>
          </a:p>
          <a:p>
            <a:pPr lvl="1"/>
            <a:r>
              <a:rPr lang="en-US" dirty="0"/>
              <a:t>Number of blocks per stage (how many specimens were created from the layer)</a:t>
            </a:r>
          </a:p>
          <a:p>
            <a:endParaRPr lang="en-US" dirty="0"/>
          </a:p>
          <a:p>
            <a:endParaRPr lang="en-US" dirty="0"/>
          </a:p>
        </p:txBody>
      </p:sp>
    </p:spTree>
    <p:extLst>
      <p:ext uri="{BB962C8B-B14F-4D97-AF65-F5344CB8AC3E}">
        <p14:creationId xmlns:p14="http://schemas.microsoft.com/office/powerpoint/2010/main" val="45809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0F6B2C8-69EB-48A6-B8F1-4CEE9D3A030D}"/>
              </a:ext>
            </a:extLst>
          </p:cNvPr>
          <p:cNvSpPr>
            <a:spLocks noGrp="1"/>
          </p:cNvSpPr>
          <p:nvPr>
            <p:ph type="title"/>
          </p:nvPr>
        </p:nvSpPr>
        <p:spPr/>
        <p:txBody>
          <a:bodyPr/>
          <a:lstStyle/>
          <a:p>
            <a:r>
              <a:rPr lang="en-US" altLang="en-US" dirty="0"/>
              <a:t>Advance Beneficiary Notice</a:t>
            </a:r>
          </a:p>
        </p:txBody>
      </p:sp>
      <p:sp>
        <p:nvSpPr>
          <p:cNvPr id="45058" name="Content Placeholder 2">
            <a:extLst>
              <a:ext uri="{FF2B5EF4-FFF2-40B4-BE49-F238E27FC236}">
                <a16:creationId xmlns:a16="http://schemas.microsoft.com/office/drawing/2014/main" id="{F9F8CD7B-F14C-4A6B-9E36-838D6DF52EC6}"/>
              </a:ext>
            </a:extLst>
          </p:cNvPr>
          <p:cNvSpPr>
            <a:spLocks noGrp="1"/>
          </p:cNvSpPr>
          <p:nvPr>
            <p:ph type="body" sz="quarter" idx="14"/>
          </p:nvPr>
        </p:nvSpPr>
        <p:spPr bwMode="auto">
          <a:xfrm>
            <a:off x="304800" y="858838"/>
            <a:ext cx="4267200"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US" altLang="en-US" dirty="0"/>
              <a:t>Providers are responsible for obtaining an ABN prior to providing the service or item to a beneficiary. </a:t>
            </a:r>
          </a:p>
          <a:p>
            <a:pPr lvl="2"/>
            <a:r>
              <a:rPr lang="en-US" altLang="en-US" dirty="0"/>
              <a:t>The form must be filled out in its entirety as well as the potential cost to the patient and the reason why Medicare may deny the service.</a:t>
            </a:r>
          </a:p>
          <a:p>
            <a:pPr lvl="2"/>
            <a:r>
              <a:rPr lang="en-US" altLang="en-US" dirty="0"/>
              <a:t>Only the approved Form CMS-R-131 is valid for Medicare beneficiaries and the forms may not be altered other than to add the practice name on the form.</a:t>
            </a:r>
          </a:p>
        </p:txBody>
      </p:sp>
      <p:graphicFrame>
        <p:nvGraphicFramePr>
          <p:cNvPr id="5" name="Object 3">
            <a:extLst>
              <a:ext uri="{FF2B5EF4-FFF2-40B4-BE49-F238E27FC236}">
                <a16:creationId xmlns:a16="http://schemas.microsoft.com/office/drawing/2014/main" id="{8011E5E5-DE13-4F5A-A0FB-D8C53461B651}"/>
              </a:ext>
            </a:extLst>
          </p:cNvPr>
          <p:cNvGraphicFramePr>
            <a:graphicFrameLocks noChangeAspect="1"/>
          </p:cNvGraphicFramePr>
          <p:nvPr>
            <p:extLst>
              <p:ext uri="{D42A27DB-BD31-4B8C-83A1-F6EECF244321}">
                <p14:modId xmlns:p14="http://schemas.microsoft.com/office/powerpoint/2010/main" val="1460226727"/>
              </p:ext>
            </p:extLst>
          </p:nvPr>
        </p:nvGraphicFramePr>
        <p:xfrm>
          <a:off x="4495800" y="748700"/>
          <a:ext cx="4067174" cy="4394800"/>
        </p:xfrm>
        <a:graphic>
          <a:graphicData uri="http://schemas.openxmlformats.org/presentationml/2006/ole">
            <mc:AlternateContent xmlns:mc="http://schemas.openxmlformats.org/markup-compatibility/2006">
              <mc:Choice xmlns:v="urn:schemas-microsoft-com:vml" Requires="v">
                <p:oleObj name="Acrobat Document" r:id="rId3" imgW="4663440" imgH="6034757" progId="Acrobat.Document.DC">
                  <p:embed/>
                </p:oleObj>
              </mc:Choice>
              <mc:Fallback>
                <p:oleObj name="Acrobat Document" r:id="rId3" imgW="4663440" imgH="6034757" progId="Acrobat.Document.DC">
                  <p:embed/>
                  <p:pic>
                    <p:nvPicPr>
                      <p:cNvPr id="5" name="Object 3">
                        <a:extLst>
                          <a:ext uri="{FF2B5EF4-FFF2-40B4-BE49-F238E27FC236}">
                            <a16:creationId xmlns:a16="http://schemas.microsoft.com/office/drawing/2014/main" id="{8011E5E5-DE13-4F5A-A0FB-D8C53461B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748700"/>
                        <a:ext cx="4067174" cy="4394800"/>
                      </a:xfrm>
                      <a:prstGeom prst="rect">
                        <a:avLst/>
                      </a:prstGeom>
                      <a:noFill/>
                      <a:ln>
                        <a:noFill/>
                      </a:ln>
                    </p:spPr>
                  </p:pic>
                </p:oleObj>
              </mc:Fallback>
            </mc:AlternateContent>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Biopsy</a:t>
            </a:r>
          </a:p>
        </p:txBody>
      </p:sp>
      <p:sp>
        <p:nvSpPr>
          <p:cNvPr id="5" name="Text Placeholder 4"/>
          <p:cNvSpPr>
            <a:spLocks noGrp="1"/>
          </p:cNvSpPr>
          <p:nvPr>
            <p:ph type="body" sz="quarter" idx="14"/>
          </p:nvPr>
        </p:nvSpPr>
        <p:spPr/>
        <p:txBody>
          <a:bodyPr>
            <a:noAutofit/>
          </a:bodyPr>
          <a:lstStyle/>
          <a:p>
            <a:pPr lvl="1"/>
            <a:r>
              <a:rPr lang="en-US" altLang="en-US" dirty="0"/>
              <a:t>Performed as percutaneous or open.</a:t>
            </a:r>
          </a:p>
          <a:p>
            <a:pPr lvl="1"/>
            <a:r>
              <a:rPr lang="en-US" altLang="en-US" dirty="0"/>
              <a:t>Codes are divided by type of imaging guidance (stereotactic, ultrasound, or magnetic resonance). </a:t>
            </a:r>
          </a:p>
          <a:p>
            <a:pPr lvl="1"/>
            <a:r>
              <a:rPr lang="en-US" altLang="en-US" dirty="0"/>
              <a:t>Code per lesion biopsied</a:t>
            </a:r>
            <a:endParaRPr lang="en-US" dirty="0"/>
          </a:p>
        </p:txBody>
      </p:sp>
    </p:spTree>
    <p:extLst>
      <p:ext uri="{BB962C8B-B14F-4D97-AF65-F5344CB8AC3E}">
        <p14:creationId xmlns:p14="http://schemas.microsoft.com/office/powerpoint/2010/main" val="2510812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Mastectomy</a:t>
            </a:r>
          </a:p>
        </p:txBody>
      </p:sp>
      <p:sp>
        <p:nvSpPr>
          <p:cNvPr id="5" name="Text Placeholder 4"/>
          <p:cNvSpPr>
            <a:spLocks noGrp="1"/>
          </p:cNvSpPr>
          <p:nvPr>
            <p:ph type="body" sz="quarter" idx="14"/>
          </p:nvPr>
        </p:nvSpPr>
        <p:spPr/>
        <p:txBody>
          <a:bodyPr>
            <a:normAutofit/>
          </a:bodyPr>
          <a:lstStyle/>
          <a:p>
            <a:pPr lvl="1"/>
            <a:r>
              <a:rPr lang="en-US" dirty="0"/>
              <a:t>19304	Mastectomy, subcutaneous</a:t>
            </a:r>
          </a:p>
          <a:p>
            <a:pPr lvl="1"/>
            <a:endParaRPr lang="en-US" dirty="0"/>
          </a:p>
          <a:p>
            <a:pPr lvl="1"/>
            <a:r>
              <a:rPr lang="en-US" dirty="0"/>
              <a:t>19305	Mastectomy, radical, including pectoral muscles, axillary lymph nodes</a:t>
            </a:r>
          </a:p>
          <a:p>
            <a:pPr lvl="1"/>
            <a:endParaRPr lang="en-US" dirty="0"/>
          </a:p>
          <a:p>
            <a:pPr lvl="1"/>
            <a:r>
              <a:rPr lang="en-US" dirty="0"/>
              <a:t>19306	Mastectomy, radical, including pectoral muscles, axillary and internal mammary lymph nodes (Urban type operation) </a:t>
            </a:r>
          </a:p>
          <a:p>
            <a:pPr lvl="1"/>
            <a:endParaRPr lang="en-US" dirty="0"/>
          </a:p>
          <a:p>
            <a:pPr lvl="1"/>
            <a:r>
              <a:rPr lang="en-US" dirty="0"/>
              <a:t>19307	Mastectomy, modified radical, including axillary lymph nodes, with or without pectoralis minor muscle, but excluding pectoralis major muscle </a:t>
            </a:r>
          </a:p>
        </p:txBody>
      </p:sp>
    </p:spTree>
    <p:extLst>
      <p:ext uri="{BB962C8B-B14F-4D97-AF65-F5344CB8AC3E}">
        <p14:creationId xmlns:p14="http://schemas.microsoft.com/office/powerpoint/2010/main" val="6420371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20,000 Series</a:t>
            </a:r>
            <a:br>
              <a:rPr lang="en-US" dirty="0"/>
            </a:br>
            <a:r>
              <a:rPr lang="en-US" dirty="0"/>
              <a:t>Musculoskeletal System</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15539805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127C9B4B-A408-4288-B828-30EC49EC0FF6}"/>
              </a:ext>
            </a:extLst>
          </p:cNvPr>
          <p:cNvSpPr>
            <a:spLocks noGrp="1"/>
          </p:cNvSpPr>
          <p:nvPr>
            <p:ph type="title"/>
          </p:nvPr>
        </p:nvSpPr>
        <p:spPr/>
        <p:txBody>
          <a:bodyPr/>
          <a:lstStyle/>
          <a:p>
            <a:r>
              <a:rPr lang="en-US" altLang="en-US" dirty="0"/>
              <a:t>Anatomy</a:t>
            </a:r>
          </a:p>
        </p:txBody>
      </p:sp>
      <p:sp>
        <p:nvSpPr>
          <p:cNvPr id="241666" name="Content Placeholder 2">
            <a:extLst>
              <a:ext uri="{FF2B5EF4-FFF2-40B4-BE49-F238E27FC236}">
                <a16:creationId xmlns:a16="http://schemas.microsoft.com/office/drawing/2014/main" id="{858764CB-C881-4CC5-A5ED-9A4EC1AB899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Skeleton</a:t>
            </a:r>
          </a:p>
          <a:p>
            <a:pPr lvl="1"/>
            <a:r>
              <a:rPr lang="en-US" altLang="en-US" dirty="0"/>
              <a:t>Axial</a:t>
            </a:r>
          </a:p>
          <a:p>
            <a:pPr lvl="1"/>
            <a:r>
              <a:rPr lang="en-US" altLang="en-US" dirty="0"/>
              <a:t>Appendicular</a:t>
            </a:r>
          </a:p>
          <a:p>
            <a:endParaRPr lang="en-US" altLang="en-US" dirty="0"/>
          </a:p>
          <a:p>
            <a:pPr lvl="1"/>
            <a:r>
              <a:rPr lang="en-US" altLang="en-US" dirty="0"/>
              <a:t>Muscles – assist with heat production and posture</a:t>
            </a:r>
          </a:p>
          <a:p>
            <a:pPr lvl="1"/>
            <a:r>
              <a:rPr lang="en-US" altLang="en-US" dirty="0"/>
              <a:t>Ligaments – attach bones to other bones</a:t>
            </a:r>
          </a:p>
          <a:p>
            <a:pPr lvl="1"/>
            <a:r>
              <a:rPr lang="en-US" altLang="en-US" dirty="0"/>
              <a:t>Tendons – attach muscles to bones</a:t>
            </a:r>
          </a:p>
          <a:p>
            <a:pPr lvl="1"/>
            <a:r>
              <a:rPr lang="en-US" altLang="en-US" dirty="0"/>
              <a:t>Cartilage – acts as a cushion between bones in a joint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04E7100A-6C1C-455F-B2F8-63936F502AB4}"/>
              </a:ext>
            </a:extLst>
          </p:cNvPr>
          <p:cNvSpPr>
            <a:spLocks noGrp="1"/>
          </p:cNvSpPr>
          <p:nvPr>
            <p:ph type="title"/>
          </p:nvPr>
        </p:nvSpPr>
        <p:spPr/>
        <p:txBody>
          <a:bodyPr/>
          <a:lstStyle/>
          <a:p>
            <a:r>
              <a:rPr lang="en-US" altLang="en-US" dirty="0"/>
              <a:t>ICD-10-CM Coding</a:t>
            </a:r>
          </a:p>
        </p:txBody>
      </p:sp>
      <p:sp>
        <p:nvSpPr>
          <p:cNvPr id="247810" name="Content Placeholder 2">
            <a:extLst>
              <a:ext uri="{FF2B5EF4-FFF2-40B4-BE49-F238E27FC236}">
                <a16:creationId xmlns:a16="http://schemas.microsoft.com/office/drawing/2014/main" id="{745047FB-5E59-4DB2-B32C-A5BCFF4C04C5}"/>
              </a:ext>
            </a:extLst>
          </p:cNvPr>
          <p:cNvSpPr>
            <a:spLocks noGrp="1"/>
          </p:cNvSpPr>
          <p:nvPr>
            <p:ph type="body" sz="quarter" idx="14"/>
          </p:nvPr>
        </p:nvSpPr>
        <p:spPr bwMode="auto"/>
        <p:txBody>
          <a:bodyPr vert="horz" wrap="square" numCol="1" anchor="t" anchorCtr="0" compatLnSpc="1">
            <a:prstTxWarp prst="textNoShape">
              <a:avLst/>
            </a:prstTxWarp>
            <a:normAutofit/>
          </a:bodyPr>
          <a:lstStyle/>
          <a:p>
            <a:r>
              <a:rPr lang="en-US" altLang="en-US" dirty="0"/>
              <a:t>Laterality </a:t>
            </a:r>
          </a:p>
          <a:p>
            <a:pPr lvl="1"/>
            <a:endParaRPr lang="en-US" altLang="en-US" dirty="0"/>
          </a:p>
          <a:p>
            <a:pPr lvl="1"/>
            <a:r>
              <a:rPr lang="en-US" altLang="en-US" dirty="0"/>
              <a:t>1— Right </a:t>
            </a:r>
          </a:p>
          <a:p>
            <a:pPr lvl="1"/>
            <a:r>
              <a:rPr lang="en-US" altLang="en-US" dirty="0"/>
              <a:t>2— Left </a:t>
            </a:r>
          </a:p>
          <a:p>
            <a:pPr lvl="1"/>
            <a:r>
              <a:rPr lang="en-US" altLang="en-US" dirty="0"/>
              <a:t>3— Bilateral </a:t>
            </a:r>
          </a:p>
          <a:p>
            <a:pPr lvl="1"/>
            <a:r>
              <a:rPr lang="en-US" altLang="en-US" dirty="0"/>
              <a:t>9— Unspecified</a:t>
            </a:r>
          </a:p>
          <a:p>
            <a:pPr lvl="1"/>
            <a:endParaRPr lang="en-US" altLang="en-US" dirty="0"/>
          </a:p>
          <a:p>
            <a:pPr lvl="1"/>
            <a:r>
              <a:rPr lang="en-US" altLang="en-US" dirty="0"/>
              <a:t>When the laterality is not documented, unspecified is used </a:t>
            </a:r>
          </a:p>
          <a:p>
            <a:pPr lvl="1"/>
            <a:r>
              <a:rPr lang="en-US" altLang="en-US" dirty="0"/>
              <a:t>If a bilateral option is not available, 2 codes will be reported </a:t>
            </a:r>
          </a:p>
          <a:p>
            <a:pPr lvl="1"/>
            <a:r>
              <a:rPr lang="en-US" altLang="en-US" dirty="0"/>
              <a:t>When a bilateral condition exists, and there is a bilateral code, the bilateral code is reported even if only one side is being treated for that encounter.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CDBC0AEB-E83B-4828-81A3-B2BA4CA8B2FA}"/>
              </a:ext>
            </a:extLst>
          </p:cNvPr>
          <p:cNvSpPr>
            <a:spLocks noGrp="1"/>
          </p:cNvSpPr>
          <p:nvPr>
            <p:ph type="title"/>
          </p:nvPr>
        </p:nvSpPr>
        <p:spPr>
          <a:xfrm>
            <a:off x="305331" y="104934"/>
            <a:ext cx="7887158" cy="866616"/>
          </a:xfrm>
        </p:spPr>
        <p:txBody>
          <a:bodyPr>
            <a:noAutofit/>
          </a:bodyPr>
          <a:lstStyle/>
          <a:p>
            <a:r>
              <a:rPr lang="en-US" dirty="0"/>
              <a:t>Diseases of the Musculoskeletal System </a:t>
            </a:r>
            <a:br>
              <a:rPr lang="en-US" dirty="0"/>
            </a:br>
            <a:r>
              <a:rPr lang="en-US" dirty="0"/>
              <a:t>and Connective Tissue</a:t>
            </a:r>
          </a:p>
        </p:txBody>
      </p:sp>
      <p:sp>
        <p:nvSpPr>
          <p:cNvPr id="249858" name="Content Placeholder 2">
            <a:extLst>
              <a:ext uri="{FF2B5EF4-FFF2-40B4-BE49-F238E27FC236}">
                <a16:creationId xmlns:a16="http://schemas.microsoft.com/office/drawing/2014/main" id="{546D54BE-CB43-4A2B-8395-125512B6CE61}"/>
              </a:ext>
            </a:extLst>
          </p:cNvPr>
          <p:cNvSpPr>
            <a:spLocks noGrp="1"/>
          </p:cNvSpPr>
          <p:nvPr>
            <p:ph type="body" sz="quarter" idx="14"/>
          </p:nvPr>
        </p:nvSpPr>
        <p:spPr bwMode="auto">
          <a:xfrm>
            <a:off x="305330" y="1123950"/>
            <a:ext cx="8516652" cy="3736087"/>
          </a:xfrm>
        </p:spPr>
        <p:txBody>
          <a:bodyPr vert="horz" wrap="square" numCol="1" anchor="t" anchorCtr="0" compatLnSpc="1">
            <a:prstTxWarp prst="textNoShape">
              <a:avLst/>
            </a:prstTxWarp>
          </a:bodyPr>
          <a:lstStyle/>
          <a:p>
            <a:r>
              <a:rPr lang="en-US" altLang="en-US" dirty="0"/>
              <a:t>Chapter 13 </a:t>
            </a:r>
          </a:p>
          <a:p>
            <a:pPr lvl="1"/>
            <a:r>
              <a:rPr lang="en-US" altLang="en-US" dirty="0"/>
              <a:t>Arthropathy – pathology or abnormality of a joint</a:t>
            </a:r>
          </a:p>
          <a:p>
            <a:pPr lvl="1"/>
            <a:r>
              <a:rPr lang="en-US" altLang="en-US" dirty="0" err="1"/>
              <a:t>Dorsopathies</a:t>
            </a:r>
            <a:r>
              <a:rPr lang="en-US" altLang="en-US" dirty="0"/>
              <a:t> – disorders affecting the spinal column</a:t>
            </a:r>
          </a:p>
          <a:p>
            <a:pPr lvl="1"/>
            <a:r>
              <a:rPr lang="en-US" altLang="en-US" dirty="0"/>
              <a:t>Rheumatism – non-specific term for any painful disorder of the joints, muscles, or connective tissue</a:t>
            </a:r>
          </a:p>
          <a:p>
            <a:pPr lvl="1"/>
            <a:r>
              <a:rPr lang="en-US" altLang="en-US" dirty="0"/>
              <a:t>Enthesopathies – disorders of ligaments</a:t>
            </a:r>
          </a:p>
          <a:p>
            <a:pPr lvl="1"/>
            <a:r>
              <a:rPr lang="en-US" altLang="en-US" dirty="0"/>
              <a:t>Bursitis – inflammation of the bursa</a:t>
            </a:r>
          </a:p>
          <a:p>
            <a:pPr lvl="1"/>
            <a:r>
              <a:rPr lang="en-US" altLang="en-US" dirty="0"/>
              <a:t>Pathological fractures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9391C0BA-526F-4108-9FCB-068E18876904}"/>
              </a:ext>
            </a:extLst>
          </p:cNvPr>
          <p:cNvSpPr>
            <a:spLocks noGrp="1"/>
          </p:cNvSpPr>
          <p:nvPr>
            <p:ph type="title"/>
          </p:nvPr>
        </p:nvSpPr>
        <p:spPr/>
        <p:txBody>
          <a:bodyPr/>
          <a:lstStyle/>
          <a:p>
            <a:r>
              <a:rPr lang="en-US" altLang="en-US" dirty="0"/>
              <a:t>Injury and Poisoning</a:t>
            </a:r>
          </a:p>
        </p:txBody>
      </p:sp>
      <p:sp>
        <p:nvSpPr>
          <p:cNvPr id="111619" name="Content Placeholder 2">
            <a:extLst>
              <a:ext uri="{FF2B5EF4-FFF2-40B4-BE49-F238E27FC236}">
                <a16:creationId xmlns:a16="http://schemas.microsoft.com/office/drawing/2014/main" id="{B9E90380-5005-40B9-8ADD-1B53FB1D7E48}"/>
              </a:ext>
            </a:extLst>
          </p:cNvPr>
          <p:cNvSpPr>
            <a:spLocks noGrp="1"/>
          </p:cNvSpPr>
          <p:nvPr>
            <p:ph type="body" sz="quarter" idx="14"/>
          </p:nvPr>
        </p:nvSpPr>
        <p:spPr/>
        <p:txBody>
          <a:bodyPr>
            <a:normAutofit/>
          </a:bodyPr>
          <a:lstStyle/>
          <a:p>
            <a:r>
              <a:rPr lang="en-US" altLang="en-US" dirty="0"/>
              <a:t>Sprains and Strains</a:t>
            </a:r>
          </a:p>
          <a:p>
            <a:r>
              <a:rPr lang="en-US" altLang="en-US" dirty="0"/>
              <a:t>Fractures</a:t>
            </a:r>
          </a:p>
          <a:p>
            <a:pPr lvl="1"/>
            <a:r>
              <a:rPr lang="en-US" altLang="en-US" dirty="0"/>
              <a:t>Comminuted</a:t>
            </a:r>
          </a:p>
          <a:p>
            <a:pPr lvl="1"/>
            <a:r>
              <a:rPr lang="en-US" altLang="en-US" dirty="0"/>
              <a:t>Impacted</a:t>
            </a:r>
          </a:p>
          <a:p>
            <a:pPr lvl="1"/>
            <a:r>
              <a:rPr lang="en-US" altLang="en-US" dirty="0"/>
              <a:t>Simple</a:t>
            </a:r>
          </a:p>
          <a:p>
            <a:pPr lvl="1"/>
            <a:r>
              <a:rPr lang="en-US" altLang="en-US" dirty="0"/>
              <a:t>Greenstick</a:t>
            </a:r>
          </a:p>
          <a:p>
            <a:pPr lvl="1"/>
            <a:r>
              <a:rPr lang="en-US" altLang="en-US" dirty="0"/>
              <a:t>Pathologic</a:t>
            </a:r>
          </a:p>
          <a:p>
            <a:pPr lvl="1"/>
            <a:r>
              <a:rPr lang="en-US" altLang="en-US" dirty="0"/>
              <a:t>Compression</a:t>
            </a:r>
          </a:p>
          <a:p>
            <a:pPr lvl="1"/>
            <a:r>
              <a:rPr lang="en-US" altLang="en-US" dirty="0"/>
              <a:t>Torus or Incomplete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Fracture Treatment</a:t>
            </a:r>
          </a:p>
        </p:txBody>
      </p:sp>
      <p:sp>
        <p:nvSpPr>
          <p:cNvPr id="4" name="Text Placeholder 3"/>
          <p:cNvSpPr>
            <a:spLocks noGrp="1"/>
          </p:cNvSpPr>
          <p:nvPr>
            <p:ph type="body" sz="quarter" idx="14"/>
          </p:nvPr>
        </p:nvSpPr>
        <p:spPr/>
        <p:txBody>
          <a:bodyPr/>
          <a:lstStyle/>
          <a:p>
            <a:r>
              <a:rPr lang="en-US" dirty="0"/>
              <a:t>Fracture Guidelines</a:t>
            </a:r>
          </a:p>
        </p:txBody>
      </p:sp>
      <p:sp>
        <p:nvSpPr>
          <p:cNvPr id="5" name="Text Placeholder 4"/>
          <p:cNvSpPr>
            <a:spLocks noGrp="1"/>
          </p:cNvSpPr>
          <p:nvPr>
            <p:ph type="body" sz="quarter" idx="4294967295"/>
          </p:nvPr>
        </p:nvSpPr>
        <p:spPr>
          <a:xfrm>
            <a:off x="0" y="1555750"/>
            <a:ext cx="8128000" cy="2857500"/>
          </a:xfrm>
        </p:spPr>
        <p:txBody>
          <a:bodyPr>
            <a:normAutofit/>
          </a:bodyPr>
          <a:lstStyle/>
          <a:p>
            <a:pPr marL="709740" lvl="1" indent="-285750"/>
            <a:r>
              <a:rPr lang="en-US" dirty="0">
                <a:solidFill>
                  <a:schemeClr val="tx1"/>
                </a:solidFill>
              </a:rPr>
              <a:t>Fracture treatment includes application and removal of first cast or traction device only.  Subsequent replacement of cast and/or traction device may require an additional listing.</a:t>
            </a:r>
          </a:p>
          <a:p>
            <a:pPr marL="709740" lvl="1" indent="-285750"/>
            <a:r>
              <a:rPr lang="en-US" dirty="0">
                <a:solidFill>
                  <a:schemeClr val="tx1"/>
                </a:solidFill>
              </a:rPr>
              <a:t>Treatments:</a:t>
            </a:r>
          </a:p>
          <a:p>
            <a:pPr marL="1047987" lvl="2" indent="-285750"/>
            <a:r>
              <a:rPr lang="en-US" b="1" dirty="0"/>
              <a:t>Closed</a:t>
            </a:r>
            <a:r>
              <a:rPr lang="en-US" dirty="0"/>
              <a:t>: fracture site is not surgically exposed/opened</a:t>
            </a:r>
          </a:p>
          <a:p>
            <a:pPr marL="1047987" lvl="2" indent="-285750"/>
            <a:r>
              <a:rPr lang="en-US" b="1" dirty="0"/>
              <a:t>Open</a:t>
            </a:r>
            <a:r>
              <a:rPr lang="en-US" dirty="0"/>
              <a:t>: either fracture site is surgically opened to visualize the repair or site is opened remove from fracture site to insert an intramedullary nail</a:t>
            </a:r>
          </a:p>
          <a:p>
            <a:pPr marL="1047987" lvl="2" indent="-285750"/>
            <a:r>
              <a:rPr lang="en-US" b="1" dirty="0"/>
              <a:t>Percutaneous</a:t>
            </a:r>
            <a:r>
              <a:rPr lang="en-US" dirty="0"/>
              <a:t>: Neither open or closed.  Fixation (pins) are placed across the fracture site, usually under fluoroscopy</a:t>
            </a:r>
          </a:p>
          <a:p>
            <a:pPr marL="1047987" lvl="2" indent="-285750"/>
            <a:r>
              <a:rPr lang="en-US" b="1" dirty="0"/>
              <a:t>Manipulation</a:t>
            </a:r>
            <a:r>
              <a:rPr lang="en-US" dirty="0"/>
              <a:t>: Attempted reduction or restoration of a fracture to normal alignment by applied force.</a:t>
            </a:r>
            <a:endParaRPr lang="en-US" b="1" dirty="0"/>
          </a:p>
        </p:txBody>
      </p:sp>
    </p:spTree>
    <p:extLst>
      <p:ext uri="{BB962C8B-B14F-4D97-AF65-F5344CB8AC3E}">
        <p14:creationId xmlns:p14="http://schemas.microsoft.com/office/powerpoint/2010/main" val="24559482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 Coding</a:t>
            </a:r>
          </a:p>
        </p:txBody>
      </p:sp>
      <p:sp>
        <p:nvSpPr>
          <p:cNvPr id="4" name="Text Placeholder 3"/>
          <p:cNvSpPr>
            <a:spLocks noGrp="1"/>
          </p:cNvSpPr>
          <p:nvPr>
            <p:ph type="body" sz="quarter" idx="14"/>
          </p:nvPr>
        </p:nvSpPr>
        <p:spPr>
          <a:xfrm>
            <a:off x="381000" y="858438"/>
            <a:ext cx="8440982" cy="4001599"/>
          </a:xfrm>
        </p:spPr>
        <p:txBody>
          <a:bodyPr/>
          <a:lstStyle/>
          <a:p>
            <a:r>
              <a:rPr lang="en-US" dirty="0"/>
              <a:t>Coding Note</a:t>
            </a:r>
          </a:p>
        </p:txBody>
      </p:sp>
      <p:sp>
        <p:nvSpPr>
          <p:cNvPr id="5" name="Text Placeholder 4"/>
          <p:cNvSpPr>
            <a:spLocks noGrp="1"/>
          </p:cNvSpPr>
          <p:nvPr>
            <p:ph type="body" sz="quarter" idx="4294967295"/>
          </p:nvPr>
        </p:nvSpPr>
        <p:spPr>
          <a:xfrm>
            <a:off x="152400" y="1555750"/>
            <a:ext cx="4064000" cy="2857500"/>
          </a:xfrm>
        </p:spPr>
        <p:txBody>
          <a:bodyPr/>
          <a:lstStyle/>
          <a:p>
            <a:pPr marL="709740" lvl="1" indent="-285750"/>
            <a:r>
              <a:rPr lang="en-US" dirty="0">
                <a:solidFill>
                  <a:schemeClr val="tx1"/>
                </a:solidFill>
              </a:rPr>
              <a:t>Pay close attention to Fracture/Dislocation sections</a:t>
            </a:r>
          </a:p>
          <a:p>
            <a:pPr marL="1219437" lvl="2" indent="-457200">
              <a:buFont typeface="+mj-lt"/>
              <a:buAutoNum type="arabicPeriod"/>
            </a:pPr>
            <a:r>
              <a:rPr lang="en-US" dirty="0"/>
              <a:t>Treatment type</a:t>
            </a:r>
          </a:p>
          <a:p>
            <a:pPr marL="1219437" lvl="2" indent="-457200">
              <a:buFont typeface="+mj-lt"/>
              <a:buAutoNum type="arabicPeriod"/>
            </a:pPr>
            <a:r>
              <a:rPr lang="en-US" dirty="0"/>
              <a:t>Bone treated</a:t>
            </a:r>
          </a:p>
          <a:p>
            <a:pPr lvl="1"/>
            <a:endParaRPr lang="en-US" dirty="0"/>
          </a:p>
        </p:txBody>
      </p:sp>
    </p:spTree>
    <p:extLst>
      <p:ext uri="{BB962C8B-B14F-4D97-AF65-F5344CB8AC3E}">
        <p14:creationId xmlns:p14="http://schemas.microsoft.com/office/powerpoint/2010/main" val="41362002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9511AB52-A18E-4951-8A74-80F17AD4E5EF}"/>
              </a:ext>
            </a:extLst>
          </p:cNvPr>
          <p:cNvSpPr>
            <a:spLocks noGrp="1" noChangeArrowheads="1"/>
          </p:cNvSpPr>
          <p:nvPr>
            <p:ph type="title"/>
          </p:nvPr>
        </p:nvSpPr>
        <p:spPr/>
        <p:txBody>
          <a:bodyPr/>
          <a:lstStyle/>
          <a:p>
            <a:r>
              <a:rPr lang="en-US" altLang="en-US" dirty="0"/>
              <a:t>CPT</a:t>
            </a:r>
            <a:r>
              <a:rPr lang="en-US" altLang="en-US" baseline="30000" dirty="0"/>
              <a:t>®</a:t>
            </a:r>
            <a:r>
              <a:rPr lang="en-US" altLang="en-US" dirty="0"/>
              <a:t> : Musculoskeletal System</a:t>
            </a:r>
          </a:p>
        </p:txBody>
      </p:sp>
      <p:sp>
        <p:nvSpPr>
          <p:cNvPr id="249858" name="Text Placeholder 5">
            <a:extLst>
              <a:ext uri="{FF2B5EF4-FFF2-40B4-BE49-F238E27FC236}">
                <a16:creationId xmlns:a16="http://schemas.microsoft.com/office/drawing/2014/main" id="{8883180C-402A-44EE-B493-BFA083A7A80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Formatted by anatomic site:</a:t>
            </a:r>
          </a:p>
        </p:txBody>
      </p:sp>
      <p:sp>
        <p:nvSpPr>
          <p:cNvPr id="249861" name="Rectangle 3">
            <a:extLst>
              <a:ext uri="{FF2B5EF4-FFF2-40B4-BE49-F238E27FC236}">
                <a16:creationId xmlns:a16="http://schemas.microsoft.com/office/drawing/2014/main" id="{E0F25FC3-31ED-4EB2-825C-1C28F8965938}"/>
              </a:ext>
            </a:extLst>
          </p:cNvPr>
          <p:cNvSpPr>
            <a:spLocks noGrp="1" noChangeArrowheads="1"/>
          </p:cNvSpPr>
          <p:nvPr>
            <p:ph sz="half" idx="4294967295"/>
          </p:nvPr>
        </p:nvSpPr>
        <p:spPr bwMode="auto">
          <a:xfrm>
            <a:off x="0" y="1631950"/>
            <a:ext cx="4040188" cy="2962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dirty="0"/>
              <a:t>General</a:t>
            </a:r>
          </a:p>
          <a:p>
            <a:pPr lvl="1" eaLnBrk="1" hangingPunct="1"/>
            <a:r>
              <a:rPr lang="en-US" altLang="en-US" dirty="0"/>
              <a:t>Head, Neck (soft tissues) and Thorax</a:t>
            </a:r>
          </a:p>
          <a:p>
            <a:pPr lvl="1" eaLnBrk="1" hangingPunct="1"/>
            <a:r>
              <a:rPr lang="en-US" altLang="en-US" dirty="0"/>
              <a:t>Back and Flank</a:t>
            </a:r>
          </a:p>
          <a:p>
            <a:pPr lvl="1" eaLnBrk="1" hangingPunct="1"/>
            <a:r>
              <a:rPr lang="en-US" altLang="en-US" dirty="0"/>
              <a:t>Spine (vertebral column)</a:t>
            </a:r>
          </a:p>
          <a:p>
            <a:pPr lvl="1" eaLnBrk="1" hangingPunct="1"/>
            <a:r>
              <a:rPr lang="en-US" altLang="en-US" dirty="0"/>
              <a:t>Abdomen</a:t>
            </a:r>
          </a:p>
          <a:p>
            <a:pPr lvl="1" eaLnBrk="1" hangingPunct="1"/>
            <a:r>
              <a:rPr lang="en-US" altLang="en-US" dirty="0"/>
              <a:t>Shoulder, </a:t>
            </a:r>
            <a:r>
              <a:rPr lang="en-US" altLang="en-US" dirty="0" err="1"/>
              <a:t>Humerus</a:t>
            </a:r>
            <a:r>
              <a:rPr lang="en-US" altLang="en-US" dirty="0"/>
              <a:t> and Elbow</a:t>
            </a:r>
          </a:p>
        </p:txBody>
      </p:sp>
      <p:sp>
        <p:nvSpPr>
          <p:cNvPr id="249862" name="Content Placeholder 7">
            <a:extLst>
              <a:ext uri="{FF2B5EF4-FFF2-40B4-BE49-F238E27FC236}">
                <a16:creationId xmlns:a16="http://schemas.microsoft.com/office/drawing/2014/main" id="{61291A18-2110-4CE3-9E63-5805D8CCF22C}"/>
              </a:ext>
            </a:extLst>
          </p:cNvPr>
          <p:cNvSpPr>
            <a:spLocks noGrp="1"/>
          </p:cNvSpPr>
          <p:nvPr>
            <p:ph sz="quarter" idx="4294967295"/>
          </p:nvPr>
        </p:nvSpPr>
        <p:spPr bwMode="auto">
          <a:xfrm>
            <a:off x="5102225" y="1631950"/>
            <a:ext cx="4041775" cy="2962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Forearm and Wrist</a:t>
            </a:r>
          </a:p>
          <a:p>
            <a:pPr lvl="1" eaLnBrk="1" hangingPunct="1"/>
            <a:r>
              <a:rPr lang="en-US" altLang="en-US"/>
              <a:t>Hand and Fingers</a:t>
            </a:r>
          </a:p>
          <a:p>
            <a:pPr lvl="1" eaLnBrk="1" hangingPunct="1"/>
            <a:r>
              <a:rPr lang="en-US" altLang="en-US"/>
              <a:t>Pelvis and Hip Joint</a:t>
            </a:r>
          </a:p>
          <a:p>
            <a:pPr lvl="1" eaLnBrk="1" hangingPunct="1"/>
            <a:r>
              <a:rPr lang="en-US" altLang="en-US"/>
              <a:t>Femur and Ankle Joint</a:t>
            </a:r>
          </a:p>
          <a:p>
            <a:pPr lvl="1" eaLnBrk="1" hangingPunct="1"/>
            <a:r>
              <a:rPr lang="en-US" altLang="en-US"/>
              <a:t>Foot and Toes</a:t>
            </a:r>
          </a:p>
          <a:p>
            <a:pPr lvl="1" eaLnBrk="1" hangingPunct="1"/>
            <a:r>
              <a:rPr lang="en-US" altLang="en-US"/>
              <a:t>Application of Casts and Strapping</a:t>
            </a:r>
          </a:p>
          <a:p>
            <a:pPr lvl="1" eaLnBrk="1" hangingPunct="1"/>
            <a:r>
              <a:rPr lang="en-US" altLang="en-US"/>
              <a:t>Endoscopy/ Arthroscopy</a:t>
            </a:r>
          </a:p>
          <a:p>
            <a:endParaRPr lang="en-US" altLang="en-US" sz="166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6F8377A-6931-408D-817C-C28FF897A26B}"/>
              </a:ext>
            </a:extLst>
          </p:cNvPr>
          <p:cNvSpPr>
            <a:spLocks noGrp="1" noChangeArrowheads="1"/>
          </p:cNvSpPr>
          <p:nvPr>
            <p:ph type="title"/>
          </p:nvPr>
        </p:nvSpPr>
        <p:spPr/>
        <p:txBody>
          <a:bodyPr/>
          <a:lstStyle/>
          <a:p>
            <a:r>
              <a:rPr lang="en-US" altLang="en-US" dirty="0"/>
              <a:t>HIPAA</a:t>
            </a:r>
          </a:p>
        </p:txBody>
      </p:sp>
      <p:sp>
        <p:nvSpPr>
          <p:cNvPr id="47106" name="Rectangle 3">
            <a:extLst>
              <a:ext uri="{FF2B5EF4-FFF2-40B4-BE49-F238E27FC236}">
                <a16:creationId xmlns:a16="http://schemas.microsoft.com/office/drawing/2014/main" id="{41A6B929-382D-4F1D-8DA7-63D056BB705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National standards for electronic healthcare transactions and code sets</a:t>
            </a:r>
          </a:p>
          <a:p>
            <a:pPr lvl="1"/>
            <a:endParaRPr lang="en-US" altLang="en-US" dirty="0"/>
          </a:p>
          <a:p>
            <a:pPr lvl="1"/>
            <a:r>
              <a:rPr lang="en-US" altLang="en-US" dirty="0"/>
              <a:t>National unique identifiers for providers, health plans, and employers</a:t>
            </a:r>
          </a:p>
          <a:p>
            <a:pPr lvl="1"/>
            <a:endParaRPr lang="en-US" altLang="en-US" dirty="0"/>
          </a:p>
          <a:p>
            <a:pPr lvl="1"/>
            <a:r>
              <a:rPr lang="en-US" altLang="en-US" dirty="0"/>
              <a:t>Privacy and Security of health data</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947878C-79E8-41CF-8257-F41100930E0F}"/>
              </a:ext>
            </a:extLst>
          </p:cNvPr>
          <p:cNvSpPr>
            <a:spLocks noGrp="1" noChangeArrowheads="1"/>
          </p:cNvSpPr>
          <p:nvPr>
            <p:ph type="title"/>
          </p:nvPr>
        </p:nvSpPr>
        <p:spPr/>
        <p:txBody>
          <a:bodyPr/>
          <a:lstStyle/>
          <a:p>
            <a:r>
              <a:rPr lang="en-US" altLang="en-US" dirty="0"/>
              <a:t>Musculoskeletal System</a:t>
            </a:r>
          </a:p>
        </p:txBody>
      </p:sp>
      <p:sp>
        <p:nvSpPr>
          <p:cNvPr id="251906" name="Rectangle 3">
            <a:extLst>
              <a:ext uri="{FF2B5EF4-FFF2-40B4-BE49-F238E27FC236}">
                <a16:creationId xmlns:a16="http://schemas.microsoft.com/office/drawing/2014/main" id="{D1E232A8-DD38-4B51-B017-F4704C310A6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“General” subheading</a:t>
            </a:r>
          </a:p>
          <a:p>
            <a:pPr lvl="1"/>
            <a:r>
              <a:rPr lang="en-US" altLang="en-US" dirty="0"/>
              <a:t>Many different anatomic sites</a:t>
            </a:r>
          </a:p>
          <a:p>
            <a:endParaRPr lang="en-US" altLang="en-US" dirty="0"/>
          </a:p>
          <a:p>
            <a:r>
              <a:rPr lang="en-US" altLang="en-US" dirty="0"/>
              <a:t>Other subheadings</a:t>
            </a:r>
          </a:p>
          <a:p>
            <a:pPr lvl="1"/>
            <a:r>
              <a:rPr lang="en-US" altLang="en-US" dirty="0"/>
              <a:t>Divided by anatomic site, procedure type, condition and description</a:t>
            </a:r>
          </a:p>
          <a:p>
            <a:pPr lvl="2"/>
            <a:r>
              <a:rPr lang="en-US" altLang="en-US" dirty="0"/>
              <a:t>Incision, excision, introduction or Removal, Repair, Revision and/or Reconstruction, Fracture and/or dislocation, Arthrodesis, Amputation</a:t>
            </a:r>
          </a:p>
          <a:p>
            <a:endParaRPr lang="en-US" alt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Exploration</a:t>
            </a:r>
          </a:p>
        </p:txBody>
      </p:sp>
      <p:sp>
        <p:nvSpPr>
          <p:cNvPr id="5" name="Text Placeholder 4"/>
          <p:cNvSpPr>
            <a:spLocks noGrp="1"/>
          </p:cNvSpPr>
          <p:nvPr>
            <p:ph type="body" sz="quarter" idx="14"/>
          </p:nvPr>
        </p:nvSpPr>
        <p:spPr/>
        <p:txBody>
          <a:bodyPr>
            <a:normAutofit/>
          </a:bodyPr>
          <a:lstStyle/>
          <a:p>
            <a:pPr lvl="1"/>
            <a:r>
              <a:rPr lang="en-US" dirty="0"/>
              <a:t>Used for wounds resulting from a penetrating trauma.</a:t>
            </a:r>
          </a:p>
          <a:p>
            <a:pPr lvl="1"/>
            <a:r>
              <a:rPr lang="en-US" dirty="0"/>
              <a:t>Describe surgical exploration and enlargement of wound, extension of dissection, debridement, removal of foreign body, ligation of minor blood vessels.</a:t>
            </a:r>
          </a:p>
          <a:p>
            <a:pPr lvl="1"/>
            <a:r>
              <a:rPr lang="en-US" dirty="0"/>
              <a:t>No thoracotomy or laparotomy is done.  If those approaches are necessary, report those codes, not these.</a:t>
            </a:r>
          </a:p>
          <a:p>
            <a:pPr lvl="1"/>
            <a:r>
              <a:rPr lang="en-US" dirty="0"/>
              <a:t>Wound repair is separately reportable.</a:t>
            </a:r>
          </a:p>
        </p:txBody>
      </p:sp>
    </p:spTree>
    <p:extLst>
      <p:ext uri="{BB962C8B-B14F-4D97-AF65-F5344CB8AC3E}">
        <p14:creationId xmlns:p14="http://schemas.microsoft.com/office/powerpoint/2010/main" val="29707166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31087159-EEF4-4F0B-9239-FCB69126342A}"/>
              </a:ext>
            </a:extLst>
          </p:cNvPr>
          <p:cNvSpPr>
            <a:spLocks noGrp="1" noChangeArrowheads="1"/>
          </p:cNvSpPr>
          <p:nvPr>
            <p:ph type="title"/>
          </p:nvPr>
        </p:nvSpPr>
        <p:spPr/>
        <p:txBody>
          <a:bodyPr/>
          <a:lstStyle/>
          <a:p>
            <a:r>
              <a:rPr lang="en-US" altLang="en-US" dirty="0"/>
              <a:t>General</a:t>
            </a:r>
          </a:p>
        </p:txBody>
      </p:sp>
      <p:sp>
        <p:nvSpPr>
          <p:cNvPr id="258050" name="Rectangle 3">
            <a:extLst>
              <a:ext uri="{FF2B5EF4-FFF2-40B4-BE49-F238E27FC236}">
                <a16:creationId xmlns:a16="http://schemas.microsoft.com/office/drawing/2014/main" id="{A1ADCE58-5436-4993-A14D-F5CD287D3E4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Excision &amp; Biopsy</a:t>
            </a:r>
          </a:p>
          <a:p>
            <a:pPr lvl="1"/>
            <a:r>
              <a:rPr lang="en-US" altLang="en-US" dirty="0"/>
              <a:t>Muscle or Bone</a:t>
            </a:r>
          </a:p>
          <a:p>
            <a:pPr lvl="1"/>
            <a:r>
              <a:rPr lang="en-US" altLang="en-US" dirty="0"/>
              <a:t>Depth of wound or tissue excised</a:t>
            </a:r>
          </a:p>
          <a:p>
            <a:endParaRPr lang="en-US" altLang="en-US" dirty="0"/>
          </a:p>
          <a:p>
            <a:r>
              <a:rPr lang="en-US" altLang="en-US" dirty="0"/>
              <a:t>Introduction or Removal</a:t>
            </a:r>
          </a:p>
          <a:p>
            <a:pPr lvl="1"/>
            <a:r>
              <a:rPr lang="en-US" altLang="en-US" dirty="0"/>
              <a:t>Injections</a:t>
            </a:r>
          </a:p>
          <a:p>
            <a:pPr lvl="1"/>
            <a:r>
              <a:rPr lang="en-US" altLang="en-US" dirty="0"/>
              <a:t>Foreign body removal</a:t>
            </a:r>
          </a:p>
          <a:p>
            <a:pPr lvl="1"/>
            <a:endParaRPr lang="en-US" alt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 Point Injections</a:t>
            </a:r>
          </a:p>
        </p:txBody>
      </p:sp>
      <p:sp>
        <p:nvSpPr>
          <p:cNvPr id="5" name="Text Placeholder 4"/>
          <p:cNvSpPr>
            <a:spLocks noGrp="1"/>
          </p:cNvSpPr>
          <p:nvPr>
            <p:ph type="body" sz="quarter" idx="14"/>
          </p:nvPr>
        </p:nvSpPr>
        <p:spPr/>
        <p:txBody>
          <a:bodyPr/>
          <a:lstStyle/>
          <a:p>
            <a:pPr lvl="1"/>
            <a:r>
              <a:rPr lang="en-US" dirty="0"/>
              <a:t>Aponeurosis is an abnormal sheet like extension of the tendon. Injection of a tendon or ligament is the medical therapeutic procedure to reduce the aponeurosis formation</a:t>
            </a:r>
          </a:p>
          <a:p>
            <a:pPr lvl="1"/>
            <a:r>
              <a:rPr lang="en-US" dirty="0"/>
              <a:t>Trigger points are painful knots of muscle that are tight and do not relax. </a:t>
            </a:r>
          </a:p>
          <a:p>
            <a:pPr lvl="1"/>
            <a:r>
              <a:rPr lang="en-US" dirty="0"/>
              <a:t>Codes are available for injections with or without medication.</a:t>
            </a:r>
          </a:p>
          <a:p>
            <a:pPr lvl="1"/>
            <a:r>
              <a:rPr lang="en-US" dirty="0"/>
              <a:t>Codes are selected based on the number of muscles treated, not the number of needles or injections placed.</a:t>
            </a:r>
          </a:p>
        </p:txBody>
      </p:sp>
    </p:spTree>
    <p:extLst>
      <p:ext uri="{BB962C8B-B14F-4D97-AF65-F5344CB8AC3E}">
        <p14:creationId xmlns:p14="http://schemas.microsoft.com/office/powerpoint/2010/main" val="16838094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33F10F4-F98C-4915-B0A9-002F9E23F312}"/>
              </a:ext>
            </a:extLst>
          </p:cNvPr>
          <p:cNvSpPr>
            <a:spLocks noGrp="1" noChangeArrowheads="1"/>
          </p:cNvSpPr>
          <p:nvPr>
            <p:ph type="title"/>
          </p:nvPr>
        </p:nvSpPr>
        <p:spPr/>
        <p:txBody>
          <a:bodyPr/>
          <a:lstStyle/>
          <a:p>
            <a:r>
              <a:rPr lang="en-US" altLang="en-US" dirty="0"/>
              <a:t>Spine</a:t>
            </a:r>
          </a:p>
        </p:txBody>
      </p:sp>
      <p:sp>
        <p:nvSpPr>
          <p:cNvPr id="262146" name="Rectangle 3">
            <a:extLst>
              <a:ext uri="{FF2B5EF4-FFF2-40B4-BE49-F238E27FC236}">
                <a16:creationId xmlns:a16="http://schemas.microsoft.com/office/drawing/2014/main" id="{8ED17706-D244-40A8-AA69-6EB40DC8E740}"/>
              </a:ext>
            </a:extLst>
          </p:cNvPr>
          <p:cNvSpPr>
            <a:spLocks noGrp="1" noChangeArrowheads="1"/>
          </p:cNvSpPr>
          <p:nvPr>
            <p:ph type="body" sz="quarter" idx="14"/>
          </p:nvPr>
        </p:nvSpPr>
        <p:spPr bwMode="auto">
          <a:xfrm>
            <a:off x="361950" y="858438"/>
            <a:ext cx="846003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Anatomy</a:t>
            </a:r>
          </a:p>
          <a:p>
            <a:pPr lvl="1"/>
            <a:r>
              <a:rPr lang="en-IN" altLang="en-US" dirty="0"/>
              <a:t>Cervical C1-C7</a:t>
            </a:r>
          </a:p>
          <a:p>
            <a:pPr lvl="2"/>
            <a:r>
              <a:rPr lang="en-IN" altLang="en-US" dirty="0"/>
              <a:t>C1 Atlas</a:t>
            </a:r>
          </a:p>
          <a:p>
            <a:pPr lvl="2"/>
            <a:r>
              <a:rPr lang="en-IN" altLang="en-US" dirty="0"/>
              <a:t>C2 Axis</a:t>
            </a:r>
          </a:p>
          <a:p>
            <a:pPr lvl="1"/>
            <a:r>
              <a:rPr lang="en-IN" altLang="en-US" dirty="0"/>
              <a:t>Thoracic T1-T12</a:t>
            </a:r>
          </a:p>
          <a:p>
            <a:pPr lvl="1"/>
            <a:r>
              <a:rPr lang="en-IN" altLang="en-US" dirty="0"/>
              <a:t>Lumbar L1-L5</a:t>
            </a:r>
          </a:p>
          <a:p>
            <a:endParaRPr lang="en-IN" altLang="en-US" dirty="0"/>
          </a:p>
          <a:p>
            <a:r>
              <a:rPr lang="en-IN" altLang="en-US" dirty="0"/>
              <a:t>Spinal Instrumentation</a:t>
            </a:r>
          </a:p>
          <a:p>
            <a:pPr lvl="1"/>
            <a:r>
              <a:rPr lang="en-IN" altLang="en-US" dirty="0"/>
              <a:t>Segmental</a:t>
            </a:r>
          </a:p>
          <a:p>
            <a:pPr lvl="1"/>
            <a:r>
              <a:rPr lang="en-IN" altLang="en-US" dirty="0"/>
              <a:t>Non-segmental</a:t>
            </a:r>
          </a:p>
          <a:p>
            <a:endParaRPr lang="en-IN" alt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Osteotomy</a:t>
            </a:r>
          </a:p>
        </p:txBody>
      </p:sp>
      <p:sp>
        <p:nvSpPr>
          <p:cNvPr id="5" name="Text Placeholder 4"/>
          <p:cNvSpPr>
            <a:spLocks noGrp="1"/>
          </p:cNvSpPr>
          <p:nvPr>
            <p:ph type="body" sz="quarter" idx="14"/>
          </p:nvPr>
        </p:nvSpPr>
        <p:spPr/>
        <p:txBody>
          <a:bodyPr>
            <a:normAutofit/>
          </a:bodyPr>
          <a:lstStyle/>
          <a:p>
            <a:pPr lvl="1"/>
            <a:r>
              <a:rPr lang="en-US" dirty="0"/>
              <a:t>Osteotomy procedures are reported when portion(s) of the vertebral segment(s) are removed in preparation for spinal deformity correction.</a:t>
            </a:r>
          </a:p>
          <a:p>
            <a:pPr lvl="1"/>
            <a:r>
              <a:rPr lang="en-US" dirty="0"/>
              <a:t>Key concepts include anatomic site and complexity.</a:t>
            </a:r>
          </a:p>
          <a:p>
            <a:pPr lvl="1"/>
            <a:r>
              <a:rPr lang="en-US" dirty="0"/>
              <a:t>Columns:</a:t>
            </a:r>
          </a:p>
          <a:p>
            <a:pPr lvl="2"/>
            <a:r>
              <a:rPr lang="en-US" dirty="0"/>
              <a:t>Anterior – anterior 2/3 of the vertebral body</a:t>
            </a:r>
          </a:p>
          <a:p>
            <a:pPr lvl="2"/>
            <a:r>
              <a:rPr lang="en-US" dirty="0"/>
              <a:t>Middle – posterior ½ of vertebral body and pedicle</a:t>
            </a:r>
          </a:p>
          <a:p>
            <a:pPr lvl="2"/>
            <a:r>
              <a:rPr lang="en-US" dirty="0"/>
              <a:t>Posterior – articular facets, lamina and spinous process </a:t>
            </a:r>
          </a:p>
        </p:txBody>
      </p:sp>
    </p:spTree>
    <p:extLst>
      <p:ext uri="{BB962C8B-B14F-4D97-AF65-F5344CB8AC3E}">
        <p14:creationId xmlns:p14="http://schemas.microsoft.com/office/powerpoint/2010/main" val="16323179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Grafting and Vertebral Column</a:t>
            </a:r>
          </a:p>
        </p:txBody>
      </p:sp>
      <p:sp>
        <p:nvSpPr>
          <p:cNvPr id="5" name="Text Placeholder 4"/>
          <p:cNvSpPr>
            <a:spLocks noGrp="1"/>
          </p:cNvSpPr>
          <p:nvPr>
            <p:ph type="body" sz="quarter" idx="14"/>
          </p:nvPr>
        </p:nvSpPr>
        <p:spPr/>
        <p:txBody>
          <a:bodyPr/>
          <a:lstStyle/>
          <a:p>
            <a:r>
              <a:rPr lang="en-US" dirty="0"/>
              <a:t>Guidelines</a:t>
            </a:r>
          </a:p>
          <a:p>
            <a:pPr lvl="1"/>
            <a:r>
              <a:rPr lang="en-US" dirty="0"/>
              <a:t>Bone grafting procedures are separately reportable.</a:t>
            </a:r>
          </a:p>
          <a:p>
            <a:pPr lvl="1"/>
            <a:r>
              <a:rPr lang="en-US" dirty="0"/>
              <a:t>Instrumentation is separately reportable.</a:t>
            </a:r>
          </a:p>
          <a:p>
            <a:pPr lvl="1"/>
            <a:r>
              <a:rPr lang="en-US" dirty="0"/>
              <a:t>When arthrodesis (fusion) is also performed, it is reported in addition to the primary procedure with modifier -51.</a:t>
            </a:r>
          </a:p>
          <a:p>
            <a:pPr lvl="1"/>
            <a:r>
              <a:rPr lang="en-US" dirty="0"/>
              <a:t>When 2 surgeons work together as primary surgeons performing distinct parts of a single procedure, each surgeon reports his distinct work by appending modifier -62 to the procedure code.</a:t>
            </a:r>
          </a:p>
        </p:txBody>
      </p:sp>
    </p:spTree>
    <p:extLst>
      <p:ext uri="{BB962C8B-B14F-4D97-AF65-F5344CB8AC3E}">
        <p14:creationId xmlns:p14="http://schemas.microsoft.com/office/powerpoint/2010/main" val="33672482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Vertebroplasty</a:t>
            </a:r>
          </a:p>
        </p:txBody>
      </p:sp>
      <p:sp>
        <p:nvSpPr>
          <p:cNvPr id="5" name="Text Placeholder 4"/>
          <p:cNvSpPr>
            <a:spLocks noGrp="1"/>
          </p:cNvSpPr>
          <p:nvPr>
            <p:ph type="body" sz="quarter" idx="14"/>
          </p:nvPr>
        </p:nvSpPr>
        <p:spPr/>
        <p:txBody>
          <a:bodyPr>
            <a:normAutofit/>
          </a:bodyPr>
          <a:lstStyle/>
          <a:p>
            <a:pPr lvl="1"/>
            <a:r>
              <a:rPr lang="en-US" dirty="0"/>
              <a:t>Vertebroplasty is the injection of material</a:t>
            </a:r>
            <a:br>
              <a:rPr lang="en-US" dirty="0"/>
            </a:br>
            <a:r>
              <a:rPr lang="en-US" dirty="0"/>
              <a:t>into the vertebral body (rounded portion)</a:t>
            </a:r>
            <a:br>
              <a:rPr lang="en-US" dirty="0"/>
            </a:br>
            <a:r>
              <a:rPr lang="en-US" dirty="0"/>
              <a:t>to reinforce the structure.  This is done</a:t>
            </a:r>
            <a:br>
              <a:rPr lang="en-US" dirty="0"/>
            </a:br>
            <a:r>
              <a:rPr lang="en-US" dirty="0"/>
              <a:t>under imaging guidance.</a:t>
            </a:r>
          </a:p>
          <a:p>
            <a:pPr lvl="1"/>
            <a:r>
              <a:rPr lang="en-US" dirty="0"/>
              <a:t>Vertebral augmentation is the process</a:t>
            </a:r>
            <a:br>
              <a:rPr lang="en-US" dirty="0"/>
            </a:br>
            <a:r>
              <a:rPr lang="en-US" dirty="0"/>
              <a:t>of cavity creation (lifting) after compression</a:t>
            </a:r>
            <a:br>
              <a:rPr lang="en-US" dirty="0"/>
            </a:br>
            <a:r>
              <a:rPr lang="en-US" dirty="0"/>
              <a:t>fracture of the spine. Bone cement is </a:t>
            </a:r>
            <a:br>
              <a:rPr lang="en-US" dirty="0"/>
            </a:br>
            <a:r>
              <a:rPr lang="en-US" dirty="0"/>
              <a:t>injected into the vertebral body and fractures</a:t>
            </a:r>
            <a:br>
              <a:rPr lang="en-US" dirty="0"/>
            </a:br>
            <a:r>
              <a:rPr lang="en-US" dirty="0"/>
              <a:t>to prevent recurrent collapse.</a:t>
            </a:r>
          </a:p>
          <a:p>
            <a:pPr lvl="1"/>
            <a:r>
              <a:rPr lang="en-US" dirty="0"/>
              <a:t>Location of the vertebral body</a:t>
            </a:r>
            <a:br>
              <a:rPr lang="en-US" dirty="0"/>
            </a:br>
            <a:r>
              <a:rPr lang="en-US" dirty="0"/>
              <a:t>guides code selection</a:t>
            </a:r>
          </a:p>
        </p:txBody>
      </p:sp>
    </p:spTree>
    <p:extLst>
      <p:ext uri="{BB962C8B-B14F-4D97-AF65-F5344CB8AC3E}">
        <p14:creationId xmlns:p14="http://schemas.microsoft.com/office/powerpoint/2010/main" val="28210490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Vertebroplasty</a:t>
            </a:r>
          </a:p>
        </p:txBody>
      </p:sp>
      <p:sp>
        <p:nvSpPr>
          <p:cNvPr id="5" name="Text Placeholder 4"/>
          <p:cNvSpPr>
            <a:spLocks noGrp="1"/>
          </p:cNvSpPr>
          <p:nvPr>
            <p:ph type="body" sz="quarter" idx="14"/>
          </p:nvPr>
        </p:nvSpPr>
        <p:spPr/>
        <p:txBody>
          <a:bodyPr/>
          <a:lstStyle/>
          <a:p>
            <a:r>
              <a:rPr lang="en-US" dirty="0"/>
              <a:t>Key to coding:</a:t>
            </a:r>
          </a:p>
          <a:p>
            <a:pPr lvl="1"/>
            <a:r>
              <a:rPr lang="en-US" dirty="0"/>
              <a:t>Number of levels</a:t>
            </a:r>
          </a:p>
          <a:p>
            <a:pPr lvl="1"/>
            <a:r>
              <a:rPr lang="en-US" dirty="0"/>
              <a:t>Location (cervical, thoracic, lumbar)</a:t>
            </a:r>
          </a:p>
          <a:p>
            <a:pPr lvl="1"/>
            <a:r>
              <a:rPr lang="en-US" dirty="0"/>
              <a:t>Imaging guidance not reported separately</a:t>
            </a:r>
          </a:p>
          <a:p>
            <a:pPr lvl="1"/>
            <a:r>
              <a:rPr lang="en-US" dirty="0"/>
              <a:t>Modifier 50 not reported</a:t>
            </a:r>
          </a:p>
        </p:txBody>
      </p:sp>
    </p:spTree>
    <p:extLst>
      <p:ext uri="{BB962C8B-B14F-4D97-AF65-F5344CB8AC3E}">
        <p14:creationId xmlns:p14="http://schemas.microsoft.com/office/powerpoint/2010/main" val="29461501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Casts and Strapping</a:t>
            </a:r>
          </a:p>
        </p:txBody>
      </p:sp>
      <p:sp>
        <p:nvSpPr>
          <p:cNvPr id="5" name="Text Placeholder 4"/>
          <p:cNvSpPr>
            <a:spLocks noGrp="1"/>
          </p:cNvSpPr>
          <p:nvPr>
            <p:ph type="body" sz="quarter" idx="14"/>
          </p:nvPr>
        </p:nvSpPr>
        <p:spPr/>
        <p:txBody>
          <a:bodyPr>
            <a:normAutofit/>
          </a:bodyPr>
          <a:lstStyle/>
          <a:p>
            <a:r>
              <a:rPr lang="en-US" dirty="0"/>
              <a:t>Cast application is billable if:</a:t>
            </a:r>
          </a:p>
          <a:p>
            <a:pPr lvl="1"/>
            <a:r>
              <a:rPr lang="en-US" dirty="0"/>
              <a:t>It is a replacement cast during follow-up or after care for a fracture</a:t>
            </a:r>
          </a:p>
          <a:p>
            <a:pPr lvl="1"/>
            <a:r>
              <a:rPr lang="en-US" dirty="0"/>
              <a:t>It is an initial service performed without restorative treatment or procedure to stabilize or protect a fracture, injury or dislocation or to provide comfort to a patient.	</a:t>
            </a:r>
          </a:p>
        </p:txBody>
      </p:sp>
    </p:spTree>
    <p:extLst>
      <p:ext uri="{BB962C8B-B14F-4D97-AF65-F5344CB8AC3E}">
        <p14:creationId xmlns:p14="http://schemas.microsoft.com/office/powerpoint/2010/main" val="149814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4CE0683-7B94-445A-B2A1-96FDA879DBD4}"/>
              </a:ext>
            </a:extLst>
          </p:cNvPr>
          <p:cNvSpPr>
            <a:spLocks noGrp="1" noChangeArrowheads="1"/>
          </p:cNvSpPr>
          <p:nvPr>
            <p:ph type="title"/>
          </p:nvPr>
        </p:nvSpPr>
        <p:spPr/>
        <p:txBody>
          <a:bodyPr>
            <a:normAutofit/>
          </a:bodyPr>
          <a:lstStyle/>
          <a:p>
            <a:r>
              <a:rPr lang="en-US" dirty="0"/>
              <a:t>Health Insurance Portability and Accountability Act (HIPAA)</a:t>
            </a:r>
          </a:p>
        </p:txBody>
      </p:sp>
      <p:sp>
        <p:nvSpPr>
          <p:cNvPr id="100354" name="Rectangle 3">
            <a:extLst>
              <a:ext uri="{FF2B5EF4-FFF2-40B4-BE49-F238E27FC236}">
                <a16:creationId xmlns:a16="http://schemas.microsoft.com/office/drawing/2014/main" id="{F17A9417-0758-4AF0-94C8-B70B16C380DE}"/>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r>
              <a:rPr lang="en-IN" altLang="en-US" dirty="0"/>
              <a:t>Code Sets</a:t>
            </a:r>
          </a:p>
        </p:txBody>
      </p:sp>
      <p:sp>
        <p:nvSpPr>
          <p:cNvPr id="2" name="Text Placeholder 1">
            <a:extLst>
              <a:ext uri="{FF2B5EF4-FFF2-40B4-BE49-F238E27FC236}">
                <a16:creationId xmlns:a16="http://schemas.microsoft.com/office/drawing/2014/main" id="{961937A4-78F6-4D11-BC84-CDA8784DA5E3}"/>
              </a:ext>
            </a:extLst>
          </p:cNvPr>
          <p:cNvSpPr>
            <a:spLocks noGrp="1"/>
          </p:cNvSpPr>
          <p:nvPr>
            <p:ph type="body" sz="quarter" idx="4294967295"/>
          </p:nvPr>
        </p:nvSpPr>
        <p:spPr>
          <a:xfrm>
            <a:off x="0" y="1555750"/>
            <a:ext cx="7888288" cy="2857500"/>
          </a:xfrm>
        </p:spPr>
        <p:txBody>
          <a:bodyPr>
            <a:noAutofit/>
          </a:bodyPr>
          <a:lstStyle/>
          <a:p>
            <a:pPr lvl="1">
              <a:defRPr/>
            </a:pPr>
            <a:r>
              <a:rPr lang="en-US" altLang="en-US" sz="1500" dirty="0"/>
              <a:t>HCPCS – Healthcare Common Procedure Coding System</a:t>
            </a:r>
          </a:p>
          <a:p>
            <a:pPr lvl="1">
              <a:defRPr/>
            </a:pPr>
            <a:r>
              <a:rPr lang="en-US" altLang="en-US" sz="1500" dirty="0"/>
              <a:t>CPT</a:t>
            </a:r>
            <a:r>
              <a:rPr lang="en-US" altLang="en-US" sz="1500" baseline="30000" dirty="0"/>
              <a:t>®</a:t>
            </a:r>
            <a:r>
              <a:rPr lang="en-US" altLang="en-US" sz="1500" dirty="0"/>
              <a:t> - Current Procedural Terminology</a:t>
            </a:r>
          </a:p>
          <a:p>
            <a:pPr lvl="1">
              <a:defRPr/>
            </a:pPr>
            <a:r>
              <a:rPr lang="en-US" altLang="en-US" sz="1500" dirty="0"/>
              <a:t>CDT  - Dental Procedures and Nomenclature</a:t>
            </a:r>
          </a:p>
          <a:p>
            <a:pPr lvl="1">
              <a:defRPr/>
            </a:pPr>
            <a:r>
              <a:rPr lang="en-US" altLang="en-US" sz="1500" dirty="0"/>
              <a:t>ICD-10-CM (ICD-9-CM Prior to October 1, 2015) – International Classification of Diseases, 10th revision, Clinical Modification</a:t>
            </a:r>
          </a:p>
          <a:p>
            <a:pPr lvl="1">
              <a:defRPr/>
            </a:pPr>
            <a:r>
              <a:rPr lang="en-US" altLang="en-US" sz="1500" dirty="0"/>
              <a:t>NDC – National Drug Codes</a:t>
            </a:r>
          </a:p>
          <a:p>
            <a:pPr marL="471532" lvl="1" indent="-285739">
              <a:defRPr/>
            </a:pPr>
            <a:endParaRPr lang="en-US" altLang="en-US" sz="1500" dirty="0"/>
          </a:p>
          <a:p>
            <a:pPr marL="471488" lvl="1" indent="-204788">
              <a:defRPr/>
            </a:pPr>
            <a:r>
              <a:rPr lang="en-US" altLang="en-US" sz="1500" dirty="0"/>
              <a:t>Although HIPAA mandates the use of the specified code sets, it does not mandate the use of its conventions or guidelines, except for the ICD-10-CM.</a:t>
            </a:r>
          </a:p>
          <a:p>
            <a:pPr lvl="1">
              <a:defRPr/>
            </a:pPr>
            <a:endParaRPr lang="en-US" sz="15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B7B242F-D906-4F69-B842-21D267341BF7}"/>
              </a:ext>
            </a:extLst>
          </p:cNvPr>
          <p:cNvSpPr>
            <a:spLocks noGrp="1" noChangeArrowheads="1"/>
          </p:cNvSpPr>
          <p:nvPr>
            <p:ph type="title"/>
          </p:nvPr>
        </p:nvSpPr>
        <p:spPr/>
        <p:txBody>
          <a:bodyPr/>
          <a:lstStyle/>
          <a:p>
            <a:r>
              <a:rPr lang="en-US" altLang="en-US" dirty="0"/>
              <a:t>Endoscopy/Arthroscopy</a:t>
            </a:r>
          </a:p>
        </p:txBody>
      </p:sp>
      <p:sp>
        <p:nvSpPr>
          <p:cNvPr id="264194" name="Rectangle 3">
            <a:extLst>
              <a:ext uri="{FF2B5EF4-FFF2-40B4-BE49-F238E27FC236}">
                <a16:creationId xmlns:a16="http://schemas.microsoft.com/office/drawing/2014/main" id="{941086C0-A27D-430E-B3DD-CE3700EAC84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Divided by body area – shoulder, elbow, wrist, hip, knee, ankle</a:t>
            </a:r>
          </a:p>
          <a:p>
            <a:pPr lvl="1"/>
            <a:r>
              <a:rPr lang="en-IN" altLang="en-US" dirty="0"/>
              <a:t>Surgical endoscopy/arthroscopy includes a diagnostic endoscopy/arthroscopy </a:t>
            </a:r>
          </a:p>
          <a:p>
            <a:pPr lvl="1"/>
            <a:r>
              <a:rPr lang="en-IN" altLang="en-US" dirty="0"/>
              <a:t>Multiple surgical procedures performed through scope may be reported </a:t>
            </a:r>
          </a:p>
          <a:p>
            <a:pPr lvl="1"/>
            <a:r>
              <a:rPr lang="en-IN" altLang="en-US" dirty="0"/>
              <a:t>“Separate procedure” – included in more extensive procedure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Endoscopy/Arthroscopy</a:t>
            </a:r>
            <a:endParaRPr lang="en-US" dirty="0"/>
          </a:p>
        </p:txBody>
      </p:sp>
      <p:sp>
        <p:nvSpPr>
          <p:cNvPr id="5" name="Text Placeholder 4"/>
          <p:cNvSpPr>
            <a:spLocks noGrp="1"/>
          </p:cNvSpPr>
          <p:nvPr>
            <p:ph type="body" sz="quarter" idx="14"/>
          </p:nvPr>
        </p:nvSpPr>
        <p:spPr/>
        <p:txBody>
          <a:bodyPr>
            <a:normAutofit/>
          </a:bodyPr>
          <a:lstStyle/>
          <a:p>
            <a:r>
              <a:rPr lang="en-US" dirty="0"/>
              <a:t>Many codes can be reported as</a:t>
            </a:r>
            <a:br>
              <a:rPr lang="en-US" dirty="0"/>
            </a:br>
            <a:r>
              <a:rPr lang="en-US" dirty="0"/>
              <a:t>arthroscopic or as open services.  </a:t>
            </a:r>
          </a:p>
          <a:p>
            <a:pPr lvl="1"/>
            <a:r>
              <a:rPr lang="en-US" dirty="0"/>
              <a:t>Look for key words in the operative </a:t>
            </a:r>
            <a:br>
              <a:rPr lang="en-US" dirty="0"/>
            </a:br>
            <a:r>
              <a:rPr lang="en-US" dirty="0"/>
              <a:t>report such as scope or port to </a:t>
            </a:r>
            <a:br>
              <a:rPr lang="en-US" dirty="0"/>
            </a:br>
            <a:r>
              <a:rPr lang="en-US" dirty="0"/>
              <a:t>identify an arthroscopic procedure.</a:t>
            </a:r>
          </a:p>
          <a:p>
            <a:pPr lvl="1"/>
            <a:r>
              <a:rPr lang="en-US" dirty="0"/>
              <a:t>Watch parenthetical statements</a:t>
            </a:r>
            <a:br>
              <a:rPr lang="en-US" dirty="0"/>
            </a:br>
            <a:r>
              <a:rPr lang="en-US" dirty="0"/>
              <a:t>under the codes for services that </a:t>
            </a:r>
            <a:br>
              <a:rPr lang="en-US" dirty="0"/>
            </a:br>
            <a:r>
              <a:rPr lang="en-US" dirty="0"/>
              <a:t>are included with other </a:t>
            </a:r>
            <a:br>
              <a:rPr lang="en-US" dirty="0"/>
            </a:br>
            <a:r>
              <a:rPr lang="en-US" dirty="0"/>
              <a:t>arthroscopic services</a:t>
            </a:r>
          </a:p>
        </p:txBody>
      </p:sp>
    </p:spTree>
    <p:extLst>
      <p:ext uri="{BB962C8B-B14F-4D97-AF65-F5344CB8AC3E}">
        <p14:creationId xmlns:p14="http://schemas.microsoft.com/office/powerpoint/2010/main" val="24256613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CD685E4-9C0F-4DEF-A9BD-4D2BCA20862A}"/>
              </a:ext>
            </a:extLst>
          </p:cNvPr>
          <p:cNvSpPr>
            <a:spLocks noGrp="1"/>
          </p:cNvSpPr>
          <p:nvPr>
            <p:ph type="title"/>
          </p:nvPr>
        </p:nvSpPr>
        <p:spPr/>
        <p:txBody>
          <a:bodyPr/>
          <a:lstStyle/>
          <a:p>
            <a:r>
              <a:rPr lang="en-US" altLang="en-US" dirty="0"/>
              <a:t>HCPCS Level II</a:t>
            </a:r>
          </a:p>
        </p:txBody>
      </p:sp>
      <p:sp>
        <p:nvSpPr>
          <p:cNvPr id="266242" name="Content Placeholder 2">
            <a:extLst>
              <a:ext uri="{FF2B5EF4-FFF2-40B4-BE49-F238E27FC236}">
                <a16:creationId xmlns:a16="http://schemas.microsoft.com/office/drawing/2014/main" id="{F27F8712-720B-4D2B-9E50-E4532ABD7B1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Orthotic and Prosthetic </a:t>
            </a:r>
          </a:p>
          <a:p>
            <a:r>
              <a:rPr lang="en-US" altLang="en-US"/>
              <a:t>Basic Orthopedic Supplies</a:t>
            </a:r>
          </a:p>
          <a:p>
            <a:pPr lvl="1"/>
            <a:r>
              <a:rPr lang="en-US" altLang="en-US"/>
              <a:t>Crutches</a:t>
            </a:r>
          </a:p>
          <a:p>
            <a:pPr lvl="1"/>
            <a:r>
              <a:rPr lang="en-US" altLang="en-US"/>
              <a:t>Canes</a:t>
            </a:r>
          </a:p>
          <a:p>
            <a:pPr lvl="1"/>
            <a:r>
              <a:rPr lang="en-US" altLang="en-US"/>
              <a:t>Walkers</a:t>
            </a:r>
          </a:p>
          <a:p>
            <a:pPr lvl="1"/>
            <a:r>
              <a:rPr lang="en-US" altLang="en-US"/>
              <a:t>Traction Devices</a:t>
            </a:r>
          </a:p>
          <a:p>
            <a:pPr lvl="1"/>
            <a:r>
              <a:rPr lang="en-US" altLang="en-US"/>
              <a:t>Wheelchairs</a:t>
            </a:r>
          </a:p>
          <a:p>
            <a:pPr lvl="1"/>
            <a:r>
              <a:rPr lang="en-US" altLang="en-US"/>
              <a:t>Other orthopedic supplies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331" y="209550"/>
            <a:ext cx="6628869" cy="2057400"/>
          </a:xfrm>
        </p:spPr>
        <p:txBody>
          <a:bodyPr>
            <a:normAutofit/>
          </a:bodyPr>
          <a:lstStyle/>
          <a:p>
            <a:r>
              <a:rPr lang="en-US" dirty="0"/>
              <a:t>30000 Series Respiratory, Hemic, Lymphatic, Mediastinum, Diaphragm and Cardiovascular Systems</a:t>
            </a:r>
          </a:p>
        </p:txBody>
      </p:sp>
      <p:sp>
        <p:nvSpPr>
          <p:cNvPr id="6" name="Subtitle 5"/>
          <p:cNvSpPr>
            <a:spLocks noGrp="1"/>
          </p:cNvSpPr>
          <p:nvPr>
            <p:ph type="body" sz="quarter" idx="11"/>
          </p:nvPr>
        </p:nvSpPr>
        <p:spPr>
          <a:xfrm>
            <a:off x="305331" y="2114550"/>
            <a:ext cx="6914620" cy="838200"/>
          </a:xfrm>
        </p:spPr>
        <p:txBody>
          <a:bodyPr>
            <a:normAutofit/>
          </a:bodyPr>
          <a:lstStyle/>
          <a:p>
            <a:r>
              <a:rPr lang="en-US" dirty="0"/>
              <a:t>CPC Review</a:t>
            </a:r>
          </a:p>
        </p:txBody>
      </p:sp>
    </p:spTree>
    <p:extLst>
      <p:ext uri="{BB962C8B-B14F-4D97-AF65-F5344CB8AC3E}">
        <p14:creationId xmlns:p14="http://schemas.microsoft.com/office/powerpoint/2010/main" val="37103682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A6B2C738-6A01-43C7-86C8-A0D9994C8A58}"/>
              </a:ext>
            </a:extLst>
          </p:cNvPr>
          <p:cNvSpPr>
            <a:spLocks noGrp="1"/>
          </p:cNvSpPr>
          <p:nvPr>
            <p:ph type="title"/>
          </p:nvPr>
        </p:nvSpPr>
        <p:spPr/>
        <p:txBody>
          <a:bodyPr/>
          <a:lstStyle/>
          <a:p>
            <a:r>
              <a:rPr lang="en-US" altLang="en-US" dirty="0"/>
              <a:t>Respiratory System</a:t>
            </a:r>
          </a:p>
        </p:txBody>
      </p:sp>
      <p:sp>
        <p:nvSpPr>
          <p:cNvPr id="270338" name="Content Placeholder 2">
            <a:extLst>
              <a:ext uri="{FF2B5EF4-FFF2-40B4-BE49-F238E27FC236}">
                <a16:creationId xmlns:a16="http://schemas.microsoft.com/office/drawing/2014/main" id="{A4A75539-FDC0-4435-A21C-37456A1236C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Nose</a:t>
            </a:r>
          </a:p>
          <a:p>
            <a:pPr lvl="1"/>
            <a:r>
              <a:rPr lang="en-IN" altLang="en-US" dirty="0"/>
              <a:t>Larynx</a:t>
            </a:r>
          </a:p>
          <a:p>
            <a:pPr lvl="1"/>
            <a:r>
              <a:rPr lang="en-IN" altLang="en-US" dirty="0"/>
              <a:t>Pharynx</a:t>
            </a:r>
          </a:p>
          <a:p>
            <a:pPr lvl="1"/>
            <a:r>
              <a:rPr lang="en-IN" altLang="en-US" dirty="0"/>
              <a:t>Trachea</a:t>
            </a:r>
          </a:p>
          <a:p>
            <a:pPr lvl="1"/>
            <a:r>
              <a:rPr lang="en-IN" altLang="en-US" dirty="0"/>
              <a:t>Bronchi</a:t>
            </a:r>
          </a:p>
          <a:p>
            <a:pPr lvl="1"/>
            <a:r>
              <a:rPr lang="en-IN" altLang="en-US" dirty="0"/>
              <a:t>Bronchioles</a:t>
            </a:r>
          </a:p>
          <a:p>
            <a:pPr lvl="1"/>
            <a:r>
              <a:rPr lang="en-IN" altLang="en-US" dirty="0"/>
              <a:t>Lungs</a:t>
            </a:r>
          </a:p>
          <a:p>
            <a:pPr lvl="2"/>
            <a:endParaRPr lang="en-IN" altLang="en-US" dirty="0"/>
          </a:p>
        </p:txBody>
      </p:sp>
      <p:sp>
        <p:nvSpPr>
          <p:cNvPr id="270341" name="Content Placeholder 4">
            <a:extLst>
              <a:ext uri="{FF2B5EF4-FFF2-40B4-BE49-F238E27FC236}">
                <a16:creationId xmlns:a16="http://schemas.microsoft.com/office/drawing/2014/main" id="{033F7D17-340B-4691-93D6-0DA580EC4F14}"/>
              </a:ext>
            </a:extLst>
          </p:cNvPr>
          <p:cNvSpPr>
            <a:spLocks noGrp="1"/>
          </p:cNvSpPr>
          <p:nvPr>
            <p:ph sz="half" idx="4294967295"/>
          </p:nvPr>
        </p:nvSpPr>
        <p:spPr bwMode="auto">
          <a:xfrm>
            <a:off x="5106988" y="1200150"/>
            <a:ext cx="4037012"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a:t>Alveoli</a:t>
            </a:r>
          </a:p>
          <a:p>
            <a:pPr lvl="1"/>
            <a:r>
              <a:rPr lang="en-US" altLang="en-US" dirty="0"/>
              <a:t>Located at the ends of the bronchioles</a:t>
            </a:r>
          </a:p>
          <a:p>
            <a:pPr lvl="1"/>
            <a:r>
              <a:rPr lang="en-US" altLang="en-US" dirty="0"/>
              <a:t>Function is gas exchange </a:t>
            </a:r>
            <a:br>
              <a:rPr lang="en-US" altLang="en-US" dirty="0"/>
            </a:br>
            <a:r>
              <a:rPr lang="en-US" altLang="en-US" dirty="0"/>
              <a:t>(CO</a:t>
            </a:r>
            <a:r>
              <a:rPr lang="en-US" altLang="en-US" baseline="-25000" dirty="0"/>
              <a:t>2</a:t>
            </a:r>
            <a:r>
              <a:rPr lang="en-US" altLang="en-US" dirty="0"/>
              <a:t> and O</a:t>
            </a:r>
            <a:r>
              <a:rPr lang="en-US" altLang="en-US" baseline="-25000" dirty="0"/>
              <a:t>2</a:t>
            </a:r>
            <a:r>
              <a:rPr lang="en-US" altLang="en-US" dirty="0"/>
              <a:t>)</a:t>
            </a:r>
          </a:p>
          <a:p>
            <a:endParaRPr lang="en-US" altLang="en-US" sz="2000" dirty="0"/>
          </a:p>
          <a:p>
            <a:r>
              <a:rPr lang="en-US" altLang="en-US" sz="2000" dirty="0"/>
              <a:t>Pleura</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0FEC086C-68C4-4F85-B7C6-2D5FA3CAED36}"/>
              </a:ext>
            </a:extLst>
          </p:cNvPr>
          <p:cNvSpPr>
            <a:spLocks noGrp="1"/>
          </p:cNvSpPr>
          <p:nvPr>
            <p:ph type="title"/>
          </p:nvPr>
        </p:nvSpPr>
        <p:spPr/>
        <p:txBody>
          <a:bodyPr/>
          <a:lstStyle/>
          <a:p>
            <a:r>
              <a:rPr lang="en-US" altLang="en-US" dirty="0"/>
              <a:t>Mediastinum and Diaphragm</a:t>
            </a:r>
          </a:p>
        </p:txBody>
      </p:sp>
      <p:sp>
        <p:nvSpPr>
          <p:cNvPr id="276482" name="Content Placeholder 2">
            <a:extLst>
              <a:ext uri="{FF2B5EF4-FFF2-40B4-BE49-F238E27FC236}">
                <a16:creationId xmlns:a16="http://schemas.microsoft.com/office/drawing/2014/main" id="{DCEDDB3B-6AC7-4620-A732-B0AF055E9AF7}"/>
              </a:ext>
            </a:extLst>
          </p:cNvPr>
          <p:cNvSpPr>
            <a:spLocks noGrp="1"/>
          </p:cNvSpPr>
          <p:nvPr>
            <p:ph type="body" sz="quarter" idx="14"/>
          </p:nvPr>
        </p:nvSpPr>
        <p:spPr bwMode="auto"/>
        <p:txBody>
          <a:bodyPr vert="horz" wrap="square" numCol="1" anchor="t" anchorCtr="0" compatLnSpc="1">
            <a:prstTxWarp prst="textNoShape">
              <a:avLst/>
            </a:prstTxWarp>
          </a:bodyPr>
          <a:lstStyle/>
          <a:p>
            <a:pPr lvl="1"/>
            <a:r>
              <a:rPr lang="en-US" altLang="en-US" dirty="0"/>
              <a:t>Mediastinum-thoracic cavity between the lungs that contains the heart, aorta, esophagus, trachea, thymus gland</a:t>
            </a:r>
          </a:p>
          <a:p>
            <a:pPr lvl="1"/>
            <a:endParaRPr lang="en-US" altLang="en-US" dirty="0"/>
          </a:p>
          <a:p>
            <a:pPr lvl="1"/>
            <a:r>
              <a:rPr lang="en-US" altLang="en-US" dirty="0"/>
              <a:t>Diaphragm-muscle that divides the thoracic cavity from the abdominal cavity</a:t>
            </a:r>
          </a:p>
          <a:p>
            <a:pPr lvl="1"/>
            <a:endParaRPr lang="en-US" alt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DBBA6E3-BC45-4A09-A3EE-B195BEA18EFB}"/>
              </a:ext>
            </a:extLst>
          </p:cNvPr>
          <p:cNvSpPr>
            <a:spLocks noGrp="1" noChangeArrowheads="1"/>
          </p:cNvSpPr>
          <p:nvPr>
            <p:ph type="title"/>
          </p:nvPr>
        </p:nvSpPr>
        <p:spPr/>
        <p:txBody>
          <a:bodyPr/>
          <a:lstStyle/>
          <a:p>
            <a:r>
              <a:rPr lang="en-US" altLang="en-US" dirty="0"/>
              <a:t>Hemic and Lymphatic Systems</a:t>
            </a:r>
          </a:p>
        </p:txBody>
      </p:sp>
      <p:sp>
        <p:nvSpPr>
          <p:cNvPr id="274434" name="Rectangle 3">
            <a:extLst>
              <a:ext uri="{FF2B5EF4-FFF2-40B4-BE49-F238E27FC236}">
                <a16:creationId xmlns:a16="http://schemas.microsoft.com/office/drawing/2014/main" id="{48109C0F-26C4-4957-B8B8-B0569995C73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Network of channels</a:t>
            </a:r>
          </a:p>
          <a:p>
            <a:pPr lvl="1"/>
            <a:r>
              <a:rPr lang="en-US" altLang="en-US" dirty="0"/>
              <a:t>Structures dedicated to circulation and production of lymphocytes</a:t>
            </a:r>
          </a:p>
          <a:p>
            <a:pPr lvl="1"/>
            <a:r>
              <a:rPr lang="en-US" altLang="en-US" dirty="0"/>
              <a:t>Three interrelated functions</a:t>
            </a:r>
          </a:p>
          <a:p>
            <a:pPr lvl="2"/>
            <a:r>
              <a:rPr lang="en-US" altLang="en-US" dirty="0"/>
              <a:t>Removal for interstitial fluid from tissues</a:t>
            </a:r>
          </a:p>
          <a:p>
            <a:pPr lvl="2"/>
            <a:r>
              <a:rPr lang="en-US" altLang="en-US" dirty="0"/>
              <a:t>Absorbs and transports fatty acids to circulatory system</a:t>
            </a:r>
          </a:p>
          <a:p>
            <a:pPr lvl="2"/>
            <a:r>
              <a:rPr lang="en-US" altLang="en-US" dirty="0"/>
              <a:t>Transport antigen presenting cells to lymph nodes</a:t>
            </a:r>
          </a:p>
          <a:p>
            <a:pPr lvl="2"/>
            <a:endParaRPr lang="en-US" alt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FE53EBB-247A-4F83-A09E-6B4F13D9D087}"/>
              </a:ext>
            </a:extLst>
          </p:cNvPr>
          <p:cNvSpPr>
            <a:spLocks noGrp="1" noChangeArrowheads="1"/>
          </p:cNvSpPr>
          <p:nvPr>
            <p:ph type="title"/>
          </p:nvPr>
        </p:nvSpPr>
        <p:spPr/>
        <p:txBody>
          <a:bodyPr/>
          <a:lstStyle/>
          <a:p>
            <a:r>
              <a:rPr lang="en-US" altLang="en-US" dirty="0"/>
              <a:t>Hemic and Lymphatic Systems</a:t>
            </a:r>
          </a:p>
        </p:txBody>
      </p:sp>
      <p:sp>
        <p:nvSpPr>
          <p:cNvPr id="276482" name="Rectangle 3">
            <a:extLst>
              <a:ext uri="{FF2B5EF4-FFF2-40B4-BE49-F238E27FC236}">
                <a16:creationId xmlns:a16="http://schemas.microsoft.com/office/drawing/2014/main" id="{930E2C1A-EE4C-4DC8-8D61-92DDC44C08F2}"/>
              </a:ext>
            </a:extLst>
          </p:cNvPr>
          <p:cNvSpPr>
            <a:spLocks noGrp="1" noChangeArrowheads="1"/>
          </p:cNvSpPr>
          <p:nvPr>
            <p:ph type="body" sz="quarter" idx="14"/>
          </p:nvPr>
        </p:nvSpPr>
        <p:spPr bwMode="auto">
          <a:xfrm>
            <a:off x="339634" y="858438"/>
            <a:ext cx="8482348"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Spleen</a:t>
            </a:r>
          </a:p>
          <a:p>
            <a:pPr lvl="1"/>
            <a:r>
              <a:rPr lang="en-US" altLang="en-US" dirty="0"/>
              <a:t>Located left side of stomach</a:t>
            </a:r>
          </a:p>
          <a:p>
            <a:pPr lvl="1"/>
            <a:r>
              <a:rPr lang="en-US" altLang="en-US" dirty="0"/>
              <a:t>Reservoir for blood cells</a:t>
            </a:r>
          </a:p>
          <a:p>
            <a:pPr lvl="1"/>
            <a:r>
              <a:rPr lang="en-US" altLang="en-US" dirty="0"/>
              <a:t>Produces lymphocytes involved in fighting infection</a:t>
            </a:r>
          </a:p>
          <a:p>
            <a:endParaRPr lang="en-US" alt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1124A930-4449-4F53-9493-9454DF7E95EA}"/>
              </a:ext>
            </a:extLst>
          </p:cNvPr>
          <p:cNvSpPr>
            <a:spLocks noGrp="1"/>
          </p:cNvSpPr>
          <p:nvPr>
            <p:ph type="title"/>
          </p:nvPr>
        </p:nvSpPr>
        <p:spPr/>
        <p:txBody>
          <a:bodyPr/>
          <a:lstStyle/>
          <a:p>
            <a:r>
              <a:rPr lang="en-US" altLang="en-US" dirty="0"/>
              <a:t>ICD-10-CM:  Respiratory </a:t>
            </a:r>
          </a:p>
        </p:txBody>
      </p:sp>
      <p:sp>
        <p:nvSpPr>
          <p:cNvPr id="278530" name="Content Placeholder 2">
            <a:extLst>
              <a:ext uri="{FF2B5EF4-FFF2-40B4-BE49-F238E27FC236}">
                <a16:creationId xmlns:a16="http://schemas.microsoft.com/office/drawing/2014/main" id="{DD8277B5-F20A-4F04-84A5-85E85CE5C880}"/>
              </a:ext>
            </a:extLst>
          </p:cNvPr>
          <p:cNvSpPr>
            <a:spLocks noGrp="1"/>
          </p:cNvSpPr>
          <p:nvPr>
            <p:ph type="body" sz="quarter" idx="14"/>
          </p:nvPr>
        </p:nvSpPr>
        <p:spPr bwMode="auto"/>
        <p:txBody>
          <a:bodyPr vert="horz" wrap="square" numCol="1" anchor="t" anchorCtr="0" compatLnSpc="1">
            <a:prstTxWarp prst="textNoShape">
              <a:avLst/>
            </a:prstTxWarp>
          </a:bodyPr>
          <a:lstStyle/>
          <a:p>
            <a:pPr lvl="1"/>
            <a:r>
              <a:rPr lang="en-IN" altLang="en-US" dirty="0"/>
              <a:t>Acute Upper Respiratory Infections (J00-J06)</a:t>
            </a:r>
          </a:p>
          <a:p>
            <a:pPr lvl="1"/>
            <a:r>
              <a:rPr lang="en-IN" altLang="en-US" dirty="0"/>
              <a:t>Influenza and Pneumonia (J09-J18)</a:t>
            </a:r>
          </a:p>
          <a:p>
            <a:pPr lvl="1"/>
            <a:r>
              <a:rPr lang="en-IN" altLang="en-US" dirty="0"/>
              <a:t>Other acute lower respiratory Infections (J20-J22)</a:t>
            </a:r>
          </a:p>
          <a:p>
            <a:pPr lvl="1"/>
            <a:r>
              <a:rPr lang="en-IN" altLang="en-US" dirty="0"/>
              <a:t>Other diseases of Upper Respiratory tract (J30-J39)</a:t>
            </a:r>
          </a:p>
          <a:p>
            <a:pPr lvl="1"/>
            <a:r>
              <a:rPr lang="en-IN" altLang="en-US" dirty="0"/>
              <a:t>Chronic Lower Respiratory diseases (J40-J47)</a:t>
            </a:r>
          </a:p>
          <a:p>
            <a:pPr lvl="2"/>
            <a:r>
              <a:rPr lang="en-IN" altLang="en-US" dirty="0"/>
              <a:t>Bronchitis (J40-J42)</a:t>
            </a:r>
          </a:p>
          <a:p>
            <a:pPr lvl="2"/>
            <a:r>
              <a:rPr lang="en-IN" altLang="en-US" dirty="0"/>
              <a:t>Emphysema (J43)</a:t>
            </a:r>
          </a:p>
          <a:p>
            <a:pPr lvl="2"/>
            <a:r>
              <a:rPr lang="en-IN" altLang="en-US" dirty="0"/>
              <a:t>COPD (J44) </a:t>
            </a:r>
          </a:p>
          <a:p>
            <a:pPr lvl="2"/>
            <a:r>
              <a:rPr lang="en-IN" altLang="en-US" dirty="0"/>
              <a:t>Asthma (J45) </a:t>
            </a:r>
          </a:p>
          <a:p>
            <a:pPr lvl="1"/>
            <a:endParaRPr lang="en-IN" alt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3604-4E47-40D2-9972-AB0CFBF78F73}"/>
              </a:ext>
            </a:extLst>
          </p:cNvPr>
          <p:cNvSpPr>
            <a:spLocks noGrp="1"/>
          </p:cNvSpPr>
          <p:nvPr>
            <p:ph type="title"/>
          </p:nvPr>
        </p:nvSpPr>
        <p:spPr/>
        <p:txBody>
          <a:bodyPr/>
          <a:lstStyle/>
          <a:p>
            <a:r>
              <a:rPr lang="en-US" dirty="0"/>
              <a:t>ICD-10-CM </a:t>
            </a:r>
          </a:p>
        </p:txBody>
      </p:sp>
      <p:sp>
        <p:nvSpPr>
          <p:cNvPr id="3" name="Text Placeholder 2">
            <a:extLst>
              <a:ext uri="{FF2B5EF4-FFF2-40B4-BE49-F238E27FC236}">
                <a16:creationId xmlns:a16="http://schemas.microsoft.com/office/drawing/2014/main" id="{2C673C45-1AE9-4E25-BA41-F12BA8D419A3}"/>
              </a:ext>
            </a:extLst>
          </p:cNvPr>
          <p:cNvSpPr>
            <a:spLocks noGrp="1"/>
          </p:cNvSpPr>
          <p:nvPr>
            <p:ph type="body" sz="quarter" idx="14"/>
          </p:nvPr>
        </p:nvSpPr>
        <p:spPr/>
        <p:txBody>
          <a:bodyPr/>
          <a:lstStyle/>
          <a:p>
            <a:r>
              <a:rPr lang="en-US" altLang="en-US" dirty="0"/>
              <a:t>U00-U85</a:t>
            </a:r>
          </a:p>
          <a:p>
            <a:pPr lvl="1"/>
            <a:r>
              <a:rPr lang="en-US" altLang="en-US" dirty="0"/>
              <a:t>U07 Emergency use of U07</a:t>
            </a:r>
          </a:p>
          <a:p>
            <a:pPr lvl="2"/>
            <a:r>
              <a:rPr lang="en-US" altLang="en-US" dirty="0"/>
              <a:t>U07.0 Vaping-related disorder </a:t>
            </a:r>
          </a:p>
          <a:p>
            <a:pPr lvl="2"/>
            <a:r>
              <a:rPr lang="en-US" altLang="en-US" dirty="0"/>
              <a:t>U07.1  COVID-19 </a:t>
            </a:r>
          </a:p>
          <a:p>
            <a:pPr lvl="1"/>
            <a:endParaRPr lang="en-US" altLang="en-US" dirty="0"/>
          </a:p>
          <a:p>
            <a:pPr lvl="1"/>
            <a:r>
              <a:rPr lang="en-US" altLang="en-US" dirty="0"/>
              <a:t>Codes for Special Services </a:t>
            </a:r>
          </a:p>
          <a:p>
            <a:pPr lvl="1"/>
            <a:endParaRPr lang="en-US" altLang="en-US" dirty="0"/>
          </a:p>
          <a:p>
            <a:endParaRPr lang="en-US" dirty="0"/>
          </a:p>
        </p:txBody>
      </p:sp>
    </p:spTree>
    <p:extLst>
      <p:ext uri="{BB962C8B-B14F-4D97-AF65-F5344CB8AC3E}">
        <p14:creationId xmlns:p14="http://schemas.microsoft.com/office/powerpoint/2010/main" val="507382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2CA8EAA-B892-43FB-8863-68B0A77ADA17}"/>
              </a:ext>
            </a:extLst>
          </p:cNvPr>
          <p:cNvSpPr>
            <a:spLocks noGrp="1"/>
          </p:cNvSpPr>
          <p:nvPr>
            <p:ph type="title"/>
          </p:nvPr>
        </p:nvSpPr>
        <p:spPr/>
        <p:txBody>
          <a:bodyPr/>
          <a:lstStyle/>
          <a:p>
            <a:r>
              <a:rPr lang="en-US" altLang="en-US" dirty="0"/>
              <a:t>HITECH</a:t>
            </a:r>
          </a:p>
        </p:txBody>
      </p:sp>
      <p:sp>
        <p:nvSpPr>
          <p:cNvPr id="49154" name="Content Placeholder 2">
            <a:extLst>
              <a:ext uri="{FF2B5EF4-FFF2-40B4-BE49-F238E27FC236}">
                <a16:creationId xmlns:a16="http://schemas.microsoft.com/office/drawing/2014/main" id="{065CF709-69B9-4F78-860D-0A4E39E9967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The Health Information Technology for Economic and Clinical Health Act</a:t>
            </a:r>
          </a:p>
          <a:p>
            <a:endParaRPr lang="en-US" altLang="en-US" dirty="0"/>
          </a:p>
          <a:p>
            <a:pPr lvl="1"/>
            <a:r>
              <a:rPr lang="en-US" altLang="en-US" dirty="0"/>
              <a:t>Promote the adoption and meaningful use of health information technology</a:t>
            </a:r>
          </a:p>
          <a:p>
            <a:pPr lvl="1"/>
            <a:r>
              <a:rPr lang="en-US" altLang="en-US" dirty="0"/>
              <a:t>Strengthened HIPAA</a:t>
            </a:r>
          </a:p>
          <a:p>
            <a:pPr lvl="1"/>
            <a:r>
              <a:rPr lang="en-US" altLang="en-US" dirty="0"/>
              <a:t>Patient audit trail</a:t>
            </a:r>
          </a:p>
          <a:p>
            <a:pPr lvl="2"/>
            <a:endParaRPr lang="en-US" alt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EFB56F85-DFF4-4286-B251-5057EA8F2F3A}"/>
              </a:ext>
            </a:extLst>
          </p:cNvPr>
          <p:cNvSpPr>
            <a:spLocks noGrp="1"/>
          </p:cNvSpPr>
          <p:nvPr>
            <p:ph type="title"/>
          </p:nvPr>
        </p:nvSpPr>
        <p:spPr/>
        <p:txBody>
          <a:bodyPr/>
          <a:lstStyle/>
          <a:p>
            <a:r>
              <a:rPr lang="en-US" altLang="en-US" dirty="0"/>
              <a:t>ICD-10-CM </a:t>
            </a:r>
          </a:p>
        </p:txBody>
      </p:sp>
      <p:sp>
        <p:nvSpPr>
          <p:cNvPr id="280578" name="Content Placeholder 2">
            <a:extLst>
              <a:ext uri="{FF2B5EF4-FFF2-40B4-BE49-F238E27FC236}">
                <a16:creationId xmlns:a16="http://schemas.microsoft.com/office/drawing/2014/main" id="{6A123741-2147-421B-803F-00D3D1EF3B8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Mediastinum and Diaphragm</a:t>
            </a:r>
          </a:p>
          <a:p>
            <a:pPr lvl="1"/>
            <a:r>
              <a:rPr lang="en-IN" altLang="en-US" dirty="0"/>
              <a:t>Diaphragm Herniation</a:t>
            </a:r>
          </a:p>
          <a:p>
            <a:pPr lvl="1"/>
            <a:r>
              <a:rPr lang="en-IN" altLang="en-US" dirty="0"/>
              <a:t>Diaphragmatic Paralysis</a:t>
            </a:r>
          </a:p>
          <a:p>
            <a:pPr lvl="1"/>
            <a:r>
              <a:rPr lang="en-IN" altLang="en-US" dirty="0"/>
              <a:t>Thymic hyperplasia</a:t>
            </a:r>
          </a:p>
          <a:p>
            <a:endParaRPr lang="en-IN" altLang="en-US" dirty="0"/>
          </a:p>
          <a:p>
            <a:r>
              <a:rPr lang="en-IN" altLang="en-US" dirty="0"/>
              <a:t>Hemic and Lymphatic Systems</a:t>
            </a:r>
          </a:p>
          <a:p>
            <a:pPr lvl="1"/>
            <a:r>
              <a:rPr lang="en-IN" altLang="en-US" dirty="0"/>
              <a:t>Lymphoma</a:t>
            </a:r>
          </a:p>
          <a:p>
            <a:pPr lvl="1"/>
            <a:r>
              <a:rPr lang="en-IN" altLang="en-US" dirty="0"/>
              <a:t>Lymphadenitis</a:t>
            </a:r>
          </a:p>
          <a:p>
            <a:pPr lvl="1"/>
            <a:r>
              <a:rPr lang="en-IN" altLang="en-US" dirty="0"/>
              <a:t>Hypersplenism</a:t>
            </a:r>
          </a:p>
          <a:p>
            <a:pPr lvl="1"/>
            <a:r>
              <a:rPr lang="en-IN" altLang="en-US" dirty="0"/>
              <a:t>Splenic Rupture</a:t>
            </a:r>
          </a:p>
          <a:p>
            <a:pPr lvl="1"/>
            <a:r>
              <a:rPr lang="en-IN" altLang="en-US" dirty="0" err="1"/>
              <a:t>Leukemia</a:t>
            </a:r>
            <a:endParaRPr lang="en-IN" altLang="en-US" dirty="0"/>
          </a:p>
          <a:p>
            <a:pPr lvl="1"/>
            <a:endParaRPr lang="en-IN" alt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a:extLst>
              <a:ext uri="{FF2B5EF4-FFF2-40B4-BE49-F238E27FC236}">
                <a16:creationId xmlns:a16="http://schemas.microsoft.com/office/drawing/2014/main" id="{F10078D8-F4F2-4C69-9914-AA8978B41DBD}"/>
              </a:ext>
            </a:extLst>
          </p:cNvPr>
          <p:cNvSpPr>
            <a:spLocks noGrp="1" noChangeArrowheads="1"/>
          </p:cNvSpPr>
          <p:nvPr>
            <p:ph type="title"/>
          </p:nvPr>
        </p:nvSpPr>
        <p:spPr/>
        <p:txBody>
          <a:bodyPr/>
          <a:lstStyle/>
          <a:p>
            <a:r>
              <a:rPr lang="en-US" altLang="en-US" dirty="0"/>
              <a:t>Rules/Guidelines</a:t>
            </a:r>
          </a:p>
        </p:txBody>
      </p:sp>
      <p:sp>
        <p:nvSpPr>
          <p:cNvPr id="282626" name="Rectangle 3">
            <a:extLst>
              <a:ext uri="{FF2B5EF4-FFF2-40B4-BE49-F238E27FC236}">
                <a16:creationId xmlns:a16="http://schemas.microsoft.com/office/drawing/2014/main" id="{D8A512FF-58DA-4907-9DFA-B088CD4A84E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Respiratory procedures</a:t>
            </a:r>
          </a:p>
          <a:p>
            <a:pPr lvl="1"/>
            <a:r>
              <a:rPr lang="en-US" altLang="en-US" dirty="0"/>
              <a:t>Progress downward from the head to the thorax</a:t>
            </a:r>
          </a:p>
          <a:p>
            <a:endParaRPr lang="en-US" altLang="en-US" dirty="0"/>
          </a:p>
          <a:p>
            <a:r>
              <a:rPr lang="en-US" altLang="en-US" dirty="0"/>
              <a:t>Parenthetical statements</a:t>
            </a:r>
          </a:p>
          <a:p>
            <a:pPr lvl="1"/>
            <a:r>
              <a:rPr lang="en-US" altLang="en-US" dirty="0"/>
              <a:t>Directions on how to use specific codes</a:t>
            </a:r>
          </a:p>
          <a:p>
            <a:pPr lvl="1"/>
            <a:r>
              <a:rPr lang="en-US" altLang="en-US" dirty="0"/>
              <a:t>Apply to codes above parenthetical note; not below</a:t>
            </a:r>
          </a:p>
          <a:p>
            <a:endParaRPr lang="en-US" altLang="en-US" dirty="0"/>
          </a:p>
          <a:p>
            <a:r>
              <a:rPr lang="en-US" altLang="en-US" dirty="0"/>
              <a:t>Most codes are unilateral</a:t>
            </a:r>
          </a:p>
          <a:p>
            <a:r>
              <a:rPr lang="en-US" altLang="en-US" dirty="0"/>
              <a:t>Use modifier 50 if bilateral procedure performed</a:t>
            </a:r>
          </a:p>
          <a:p>
            <a:pPr lvl="1"/>
            <a:r>
              <a:rPr lang="en-US" altLang="en-US" dirty="0"/>
              <a:t>Unless code descriptor states bilateral</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a:extLst>
              <a:ext uri="{FF2B5EF4-FFF2-40B4-BE49-F238E27FC236}">
                <a16:creationId xmlns:a16="http://schemas.microsoft.com/office/drawing/2014/main" id="{5F3C99CD-552E-45B3-BC7E-C747FDCA6897}"/>
              </a:ext>
            </a:extLst>
          </p:cNvPr>
          <p:cNvSpPr>
            <a:spLocks noGrp="1" noChangeArrowheads="1"/>
          </p:cNvSpPr>
          <p:nvPr>
            <p:ph type="title"/>
          </p:nvPr>
        </p:nvSpPr>
        <p:spPr/>
        <p:txBody>
          <a:bodyPr/>
          <a:lstStyle/>
          <a:p>
            <a:r>
              <a:rPr lang="en-US" altLang="en-US" dirty="0"/>
              <a:t>Nose</a:t>
            </a:r>
          </a:p>
        </p:txBody>
      </p:sp>
      <p:sp>
        <p:nvSpPr>
          <p:cNvPr id="284674" name="Rectangle 3">
            <a:extLst>
              <a:ext uri="{FF2B5EF4-FFF2-40B4-BE49-F238E27FC236}">
                <a16:creationId xmlns:a16="http://schemas.microsoft.com/office/drawing/2014/main" id="{17E7B99F-4C88-4D06-B3B4-BDF704AC4296}"/>
              </a:ext>
            </a:extLst>
          </p:cNvPr>
          <p:cNvSpPr>
            <a:spLocks noGrp="1" noChangeArrowheads="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Rhinotomy</a:t>
            </a:r>
          </a:p>
          <a:p>
            <a:endParaRPr lang="en-US" altLang="en-US" dirty="0"/>
          </a:p>
          <a:p>
            <a:r>
              <a:rPr lang="en-US" altLang="en-US" dirty="0"/>
              <a:t>Excision</a:t>
            </a:r>
          </a:p>
          <a:p>
            <a:pPr lvl="1"/>
            <a:r>
              <a:rPr lang="en-US" altLang="en-US" dirty="0"/>
              <a:t>Biopsy code</a:t>
            </a:r>
          </a:p>
          <a:p>
            <a:pPr lvl="1"/>
            <a:r>
              <a:rPr lang="en-US" altLang="en-US" dirty="0"/>
              <a:t>Removal of lesions, cysts, and/or polyps</a:t>
            </a:r>
          </a:p>
          <a:p>
            <a:pPr lvl="1"/>
            <a:r>
              <a:rPr lang="en-US" altLang="en-US" dirty="0" err="1"/>
              <a:t>Turbinates</a:t>
            </a:r>
            <a:endParaRPr lang="en-US" altLang="en-US" dirty="0"/>
          </a:p>
          <a:p>
            <a:endParaRPr lang="en-US" altLang="en-US" dirty="0"/>
          </a:p>
          <a:p>
            <a:r>
              <a:rPr lang="en-US" altLang="en-US" dirty="0"/>
              <a:t>Rhinectomy</a:t>
            </a:r>
          </a:p>
          <a:p>
            <a:endParaRPr lang="en-US" alt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a:extLst>
              <a:ext uri="{FF2B5EF4-FFF2-40B4-BE49-F238E27FC236}">
                <a16:creationId xmlns:a16="http://schemas.microsoft.com/office/drawing/2014/main" id="{BC36591C-9A00-4D33-9140-03AF56622B6E}"/>
              </a:ext>
            </a:extLst>
          </p:cNvPr>
          <p:cNvSpPr>
            <a:spLocks noGrp="1" noChangeArrowheads="1"/>
          </p:cNvSpPr>
          <p:nvPr>
            <p:ph type="title"/>
          </p:nvPr>
        </p:nvSpPr>
        <p:spPr/>
        <p:txBody>
          <a:bodyPr/>
          <a:lstStyle/>
          <a:p>
            <a:r>
              <a:rPr lang="en-US" altLang="en-US" dirty="0"/>
              <a:t>Nose</a:t>
            </a:r>
          </a:p>
        </p:txBody>
      </p:sp>
      <p:sp>
        <p:nvSpPr>
          <p:cNvPr id="286722" name="Rectangle 3">
            <a:extLst>
              <a:ext uri="{FF2B5EF4-FFF2-40B4-BE49-F238E27FC236}">
                <a16:creationId xmlns:a16="http://schemas.microsoft.com/office/drawing/2014/main" id="{C0681944-0CA0-4CA8-A53A-C73BA1DAAA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Introduction</a:t>
            </a:r>
          </a:p>
          <a:p>
            <a:pPr lvl="1"/>
            <a:r>
              <a:rPr lang="en-US" altLang="en-US"/>
              <a:t>Therapeutic turbinate injection</a:t>
            </a:r>
          </a:p>
          <a:p>
            <a:pPr lvl="1"/>
            <a:r>
              <a:rPr lang="en-US" altLang="en-US"/>
              <a:t>Prosthesis for deviated nasal septum</a:t>
            </a:r>
          </a:p>
          <a:p>
            <a:pPr lvl="2"/>
            <a:r>
              <a:rPr lang="en-US" altLang="en-US"/>
              <a:t>Plug placed by physician</a:t>
            </a:r>
            <a:br>
              <a:rPr lang="en-US" altLang="en-US"/>
            </a:br>
            <a:endParaRPr lang="en-US" altLang="en-US"/>
          </a:p>
          <a:p>
            <a:r>
              <a:rPr lang="en-US" altLang="en-US"/>
              <a:t>Removal of foreign body</a:t>
            </a:r>
          </a:p>
          <a:p>
            <a:pPr lvl="1"/>
            <a:r>
              <a:rPr lang="en-US" altLang="en-US"/>
              <a:t>Office setting</a:t>
            </a:r>
          </a:p>
          <a:p>
            <a:pPr lvl="1"/>
            <a:r>
              <a:rPr lang="en-US" altLang="en-US"/>
              <a:t>Facility setting</a:t>
            </a:r>
          </a:p>
          <a:p>
            <a:pPr lvl="2"/>
            <a:r>
              <a:rPr lang="en-US" altLang="en-US"/>
              <a:t>General anesthesia</a:t>
            </a:r>
          </a:p>
          <a:p>
            <a:pPr lvl="1"/>
            <a:endParaRPr lang="en-US" alt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a:extLst>
              <a:ext uri="{FF2B5EF4-FFF2-40B4-BE49-F238E27FC236}">
                <a16:creationId xmlns:a16="http://schemas.microsoft.com/office/drawing/2014/main" id="{657087E4-0DC6-47B1-AEE4-0FF3D0C09B50}"/>
              </a:ext>
            </a:extLst>
          </p:cNvPr>
          <p:cNvSpPr>
            <a:spLocks noGrp="1" noChangeArrowheads="1"/>
          </p:cNvSpPr>
          <p:nvPr>
            <p:ph type="title"/>
          </p:nvPr>
        </p:nvSpPr>
        <p:spPr/>
        <p:txBody>
          <a:bodyPr/>
          <a:lstStyle/>
          <a:p>
            <a:r>
              <a:rPr lang="en-US" altLang="en-US" dirty="0"/>
              <a:t>Nose</a:t>
            </a:r>
          </a:p>
        </p:txBody>
      </p:sp>
      <p:sp>
        <p:nvSpPr>
          <p:cNvPr id="288770" name="Rectangle 3">
            <a:extLst>
              <a:ext uri="{FF2B5EF4-FFF2-40B4-BE49-F238E27FC236}">
                <a16:creationId xmlns:a16="http://schemas.microsoft.com/office/drawing/2014/main" id="{1C1B511C-01F4-4463-A2AB-E12180514FB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Repair</a:t>
            </a:r>
          </a:p>
          <a:p>
            <a:pPr lvl="1"/>
            <a:r>
              <a:rPr lang="en-IN" altLang="en-US" dirty="0"/>
              <a:t>Rhinoplasty</a:t>
            </a:r>
          </a:p>
          <a:p>
            <a:pPr lvl="1"/>
            <a:r>
              <a:rPr lang="en-IN" altLang="en-US" dirty="0"/>
              <a:t>Septoplasty, Atresia. Fistulas, </a:t>
            </a:r>
            <a:r>
              <a:rPr lang="en-IN" altLang="en-US" dirty="0" err="1"/>
              <a:t>Dermatoplasty</a:t>
            </a:r>
            <a:endParaRPr lang="en-IN" altLang="en-US" dirty="0"/>
          </a:p>
          <a:p>
            <a:endParaRPr lang="en-IN" altLang="en-US" dirty="0"/>
          </a:p>
          <a:p>
            <a:r>
              <a:rPr lang="en-IN" altLang="en-US" dirty="0"/>
              <a:t>Destruction</a:t>
            </a:r>
          </a:p>
          <a:p>
            <a:pPr lvl="1"/>
            <a:r>
              <a:rPr lang="en-IN" altLang="en-US" dirty="0"/>
              <a:t>Turbinate mucosa</a:t>
            </a:r>
          </a:p>
          <a:p>
            <a:pPr lvl="1"/>
            <a:endParaRPr lang="en-IN" alt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Epistaxis</a:t>
            </a:r>
          </a:p>
        </p:txBody>
      </p:sp>
      <p:sp>
        <p:nvSpPr>
          <p:cNvPr id="5" name="Text Placeholder 4"/>
          <p:cNvSpPr>
            <a:spLocks noGrp="1"/>
          </p:cNvSpPr>
          <p:nvPr>
            <p:ph type="body" sz="quarter" idx="14"/>
          </p:nvPr>
        </p:nvSpPr>
        <p:spPr/>
        <p:txBody>
          <a:bodyPr/>
          <a:lstStyle/>
          <a:p>
            <a:r>
              <a:rPr lang="en-US" dirty="0"/>
              <a:t>Coding concepts include:</a:t>
            </a:r>
          </a:p>
          <a:p>
            <a:pPr lvl="1"/>
            <a:r>
              <a:rPr lang="en-US" dirty="0"/>
              <a:t>Anatomical site</a:t>
            </a:r>
          </a:p>
          <a:p>
            <a:pPr lvl="1"/>
            <a:r>
              <a:rPr lang="en-US" dirty="0"/>
              <a:t>Complexity</a:t>
            </a:r>
          </a:p>
          <a:p>
            <a:endParaRPr lang="en-US" dirty="0"/>
          </a:p>
          <a:p>
            <a:pPr lvl="1"/>
            <a:r>
              <a:rPr lang="en-US" dirty="0"/>
              <a:t>Codes are unilateral and require use or RT or LT</a:t>
            </a:r>
          </a:p>
          <a:p>
            <a:pPr lvl="1"/>
            <a:r>
              <a:rPr lang="en-US" dirty="0"/>
              <a:t>Bilateral nosebleed would require modifier -50.</a:t>
            </a:r>
          </a:p>
        </p:txBody>
      </p:sp>
    </p:spTree>
    <p:extLst>
      <p:ext uri="{BB962C8B-B14F-4D97-AF65-F5344CB8AC3E}">
        <p14:creationId xmlns:p14="http://schemas.microsoft.com/office/powerpoint/2010/main" val="182629224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a:extLst>
              <a:ext uri="{FF2B5EF4-FFF2-40B4-BE49-F238E27FC236}">
                <a16:creationId xmlns:a16="http://schemas.microsoft.com/office/drawing/2014/main" id="{17912B67-DFAE-45B1-A248-0CA4007E88C4}"/>
              </a:ext>
            </a:extLst>
          </p:cNvPr>
          <p:cNvSpPr>
            <a:spLocks noGrp="1" noChangeArrowheads="1"/>
          </p:cNvSpPr>
          <p:nvPr>
            <p:ph type="title"/>
          </p:nvPr>
        </p:nvSpPr>
        <p:spPr/>
        <p:txBody>
          <a:bodyPr/>
          <a:lstStyle/>
          <a:p>
            <a:r>
              <a:rPr lang="en-US" altLang="en-US" dirty="0"/>
              <a:t>Accessory Sinuses</a:t>
            </a:r>
          </a:p>
        </p:txBody>
      </p:sp>
      <p:sp>
        <p:nvSpPr>
          <p:cNvPr id="290818" name="Rectangle 3">
            <a:extLst>
              <a:ext uri="{FF2B5EF4-FFF2-40B4-BE49-F238E27FC236}">
                <a16:creationId xmlns:a16="http://schemas.microsoft.com/office/drawing/2014/main" id="{DB3BED98-E272-4F0C-B918-E8BA6FE9882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Four pairs of sinuses</a:t>
            </a:r>
          </a:p>
          <a:p>
            <a:r>
              <a:rPr lang="en-IN" altLang="en-US" dirty="0"/>
              <a:t>Procedures</a:t>
            </a:r>
          </a:p>
          <a:p>
            <a:pPr lvl="1"/>
            <a:r>
              <a:rPr lang="en-IN" altLang="en-US" dirty="0"/>
              <a:t>Obliterative</a:t>
            </a:r>
          </a:p>
          <a:p>
            <a:pPr lvl="1"/>
            <a:r>
              <a:rPr lang="en-IN" altLang="en-US" dirty="0"/>
              <a:t>Non-obliterative</a:t>
            </a:r>
          </a:p>
          <a:p>
            <a:endParaRPr lang="en-IN" altLang="en-US" dirty="0"/>
          </a:p>
          <a:p>
            <a:r>
              <a:rPr lang="en-IN" altLang="en-US" dirty="0"/>
              <a:t>Endoscopies</a:t>
            </a:r>
          </a:p>
          <a:p>
            <a:pPr lvl="1"/>
            <a:r>
              <a:rPr lang="en-IN" altLang="en-US" dirty="0"/>
              <a:t>Diagnostic/Surgical</a:t>
            </a:r>
          </a:p>
          <a:p>
            <a:pPr lvl="1"/>
            <a:r>
              <a:rPr lang="en-IN" altLang="en-US" dirty="0"/>
              <a:t>All surgical endoscopies always include a diagnostic endoscopy</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a:extLst>
              <a:ext uri="{FF2B5EF4-FFF2-40B4-BE49-F238E27FC236}">
                <a16:creationId xmlns:a16="http://schemas.microsoft.com/office/drawing/2014/main" id="{25922257-AD54-4167-B47E-40D7DE245803}"/>
              </a:ext>
            </a:extLst>
          </p:cNvPr>
          <p:cNvSpPr>
            <a:spLocks noGrp="1" noChangeArrowheads="1"/>
          </p:cNvSpPr>
          <p:nvPr>
            <p:ph type="title"/>
          </p:nvPr>
        </p:nvSpPr>
        <p:spPr/>
        <p:txBody>
          <a:bodyPr/>
          <a:lstStyle/>
          <a:p>
            <a:r>
              <a:rPr lang="en-US" altLang="en-US" dirty="0"/>
              <a:t>The Larynx</a:t>
            </a:r>
          </a:p>
        </p:txBody>
      </p:sp>
      <p:sp>
        <p:nvSpPr>
          <p:cNvPr id="292866" name="Rectangle 3">
            <a:extLst>
              <a:ext uri="{FF2B5EF4-FFF2-40B4-BE49-F238E27FC236}">
                <a16:creationId xmlns:a16="http://schemas.microsoft.com/office/drawing/2014/main" id="{3B649E5F-550A-4470-BC14-2CE9E2AE446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Laryngotomy</a:t>
            </a:r>
          </a:p>
          <a:p>
            <a:pPr lvl="1"/>
            <a:r>
              <a:rPr lang="en-IN" altLang="en-US" dirty="0"/>
              <a:t>Laryngectomy</a:t>
            </a:r>
          </a:p>
          <a:p>
            <a:pPr lvl="1"/>
            <a:r>
              <a:rPr lang="en-IN" altLang="en-US" dirty="0" err="1"/>
              <a:t>Pharyngolaryngectomy</a:t>
            </a:r>
            <a:endParaRPr lang="en-IN" altLang="en-US" dirty="0"/>
          </a:p>
          <a:p>
            <a:pPr lvl="1"/>
            <a:r>
              <a:rPr lang="en-IN" altLang="en-US" dirty="0" err="1"/>
              <a:t>Arytenoidectomy</a:t>
            </a:r>
            <a:endParaRPr lang="en-IN" altLang="en-US" dirty="0"/>
          </a:p>
          <a:p>
            <a:pPr lvl="1"/>
            <a:r>
              <a:rPr lang="en-IN" altLang="en-US" dirty="0"/>
              <a:t>Incision</a:t>
            </a:r>
          </a:p>
          <a:p>
            <a:pPr lvl="2"/>
            <a:r>
              <a:rPr lang="en-IN" altLang="en-US" dirty="0"/>
              <a:t>Emergency endotracheal intubation</a:t>
            </a:r>
          </a:p>
          <a:p>
            <a:pPr lvl="2"/>
            <a:r>
              <a:rPr lang="en-IN" altLang="en-US" dirty="0"/>
              <a:t>Change of tracheotomy tube</a:t>
            </a:r>
          </a:p>
          <a:p>
            <a:pPr lvl="3"/>
            <a:endParaRPr lang="en-IN" altLang="en-US" dirty="0"/>
          </a:p>
          <a:p>
            <a:pPr lvl="2"/>
            <a:endParaRPr lang="en-IN" alt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a:extLst>
              <a:ext uri="{FF2B5EF4-FFF2-40B4-BE49-F238E27FC236}">
                <a16:creationId xmlns:a16="http://schemas.microsoft.com/office/drawing/2014/main" id="{B3C21854-6388-4F1D-99C8-2F2EB9335F41}"/>
              </a:ext>
            </a:extLst>
          </p:cNvPr>
          <p:cNvSpPr>
            <a:spLocks noGrp="1" noChangeArrowheads="1"/>
          </p:cNvSpPr>
          <p:nvPr>
            <p:ph type="title"/>
          </p:nvPr>
        </p:nvSpPr>
        <p:spPr/>
        <p:txBody>
          <a:bodyPr/>
          <a:lstStyle/>
          <a:p>
            <a:r>
              <a:rPr lang="en-US" altLang="en-US" dirty="0"/>
              <a:t>The Larynx</a:t>
            </a:r>
          </a:p>
        </p:txBody>
      </p:sp>
      <p:sp>
        <p:nvSpPr>
          <p:cNvPr id="294914" name="Rectangle 3">
            <a:extLst>
              <a:ext uri="{FF2B5EF4-FFF2-40B4-BE49-F238E27FC236}">
                <a16:creationId xmlns:a16="http://schemas.microsoft.com/office/drawing/2014/main" id="{202D3F5E-9366-460C-87F7-3629195820C4}"/>
              </a:ext>
            </a:extLst>
          </p:cNvPr>
          <p:cNvSpPr>
            <a:spLocks noGrp="1" noChangeArrowheads="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Endoscopy</a:t>
            </a:r>
          </a:p>
          <a:p>
            <a:pPr lvl="1"/>
            <a:r>
              <a:rPr lang="en-IN" altLang="en-US" dirty="0"/>
              <a:t>Use of operating microscope or telescope</a:t>
            </a:r>
          </a:p>
          <a:p>
            <a:pPr lvl="2"/>
            <a:r>
              <a:rPr lang="en-IN" altLang="en-US" dirty="0"/>
              <a:t>Parenthetical statement instructs not to code the operating microscope</a:t>
            </a:r>
          </a:p>
          <a:p>
            <a:pPr lvl="1"/>
            <a:r>
              <a:rPr lang="en-IN" altLang="en-US" dirty="0"/>
              <a:t>Direct visualization</a:t>
            </a:r>
          </a:p>
          <a:p>
            <a:pPr lvl="2"/>
            <a:r>
              <a:rPr lang="en-IN" altLang="en-US" dirty="0"/>
              <a:t>View anatomical structures via bronchoscope inserted into laryngoscope</a:t>
            </a:r>
          </a:p>
          <a:p>
            <a:pPr lvl="1"/>
            <a:r>
              <a:rPr lang="en-IN" altLang="en-US" dirty="0"/>
              <a:t>Indirect visualization</a:t>
            </a:r>
          </a:p>
          <a:p>
            <a:pPr lvl="2"/>
            <a:r>
              <a:rPr lang="en-IN" altLang="en-US" dirty="0"/>
              <a:t>Structures viewed in a </a:t>
            </a:r>
            <a:r>
              <a:rPr lang="en-IN" altLang="en-US" dirty="0" err="1"/>
              <a:t>laryngoscopic</a:t>
            </a:r>
            <a:r>
              <a:rPr lang="en-IN" altLang="en-US" dirty="0"/>
              <a:t> mirrored reflection</a:t>
            </a:r>
          </a:p>
          <a:p>
            <a:pPr lvl="2"/>
            <a:endParaRPr lang="en-IN" alt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a:extLst>
              <a:ext uri="{FF2B5EF4-FFF2-40B4-BE49-F238E27FC236}">
                <a16:creationId xmlns:a16="http://schemas.microsoft.com/office/drawing/2014/main" id="{69226355-A557-4E83-9A63-B96967EE3935}"/>
              </a:ext>
            </a:extLst>
          </p:cNvPr>
          <p:cNvSpPr>
            <a:spLocks noGrp="1" noChangeArrowheads="1"/>
          </p:cNvSpPr>
          <p:nvPr>
            <p:ph type="title"/>
          </p:nvPr>
        </p:nvSpPr>
        <p:spPr/>
        <p:txBody>
          <a:bodyPr/>
          <a:lstStyle/>
          <a:p>
            <a:r>
              <a:rPr lang="en-US" altLang="en-US" dirty="0"/>
              <a:t>Trachea and Bronchi</a:t>
            </a:r>
          </a:p>
        </p:txBody>
      </p:sp>
      <p:sp>
        <p:nvSpPr>
          <p:cNvPr id="296962" name="Rectangle 3">
            <a:extLst>
              <a:ext uri="{FF2B5EF4-FFF2-40B4-BE49-F238E27FC236}">
                <a16:creationId xmlns:a16="http://schemas.microsoft.com/office/drawing/2014/main" id="{600802EA-FC17-41C5-8FAD-8AA83FBA627C}"/>
              </a:ext>
            </a:extLst>
          </p:cNvPr>
          <p:cNvSpPr>
            <a:spLocks noGrp="1" noChangeArrowheads="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Endoscopy</a:t>
            </a:r>
          </a:p>
          <a:p>
            <a:pPr lvl="1"/>
            <a:r>
              <a:rPr lang="en-US" altLang="en-US" dirty="0"/>
              <a:t>Many bronchoscopy codes</a:t>
            </a:r>
          </a:p>
          <a:p>
            <a:pPr lvl="2"/>
            <a:r>
              <a:rPr lang="en-US" altLang="en-US" dirty="0"/>
              <a:t>Use common portion of main or parent code (up to the semicolon) as the first part of each indented code descriptor under the parent code</a:t>
            </a:r>
          </a:p>
          <a:p>
            <a:pPr lvl="1"/>
            <a:r>
              <a:rPr lang="en-US" altLang="en-US" dirty="0"/>
              <a:t>Bronchoscopy codes</a:t>
            </a:r>
          </a:p>
          <a:p>
            <a:pPr lvl="2"/>
            <a:r>
              <a:rPr lang="en-US" altLang="en-US" dirty="0"/>
              <a:t>Bronchial lung biopsies</a:t>
            </a:r>
          </a:p>
          <a:p>
            <a:pPr lvl="2"/>
            <a:r>
              <a:rPr lang="en-US" altLang="en-US" dirty="0"/>
              <a:t>Foreign body removals</a:t>
            </a:r>
          </a:p>
          <a:p>
            <a:pPr lvl="2"/>
            <a:r>
              <a:rPr lang="en-US" altLang="en-US" dirty="0"/>
              <a:t>Stent or catheter placements</a:t>
            </a:r>
          </a:p>
          <a:p>
            <a:pPr lvl="2"/>
            <a:r>
              <a:rPr lang="en-US" altLang="en-US" dirty="0"/>
              <a:t>Flexible or rigid scopes</a:t>
            </a:r>
          </a:p>
          <a:p>
            <a:pPr lvl="2"/>
            <a:r>
              <a:rPr lang="en-US" altLang="en-US" dirty="0"/>
              <a:t>Many parenthetical statements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OIG Compliance</a:t>
            </a:r>
          </a:p>
        </p:txBody>
      </p:sp>
      <p:sp>
        <p:nvSpPr>
          <p:cNvPr id="4" name="Text Placeholder 3"/>
          <p:cNvSpPr>
            <a:spLocks noGrp="1"/>
          </p:cNvSpPr>
          <p:nvPr>
            <p:ph type="body" sz="quarter" idx="14"/>
          </p:nvPr>
        </p:nvSpPr>
        <p:spPr/>
        <p:txBody>
          <a:bodyPr/>
          <a:lstStyle/>
          <a:p>
            <a:r>
              <a:rPr lang="en-US" dirty="0"/>
              <a:t>OIG Compliance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755" y="490644"/>
            <a:ext cx="5306105" cy="4400550"/>
          </a:xfrm>
          <a:prstGeom prst="rect">
            <a:avLst/>
          </a:prstGeom>
        </p:spPr>
      </p:pic>
    </p:spTree>
    <p:extLst>
      <p:ext uri="{BB962C8B-B14F-4D97-AF65-F5344CB8AC3E}">
        <p14:creationId xmlns:p14="http://schemas.microsoft.com/office/powerpoint/2010/main" val="20771943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a:extLst>
              <a:ext uri="{FF2B5EF4-FFF2-40B4-BE49-F238E27FC236}">
                <a16:creationId xmlns:a16="http://schemas.microsoft.com/office/drawing/2014/main" id="{1D5BDD0A-3828-4E4B-A190-45985D3B7CCF}"/>
              </a:ext>
            </a:extLst>
          </p:cNvPr>
          <p:cNvSpPr>
            <a:spLocks noGrp="1" noChangeArrowheads="1"/>
          </p:cNvSpPr>
          <p:nvPr>
            <p:ph type="title"/>
          </p:nvPr>
        </p:nvSpPr>
        <p:spPr/>
        <p:txBody>
          <a:bodyPr/>
          <a:lstStyle/>
          <a:p>
            <a:r>
              <a:rPr lang="en-US" altLang="en-US" dirty="0"/>
              <a:t>Trachea and Bronchi</a:t>
            </a:r>
          </a:p>
        </p:txBody>
      </p:sp>
      <p:sp>
        <p:nvSpPr>
          <p:cNvPr id="299010" name="Rectangle 3">
            <a:extLst>
              <a:ext uri="{FF2B5EF4-FFF2-40B4-BE49-F238E27FC236}">
                <a16:creationId xmlns:a16="http://schemas.microsoft.com/office/drawing/2014/main" id="{ECE1B20F-93DE-472B-9556-99884CA41EE6}"/>
              </a:ext>
            </a:extLst>
          </p:cNvPr>
          <p:cNvSpPr>
            <a:spLocks noGrp="1" noChangeArrowheads="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Excision and Repair</a:t>
            </a:r>
          </a:p>
          <a:p>
            <a:pPr lvl="1"/>
            <a:r>
              <a:rPr lang="en-US" altLang="en-US" dirty="0"/>
              <a:t>Carinal reconstruction </a:t>
            </a:r>
          </a:p>
          <a:p>
            <a:pPr lvl="2"/>
            <a:r>
              <a:rPr lang="en-US" altLang="en-US" dirty="0"/>
              <a:t>Needed after removal of cancer at this site</a:t>
            </a:r>
          </a:p>
          <a:p>
            <a:pPr lvl="1"/>
            <a:r>
              <a:rPr lang="en-US" altLang="en-US" dirty="0"/>
              <a:t>Tracheal tumor excision</a:t>
            </a:r>
          </a:p>
          <a:p>
            <a:pPr lvl="2"/>
            <a:r>
              <a:rPr lang="en-US" altLang="en-US" dirty="0"/>
              <a:t>Thoracic and intrathoracic</a:t>
            </a:r>
          </a:p>
          <a:p>
            <a:pPr lvl="1"/>
            <a:r>
              <a:rPr lang="en-US" altLang="en-US" dirty="0"/>
              <a:t>Stenosis and </a:t>
            </a:r>
            <a:r>
              <a:rPr lang="en-US" altLang="en-US" dirty="0" err="1"/>
              <a:t>anastamosis</a:t>
            </a:r>
            <a:r>
              <a:rPr lang="en-US" altLang="en-US" dirty="0"/>
              <a:t> excision</a:t>
            </a:r>
          </a:p>
          <a:p>
            <a:pPr lvl="1"/>
            <a:r>
              <a:rPr lang="en-US" altLang="en-US" dirty="0"/>
              <a:t>Injury suturing</a:t>
            </a:r>
          </a:p>
          <a:p>
            <a:pPr lvl="1"/>
            <a:r>
              <a:rPr lang="en-US" altLang="en-US" dirty="0"/>
              <a:t>Tracheostomy scar revision</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a:extLst>
              <a:ext uri="{FF2B5EF4-FFF2-40B4-BE49-F238E27FC236}">
                <a16:creationId xmlns:a16="http://schemas.microsoft.com/office/drawing/2014/main" id="{CC800CA8-87FD-4F68-9920-03D05A570D64}"/>
              </a:ext>
            </a:extLst>
          </p:cNvPr>
          <p:cNvSpPr>
            <a:spLocks noGrp="1" noChangeArrowheads="1"/>
          </p:cNvSpPr>
          <p:nvPr>
            <p:ph type="title"/>
          </p:nvPr>
        </p:nvSpPr>
        <p:spPr/>
        <p:txBody>
          <a:bodyPr/>
          <a:lstStyle/>
          <a:p>
            <a:r>
              <a:rPr lang="en-US" altLang="en-US" dirty="0"/>
              <a:t>Lungs and Pleura</a:t>
            </a:r>
          </a:p>
        </p:txBody>
      </p:sp>
      <p:sp>
        <p:nvSpPr>
          <p:cNvPr id="301058" name="Rectangle 3">
            <a:extLst>
              <a:ext uri="{FF2B5EF4-FFF2-40B4-BE49-F238E27FC236}">
                <a16:creationId xmlns:a16="http://schemas.microsoft.com/office/drawing/2014/main" id="{7C24B070-A6B7-433F-B2C8-5BD456ECC49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Incision codes</a:t>
            </a:r>
          </a:p>
          <a:p>
            <a:pPr lvl="1"/>
            <a:r>
              <a:rPr lang="en-US" altLang="en-US"/>
              <a:t>Thoracostomy</a:t>
            </a:r>
          </a:p>
          <a:p>
            <a:pPr lvl="1"/>
            <a:r>
              <a:rPr lang="en-US" altLang="en-US"/>
              <a:t>Thoracotomy</a:t>
            </a:r>
          </a:p>
          <a:p>
            <a:pPr lvl="1"/>
            <a:r>
              <a:rPr lang="en-US" altLang="en-US"/>
              <a:t>Pneumonostomy</a:t>
            </a:r>
          </a:p>
          <a:p>
            <a:pPr lvl="1"/>
            <a:r>
              <a:rPr lang="en-US" altLang="en-US"/>
              <a:t>Pleural scarification</a:t>
            </a:r>
          </a:p>
          <a:p>
            <a:pPr lvl="1"/>
            <a:r>
              <a:rPr lang="en-US" altLang="en-US"/>
              <a:t>Decortication</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a:extLst>
              <a:ext uri="{FF2B5EF4-FFF2-40B4-BE49-F238E27FC236}">
                <a16:creationId xmlns:a16="http://schemas.microsoft.com/office/drawing/2014/main" id="{783CAE07-4E3C-421A-B1AC-4285AD085931}"/>
              </a:ext>
            </a:extLst>
          </p:cNvPr>
          <p:cNvSpPr>
            <a:spLocks noGrp="1" noChangeArrowheads="1"/>
          </p:cNvSpPr>
          <p:nvPr>
            <p:ph type="title"/>
          </p:nvPr>
        </p:nvSpPr>
        <p:spPr/>
        <p:txBody>
          <a:bodyPr/>
          <a:lstStyle/>
          <a:p>
            <a:r>
              <a:rPr lang="en-US" altLang="en-US" dirty="0"/>
              <a:t>Lungs and Pleura</a:t>
            </a:r>
          </a:p>
        </p:txBody>
      </p:sp>
      <p:sp>
        <p:nvSpPr>
          <p:cNvPr id="303106" name="Rectangle 3">
            <a:extLst>
              <a:ext uri="{FF2B5EF4-FFF2-40B4-BE49-F238E27FC236}">
                <a16:creationId xmlns:a16="http://schemas.microsoft.com/office/drawing/2014/main" id="{5B9F499B-CFE4-4C0C-B598-0374DAA50F7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Excision</a:t>
            </a:r>
          </a:p>
          <a:p>
            <a:pPr lvl="1"/>
            <a:r>
              <a:rPr lang="en-IN" altLang="en-US" dirty="0"/>
              <a:t>Biopsies</a:t>
            </a:r>
          </a:p>
          <a:p>
            <a:pPr lvl="2"/>
            <a:r>
              <a:rPr lang="en-IN" altLang="en-US" dirty="0"/>
              <a:t>Read parenthetical statement directions</a:t>
            </a:r>
          </a:p>
          <a:p>
            <a:pPr lvl="1"/>
            <a:r>
              <a:rPr lang="en-IN" altLang="en-US" dirty="0"/>
              <a:t>Pleurectomy</a:t>
            </a:r>
          </a:p>
          <a:p>
            <a:r>
              <a:rPr lang="en-IN" altLang="en-US" dirty="0"/>
              <a:t>Removal</a:t>
            </a:r>
          </a:p>
          <a:p>
            <a:pPr lvl="1"/>
            <a:r>
              <a:rPr lang="en-IN" altLang="en-US" dirty="0"/>
              <a:t>Thoracentesis</a:t>
            </a:r>
          </a:p>
          <a:p>
            <a:pPr lvl="1"/>
            <a:r>
              <a:rPr lang="en-IN" altLang="en-US" dirty="0"/>
              <a:t>Total pneumonectomy</a:t>
            </a:r>
          </a:p>
          <a:p>
            <a:pPr lvl="1"/>
            <a:r>
              <a:rPr lang="en-IN" altLang="en-US" dirty="0"/>
              <a:t>Lobectomy</a:t>
            </a:r>
          </a:p>
          <a:p>
            <a:pPr lvl="1"/>
            <a:r>
              <a:rPr lang="en-IN" altLang="en-US" dirty="0"/>
              <a:t>Resections</a:t>
            </a:r>
          </a:p>
          <a:p>
            <a:pPr lvl="1"/>
            <a:endParaRPr lang="en-IN" alt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a:extLst>
              <a:ext uri="{FF2B5EF4-FFF2-40B4-BE49-F238E27FC236}">
                <a16:creationId xmlns:a16="http://schemas.microsoft.com/office/drawing/2014/main" id="{96FAF0FE-4E71-4743-9BC0-4AD231CE40E7}"/>
              </a:ext>
            </a:extLst>
          </p:cNvPr>
          <p:cNvSpPr>
            <a:spLocks noGrp="1"/>
          </p:cNvSpPr>
          <p:nvPr>
            <p:ph type="title"/>
          </p:nvPr>
        </p:nvSpPr>
        <p:spPr/>
        <p:txBody>
          <a:bodyPr/>
          <a:lstStyle/>
          <a:p>
            <a:r>
              <a:rPr lang="en-US" altLang="en-US" dirty="0"/>
              <a:t>Lungs and Pleura</a:t>
            </a:r>
          </a:p>
        </p:txBody>
      </p:sp>
      <p:sp>
        <p:nvSpPr>
          <p:cNvPr id="305154" name="Rectangle 3">
            <a:extLst>
              <a:ext uri="{FF2B5EF4-FFF2-40B4-BE49-F238E27FC236}">
                <a16:creationId xmlns:a16="http://schemas.microsoft.com/office/drawing/2014/main" id="{DB413506-AF6D-4DE7-A7B4-102F2F384D0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Introduction and Removal</a:t>
            </a:r>
          </a:p>
          <a:p>
            <a:pPr lvl="1"/>
            <a:r>
              <a:rPr lang="en-US" altLang="en-US"/>
              <a:t>Thoracostomy (chest tube)</a:t>
            </a:r>
          </a:p>
          <a:p>
            <a:endParaRPr lang="en-US" altLang="en-US"/>
          </a:p>
          <a:p>
            <a:r>
              <a:rPr lang="en-US" altLang="en-US"/>
              <a:t>Endoscopy</a:t>
            </a:r>
          </a:p>
          <a:p>
            <a:pPr lvl="1"/>
            <a:r>
              <a:rPr lang="en-US" altLang="en-US"/>
              <a:t>Diagnostic vs. surgical</a:t>
            </a:r>
          </a:p>
          <a:p>
            <a:pPr lvl="1"/>
            <a:r>
              <a:rPr lang="en-US" altLang="en-US"/>
              <a:t>VATS</a:t>
            </a:r>
          </a:p>
          <a:p>
            <a:pPr lvl="1"/>
            <a:endParaRPr lang="en-US" altLang="en-US"/>
          </a:p>
          <a:p>
            <a:pPr lvl="1"/>
            <a:endParaRPr lang="en-US" altLang="en-US"/>
          </a:p>
          <a:p>
            <a:pPr lvl="2"/>
            <a:endParaRPr lang="en-US" altLang="en-US"/>
          </a:p>
          <a:p>
            <a:pPr lvl="1"/>
            <a:endParaRPr lang="en-US" alt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a:extLst>
              <a:ext uri="{FF2B5EF4-FFF2-40B4-BE49-F238E27FC236}">
                <a16:creationId xmlns:a16="http://schemas.microsoft.com/office/drawing/2014/main" id="{2AD1DCDE-B27D-4FD5-BCA2-5E4E712BB711}"/>
              </a:ext>
            </a:extLst>
          </p:cNvPr>
          <p:cNvSpPr>
            <a:spLocks noGrp="1"/>
          </p:cNvSpPr>
          <p:nvPr>
            <p:ph type="title"/>
          </p:nvPr>
        </p:nvSpPr>
        <p:spPr/>
        <p:txBody>
          <a:bodyPr/>
          <a:lstStyle/>
          <a:p>
            <a:r>
              <a:rPr lang="en-US" altLang="en-US" dirty="0"/>
              <a:t>Lungs and Pleura</a:t>
            </a:r>
          </a:p>
        </p:txBody>
      </p:sp>
      <p:sp>
        <p:nvSpPr>
          <p:cNvPr id="307202" name="Rectangle 3">
            <a:extLst>
              <a:ext uri="{FF2B5EF4-FFF2-40B4-BE49-F238E27FC236}">
                <a16:creationId xmlns:a16="http://schemas.microsoft.com/office/drawing/2014/main" id="{E36B56A0-F562-4FD3-8367-7553F213B39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Lung Transplantation</a:t>
            </a:r>
          </a:p>
          <a:p>
            <a:pPr lvl="1"/>
            <a:r>
              <a:rPr lang="en-US" altLang="en-US" dirty="0"/>
              <a:t>Three steps</a:t>
            </a:r>
          </a:p>
          <a:p>
            <a:pPr lvl="2"/>
            <a:r>
              <a:rPr lang="en-US" altLang="en-US" dirty="0"/>
              <a:t>Harvesting</a:t>
            </a:r>
          </a:p>
          <a:p>
            <a:pPr lvl="2"/>
            <a:r>
              <a:rPr lang="en-US" altLang="en-US" dirty="0"/>
              <a:t>Backbench</a:t>
            </a:r>
          </a:p>
          <a:p>
            <a:pPr lvl="2"/>
            <a:r>
              <a:rPr lang="en-US" altLang="en-US" dirty="0"/>
              <a:t>Insertion</a:t>
            </a:r>
          </a:p>
          <a:p>
            <a:pPr lvl="1"/>
            <a:r>
              <a:rPr lang="en-US" altLang="en-US" dirty="0"/>
              <a:t>Live donors</a:t>
            </a:r>
          </a:p>
          <a:p>
            <a:pPr lvl="2"/>
            <a:r>
              <a:rPr lang="en-US" altLang="en-US" dirty="0"/>
              <a:t>Rare</a:t>
            </a:r>
          </a:p>
          <a:p>
            <a:pPr lvl="2"/>
            <a:r>
              <a:rPr lang="en-US" altLang="en-US" dirty="0"/>
              <a:t>Only one lobe donated</a:t>
            </a:r>
          </a:p>
          <a:p>
            <a:pPr lvl="1"/>
            <a:r>
              <a:rPr lang="en-US" altLang="en-US" dirty="0"/>
              <a:t>Cadaver donors</a:t>
            </a:r>
          </a:p>
          <a:p>
            <a:pPr lvl="2"/>
            <a:r>
              <a:rPr lang="en-US" altLang="en-US" dirty="0"/>
              <a:t>Most commonly used</a:t>
            </a:r>
          </a:p>
        </p:txBody>
      </p:sp>
      <p:sp>
        <p:nvSpPr>
          <p:cNvPr id="2" name="TextBox 1">
            <a:extLst>
              <a:ext uri="{FF2B5EF4-FFF2-40B4-BE49-F238E27FC236}">
                <a16:creationId xmlns:a16="http://schemas.microsoft.com/office/drawing/2014/main" id="{F3EA0E88-FA81-4D6A-838B-53C018900735}"/>
              </a:ext>
            </a:extLst>
          </p:cNvPr>
          <p:cNvSpPr txBox="1"/>
          <p:nvPr/>
        </p:nvSpPr>
        <p:spPr>
          <a:xfrm>
            <a:off x="4419600" y="1657350"/>
            <a:ext cx="4038600" cy="1061829"/>
          </a:xfrm>
          <a:prstGeom prst="rect">
            <a:avLst/>
          </a:prstGeom>
          <a:noFill/>
          <a:ln>
            <a:solidFill>
              <a:srgbClr val="0070C0"/>
            </a:solidFill>
          </a:ln>
        </p:spPr>
        <p:txBody>
          <a:bodyPr wrap="square" rtlCol="0">
            <a:spAutoFit/>
          </a:bodyPr>
          <a:lstStyle/>
          <a:p>
            <a:r>
              <a:rPr lang="en-US" dirty="0">
                <a:solidFill>
                  <a:schemeClr val="bg1">
                    <a:lumMod val="10000"/>
                  </a:schemeClr>
                </a:solidFill>
              </a:rPr>
              <a:t>Coding tip:</a:t>
            </a:r>
          </a:p>
          <a:p>
            <a:pPr marL="285750" indent="-285750">
              <a:buClr>
                <a:srgbClr val="EF5321"/>
              </a:buClr>
              <a:buFont typeface="Arial" panose="020B0604020202020204" pitchFamily="34" charset="0"/>
              <a:buChar char="•"/>
            </a:pPr>
            <a:r>
              <a:rPr lang="en-US" sz="1500" dirty="0"/>
              <a:t>Note unilateral vs bilateral</a:t>
            </a:r>
          </a:p>
          <a:p>
            <a:pPr marL="285750" indent="-285750">
              <a:buClr>
                <a:srgbClr val="EF5321"/>
              </a:buClr>
              <a:buFont typeface="Arial" panose="020B0604020202020204" pitchFamily="34" charset="0"/>
              <a:buChar char="•"/>
            </a:pPr>
            <a:r>
              <a:rPr lang="en-US" sz="1500" dirty="0"/>
              <a:t>Note services with or without cardiopulmonary bypass assistance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a:extLst>
              <a:ext uri="{FF2B5EF4-FFF2-40B4-BE49-F238E27FC236}">
                <a16:creationId xmlns:a16="http://schemas.microsoft.com/office/drawing/2014/main" id="{DAF3FA2F-4EC2-49CF-9D4F-8CC185879E3F}"/>
              </a:ext>
            </a:extLst>
          </p:cNvPr>
          <p:cNvSpPr>
            <a:spLocks noGrp="1"/>
          </p:cNvSpPr>
          <p:nvPr>
            <p:ph type="title"/>
          </p:nvPr>
        </p:nvSpPr>
        <p:spPr/>
        <p:txBody>
          <a:bodyPr/>
          <a:lstStyle/>
          <a:p>
            <a:r>
              <a:rPr lang="en-US" altLang="en-US" dirty="0"/>
              <a:t>Lungs and Pleura</a:t>
            </a:r>
          </a:p>
        </p:txBody>
      </p:sp>
      <p:sp>
        <p:nvSpPr>
          <p:cNvPr id="309250" name="Rectangle 3">
            <a:extLst>
              <a:ext uri="{FF2B5EF4-FFF2-40B4-BE49-F238E27FC236}">
                <a16:creationId xmlns:a16="http://schemas.microsoft.com/office/drawing/2014/main" id="{7DFB7C3D-A369-4D9A-BD75-559EC70E61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Surgical collapse therapy/thoracoplasty</a:t>
            </a:r>
          </a:p>
          <a:p>
            <a:pPr lvl="1"/>
            <a:r>
              <a:rPr lang="en-US" altLang="en-US" dirty="0"/>
              <a:t>Resection</a:t>
            </a:r>
          </a:p>
          <a:p>
            <a:pPr lvl="1"/>
            <a:r>
              <a:rPr lang="en-US" altLang="en-US" dirty="0"/>
              <a:t>Thoracoplasty</a:t>
            </a:r>
          </a:p>
          <a:p>
            <a:endParaRPr lang="en-US" altLang="en-US" dirty="0"/>
          </a:p>
          <a:p>
            <a:r>
              <a:rPr lang="en-US" altLang="en-US" dirty="0"/>
              <a:t>Other procedures</a:t>
            </a:r>
          </a:p>
          <a:p>
            <a:pPr lvl="1"/>
            <a:r>
              <a:rPr lang="en-US" altLang="en-US" dirty="0"/>
              <a:t>Lung lavage</a:t>
            </a:r>
          </a:p>
          <a:p>
            <a:pPr lvl="1"/>
            <a:r>
              <a:rPr lang="en-US" altLang="en-US" dirty="0"/>
              <a:t>Tumor ablation</a:t>
            </a:r>
          </a:p>
          <a:p>
            <a:pPr lvl="1"/>
            <a:r>
              <a:rPr lang="en-US" altLang="en-US" dirty="0"/>
              <a:t>Unlisted - 32999</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a:extLst>
              <a:ext uri="{FF2B5EF4-FFF2-40B4-BE49-F238E27FC236}">
                <a16:creationId xmlns:a16="http://schemas.microsoft.com/office/drawing/2014/main" id="{17C7204A-EC50-4D03-97CC-1367FF155208}"/>
              </a:ext>
            </a:extLst>
          </p:cNvPr>
          <p:cNvSpPr>
            <a:spLocks noGrp="1"/>
          </p:cNvSpPr>
          <p:nvPr>
            <p:ph type="title"/>
          </p:nvPr>
        </p:nvSpPr>
        <p:spPr/>
        <p:txBody>
          <a:bodyPr/>
          <a:lstStyle/>
          <a:p>
            <a:r>
              <a:rPr lang="en-US" altLang="en-US" dirty="0"/>
              <a:t>Pulmonary</a:t>
            </a:r>
          </a:p>
        </p:txBody>
      </p:sp>
      <p:sp>
        <p:nvSpPr>
          <p:cNvPr id="311298" name="Rectangle 3">
            <a:extLst>
              <a:ext uri="{FF2B5EF4-FFF2-40B4-BE49-F238E27FC236}">
                <a16:creationId xmlns:a16="http://schemas.microsoft.com/office/drawing/2014/main" id="{2D15B4EE-1868-4EFE-B5B1-26FA0C753C8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Ventilator Management</a:t>
            </a:r>
          </a:p>
          <a:p>
            <a:r>
              <a:rPr lang="en-IN" altLang="en-US"/>
              <a:t>Other Procedures</a:t>
            </a:r>
          </a:p>
          <a:p>
            <a:pPr lvl="1"/>
            <a:r>
              <a:rPr lang="en-IN" altLang="en-US"/>
              <a:t>Spirometry</a:t>
            </a:r>
          </a:p>
          <a:p>
            <a:pPr lvl="1"/>
            <a:r>
              <a:rPr lang="en-IN" altLang="en-US"/>
              <a:t>Pulmonary capacity studies</a:t>
            </a:r>
          </a:p>
          <a:p>
            <a:pPr lvl="1"/>
            <a:r>
              <a:rPr lang="en-IN" altLang="en-US"/>
              <a:t>Respiratory flow studies</a:t>
            </a:r>
          </a:p>
          <a:p>
            <a:pPr lvl="1"/>
            <a:r>
              <a:rPr lang="en-IN" altLang="en-US"/>
              <a:t>Pulmonary stress testing</a:t>
            </a:r>
          </a:p>
          <a:p>
            <a:pPr lvl="1"/>
            <a:r>
              <a:rPr lang="en-IN" altLang="en-US"/>
              <a:t>Inhalation treatment</a:t>
            </a:r>
          </a:p>
          <a:p>
            <a:pPr lvl="1"/>
            <a:r>
              <a:rPr lang="en-IN" altLang="en-US"/>
              <a:t>Oxygen uptake</a:t>
            </a:r>
          </a:p>
          <a:p>
            <a:pPr lvl="1"/>
            <a:r>
              <a:rPr lang="en-IN" altLang="en-US"/>
              <a:t>Pulse oximetry</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1066D12F-FBFE-48B4-A58D-FD9E6CC4F6B5}"/>
              </a:ext>
            </a:extLst>
          </p:cNvPr>
          <p:cNvSpPr>
            <a:spLocks noGrp="1"/>
          </p:cNvSpPr>
          <p:nvPr>
            <p:ph type="title"/>
          </p:nvPr>
        </p:nvSpPr>
        <p:spPr/>
        <p:txBody>
          <a:bodyPr/>
          <a:lstStyle/>
          <a:p>
            <a:r>
              <a:rPr lang="en-US" altLang="en-US" dirty="0"/>
              <a:t>Mediastinum &amp; Diaphragm</a:t>
            </a:r>
          </a:p>
        </p:txBody>
      </p:sp>
      <p:sp>
        <p:nvSpPr>
          <p:cNvPr id="313346" name="Content Placeholder 2">
            <a:extLst>
              <a:ext uri="{FF2B5EF4-FFF2-40B4-BE49-F238E27FC236}">
                <a16:creationId xmlns:a16="http://schemas.microsoft.com/office/drawing/2014/main" id="{276D26CF-C3A9-45AC-80A7-33491F003B2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Mediastinum</a:t>
            </a:r>
          </a:p>
          <a:p>
            <a:pPr lvl="1"/>
            <a:r>
              <a:rPr lang="en-IN" altLang="en-US" dirty="0"/>
              <a:t>Mediastinotomy – based on approach</a:t>
            </a:r>
          </a:p>
          <a:p>
            <a:pPr lvl="1"/>
            <a:r>
              <a:rPr lang="en-IN" altLang="en-US" dirty="0"/>
              <a:t>Excision (cyst, </a:t>
            </a:r>
            <a:r>
              <a:rPr lang="en-IN" altLang="en-US" dirty="0" err="1"/>
              <a:t>tumor</a:t>
            </a:r>
            <a:r>
              <a:rPr lang="en-IN" altLang="en-US" dirty="0"/>
              <a:t>)</a:t>
            </a:r>
          </a:p>
          <a:p>
            <a:pPr lvl="1"/>
            <a:r>
              <a:rPr lang="en-IN" altLang="en-US" dirty="0"/>
              <a:t>Endoscopy</a:t>
            </a:r>
          </a:p>
          <a:p>
            <a:endParaRPr lang="en-IN" altLang="en-US" dirty="0"/>
          </a:p>
          <a:p>
            <a:r>
              <a:rPr lang="en-IN" altLang="en-US" dirty="0"/>
              <a:t>Diaphragm</a:t>
            </a:r>
          </a:p>
          <a:p>
            <a:pPr lvl="1"/>
            <a:r>
              <a:rPr lang="en-IN" altLang="en-US" dirty="0"/>
              <a:t>Hernia repair</a:t>
            </a:r>
          </a:p>
          <a:p>
            <a:pPr lvl="1"/>
            <a:r>
              <a:rPr lang="en-IN" altLang="en-US" dirty="0"/>
              <a:t>Resections</a:t>
            </a:r>
          </a:p>
          <a:p>
            <a:pPr lvl="1"/>
            <a:endParaRPr lang="en-IN" alt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2428EE6C-906C-47E0-BE52-15F97F3636C6}"/>
              </a:ext>
            </a:extLst>
          </p:cNvPr>
          <p:cNvSpPr>
            <a:spLocks noGrp="1" noChangeArrowheads="1"/>
          </p:cNvSpPr>
          <p:nvPr>
            <p:ph type="title"/>
          </p:nvPr>
        </p:nvSpPr>
        <p:spPr/>
        <p:txBody>
          <a:bodyPr/>
          <a:lstStyle/>
          <a:p>
            <a:r>
              <a:rPr lang="en-US" altLang="en-US" dirty="0"/>
              <a:t>Hemic and Lymphatic Systems</a:t>
            </a:r>
          </a:p>
        </p:txBody>
      </p:sp>
      <p:sp>
        <p:nvSpPr>
          <p:cNvPr id="315394" name="Rectangle 3">
            <a:extLst>
              <a:ext uri="{FF2B5EF4-FFF2-40B4-BE49-F238E27FC236}">
                <a16:creationId xmlns:a16="http://schemas.microsoft.com/office/drawing/2014/main" id="{C7FBFE63-EA24-4E6C-8CCD-92B02760F2F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Spleen</a:t>
            </a:r>
          </a:p>
          <a:p>
            <a:pPr lvl="1"/>
            <a:r>
              <a:rPr lang="en-US" altLang="en-US" dirty="0"/>
              <a:t>Splenectomy</a:t>
            </a:r>
          </a:p>
          <a:p>
            <a:pPr lvl="2"/>
            <a:r>
              <a:rPr lang="en-US" altLang="en-US" dirty="0"/>
              <a:t>Code selection based on type</a:t>
            </a:r>
          </a:p>
          <a:p>
            <a:pPr lvl="1"/>
            <a:r>
              <a:rPr lang="en-US" altLang="en-US" dirty="0" err="1"/>
              <a:t>Splenorrhaphy</a:t>
            </a:r>
            <a:endParaRPr lang="en-US" altLang="en-US" dirty="0"/>
          </a:p>
          <a:p>
            <a:pPr lvl="2"/>
            <a:r>
              <a:rPr lang="en-US" altLang="en-US" dirty="0"/>
              <a:t>Reported when a ruptured spleen is repaired</a:t>
            </a:r>
          </a:p>
          <a:p>
            <a:endParaRPr lang="en-US" altLang="en-US" dirty="0"/>
          </a:p>
          <a:p>
            <a:r>
              <a:rPr lang="en-US" altLang="en-US" dirty="0"/>
              <a:t>General</a:t>
            </a:r>
          </a:p>
          <a:p>
            <a:pPr lvl="1"/>
            <a:r>
              <a:rPr lang="en-US" altLang="en-US" dirty="0"/>
              <a:t>Bone marrow or stem cell services</a:t>
            </a:r>
          </a:p>
          <a:p>
            <a:pPr lvl="1"/>
            <a:endParaRPr lang="en-US" altLang="en-US" dirty="0"/>
          </a:p>
          <a:p>
            <a:endParaRPr lang="en-US" altLang="en-US" dirty="0"/>
          </a:p>
          <a:p>
            <a:pPr lvl="1"/>
            <a:endParaRPr lang="en-US" altLang="en-US" dirty="0"/>
          </a:p>
          <a:p>
            <a:endParaRPr lang="en-US" alt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94F47E4E-72DF-41C2-A1A4-89E7D6701992}"/>
              </a:ext>
            </a:extLst>
          </p:cNvPr>
          <p:cNvSpPr>
            <a:spLocks noGrp="1" noChangeArrowheads="1"/>
          </p:cNvSpPr>
          <p:nvPr>
            <p:ph type="title"/>
          </p:nvPr>
        </p:nvSpPr>
        <p:spPr/>
        <p:txBody>
          <a:bodyPr/>
          <a:lstStyle/>
          <a:p>
            <a:r>
              <a:rPr lang="en-US" altLang="en-US" dirty="0"/>
              <a:t>Hemic and Lymphatic Systems</a:t>
            </a:r>
          </a:p>
        </p:txBody>
      </p:sp>
      <p:sp>
        <p:nvSpPr>
          <p:cNvPr id="317442" name="Rectangle 3">
            <a:extLst>
              <a:ext uri="{FF2B5EF4-FFF2-40B4-BE49-F238E27FC236}">
                <a16:creationId xmlns:a16="http://schemas.microsoft.com/office/drawing/2014/main" id="{EBA4D59F-7E26-4817-9075-DB9B43F44743}"/>
              </a:ext>
            </a:extLst>
          </p:cNvPr>
          <p:cNvSpPr>
            <a:spLocks noGrp="1" noChangeArrowheads="1"/>
          </p:cNvSpPr>
          <p:nvPr>
            <p:ph type="body" sz="quarter" idx="14"/>
          </p:nvPr>
        </p:nvSpPr>
        <p:spPr bwMode="auto">
          <a:xfrm>
            <a:off x="381000" y="858438"/>
            <a:ext cx="84409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Lymph Nodes &amp; Lymphatic Channels</a:t>
            </a:r>
          </a:p>
          <a:p>
            <a:pPr lvl="1"/>
            <a:r>
              <a:rPr lang="en-IN" altLang="en-US" dirty="0"/>
              <a:t>Drainage of lymph node abscess</a:t>
            </a:r>
          </a:p>
          <a:p>
            <a:pPr lvl="1"/>
            <a:r>
              <a:rPr lang="en-IN" altLang="en-US" dirty="0"/>
              <a:t>Biopsy or Excision</a:t>
            </a:r>
          </a:p>
          <a:p>
            <a:pPr lvl="2"/>
            <a:r>
              <a:rPr lang="en-IN" altLang="en-US" dirty="0"/>
              <a:t>Code selection based on method and location</a:t>
            </a:r>
          </a:p>
          <a:p>
            <a:pPr lvl="1"/>
            <a:r>
              <a:rPr lang="en-IN" altLang="en-US" dirty="0"/>
              <a:t>Lymphadenectomy</a:t>
            </a:r>
          </a:p>
          <a:p>
            <a:pPr lvl="2"/>
            <a:r>
              <a:rPr lang="en-IN" altLang="en-US" dirty="0"/>
              <a:t>Limited – removes only lymph nodes</a:t>
            </a:r>
          </a:p>
          <a:p>
            <a:pPr lvl="2"/>
            <a:r>
              <a:rPr lang="en-IN" altLang="en-US" dirty="0"/>
              <a:t>Radical – removal of lymph nodes, glands, and surrounding tissue</a:t>
            </a:r>
          </a:p>
          <a:p>
            <a:pPr lvl="1"/>
            <a:r>
              <a:rPr lang="en-IN" altLang="en-US" dirty="0"/>
              <a:t>Injection Procedures</a:t>
            </a:r>
          </a:p>
          <a:p>
            <a:pPr lvl="1"/>
            <a:r>
              <a:rPr lang="en-IN" altLang="en-US" dirty="0"/>
              <a:t>Lymphangiography</a:t>
            </a:r>
          </a:p>
          <a:p>
            <a:pPr lvl="1"/>
            <a:endParaRPr lang="en-I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7919B46-1ED4-4F6C-99C9-F28B80B81067}"/>
              </a:ext>
            </a:extLst>
          </p:cNvPr>
          <p:cNvSpPr>
            <a:spLocks noGrp="1" noChangeArrowheads="1"/>
          </p:cNvSpPr>
          <p:nvPr>
            <p:ph type="title"/>
          </p:nvPr>
        </p:nvSpPr>
        <p:spPr/>
        <p:txBody>
          <a:bodyPr/>
          <a:lstStyle/>
          <a:p>
            <a:r>
              <a:rPr lang="en-US" altLang="en-US" dirty="0"/>
              <a:t>OIG Compliance Plan</a:t>
            </a:r>
          </a:p>
        </p:txBody>
      </p:sp>
      <p:sp>
        <p:nvSpPr>
          <p:cNvPr id="51202" name="Rectangle 3">
            <a:extLst>
              <a:ext uri="{FF2B5EF4-FFF2-40B4-BE49-F238E27FC236}">
                <a16:creationId xmlns:a16="http://schemas.microsoft.com/office/drawing/2014/main" id="{49C67C9D-662D-4A17-B151-EC01C038840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Conduct internal monitoring and auditing. </a:t>
            </a:r>
          </a:p>
          <a:p>
            <a:pPr lvl="1"/>
            <a:r>
              <a:rPr lang="en-US" altLang="en-US" dirty="0"/>
              <a:t>Implement compliance and practice standards. </a:t>
            </a:r>
          </a:p>
          <a:p>
            <a:pPr lvl="1"/>
            <a:r>
              <a:rPr lang="en-US" altLang="en-US" dirty="0"/>
              <a:t>Designate a compliance officer or contact. </a:t>
            </a:r>
          </a:p>
          <a:p>
            <a:pPr lvl="1"/>
            <a:r>
              <a:rPr lang="en-US" altLang="en-US" dirty="0"/>
              <a:t>Conduct appropriate training and education. </a:t>
            </a:r>
          </a:p>
          <a:p>
            <a:pPr lvl="1"/>
            <a:r>
              <a:rPr lang="en-US" altLang="en-US" dirty="0"/>
              <a:t>Respond appropriately to detected offenses and develop corrective action. </a:t>
            </a:r>
          </a:p>
          <a:p>
            <a:pPr lvl="1"/>
            <a:r>
              <a:rPr lang="en-US" altLang="en-US" dirty="0"/>
              <a:t>Develop open lines of communication with employees. </a:t>
            </a:r>
          </a:p>
          <a:p>
            <a:pPr lvl="1"/>
            <a:r>
              <a:rPr lang="en-US" altLang="en-US" dirty="0"/>
              <a:t>Enforce disciplinary standards through well-publicized guidelines.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73C9C905-177A-4B53-AF2A-4C8FFB42B340}"/>
              </a:ext>
            </a:extLst>
          </p:cNvPr>
          <p:cNvSpPr>
            <a:spLocks noGrp="1"/>
          </p:cNvSpPr>
          <p:nvPr>
            <p:ph type="title"/>
          </p:nvPr>
        </p:nvSpPr>
        <p:spPr/>
        <p:txBody>
          <a:bodyPr/>
          <a:lstStyle/>
          <a:p>
            <a:r>
              <a:rPr lang="en-US" altLang="en-US" dirty="0"/>
              <a:t>Heart</a:t>
            </a:r>
          </a:p>
        </p:txBody>
      </p:sp>
      <p:sp>
        <p:nvSpPr>
          <p:cNvPr id="321538" name="Content Placeholder 2">
            <a:extLst>
              <a:ext uri="{FF2B5EF4-FFF2-40B4-BE49-F238E27FC236}">
                <a16:creationId xmlns:a16="http://schemas.microsoft.com/office/drawing/2014/main" id="{B2879B52-E875-46E7-96B6-135B5FFFCD63}"/>
              </a:ext>
            </a:extLst>
          </p:cNvPr>
          <p:cNvSpPr>
            <a:spLocks noGrp="1"/>
          </p:cNvSpPr>
          <p:nvPr>
            <p:ph type="body" sz="quarter" idx="14"/>
          </p:nvPr>
        </p:nvSpPr>
        <p:spPr bwMode="auto">
          <a:xfrm>
            <a:off x="381000" y="858438"/>
            <a:ext cx="84409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4 Chambers</a:t>
            </a:r>
          </a:p>
          <a:p>
            <a:pPr lvl="1"/>
            <a:r>
              <a:rPr lang="en-US" altLang="en-US" dirty="0"/>
              <a:t>Two atria</a:t>
            </a:r>
          </a:p>
          <a:p>
            <a:pPr lvl="1"/>
            <a:r>
              <a:rPr lang="en-US" altLang="en-US" dirty="0"/>
              <a:t>Two ventricles</a:t>
            </a:r>
          </a:p>
          <a:p>
            <a:endParaRPr lang="en-US" altLang="en-US" dirty="0"/>
          </a:p>
          <a:p>
            <a:r>
              <a:rPr lang="en-US" altLang="en-US" dirty="0"/>
              <a:t>Three layers</a:t>
            </a:r>
          </a:p>
          <a:p>
            <a:pPr lvl="1"/>
            <a:r>
              <a:rPr lang="en-US" altLang="en-US" dirty="0"/>
              <a:t>Endocardium</a:t>
            </a:r>
          </a:p>
          <a:p>
            <a:pPr lvl="1"/>
            <a:r>
              <a:rPr lang="en-US" altLang="en-US" dirty="0"/>
              <a:t>Myocardium</a:t>
            </a:r>
          </a:p>
          <a:p>
            <a:pPr lvl="1"/>
            <a:r>
              <a:rPr lang="en-US" altLang="en-US" dirty="0"/>
              <a:t>Epicardium</a:t>
            </a:r>
          </a:p>
          <a:p>
            <a:pPr lvl="1"/>
            <a:endParaRPr lang="en-US" altLang="en-US" dirty="0"/>
          </a:p>
        </p:txBody>
      </p:sp>
      <p:sp>
        <p:nvSpPr>
          <p:cNvPr id="321541" name="Content Placeholder 5">
            <a:extLst>
              <a:ext uri="{FF2B5EF4-FFF2-40B4-BE49-F238E27FC236}">
                <a16:creationId xmlns:a16="http://schemas.microsoft.com/office/drawing/2014/main" id="{453D5835-629D-4A86-8638-FE1D8C6470AE}"/>
              </a:ext>
            </a:extLst>
          </p:cNvPr>
          <p:cNvSpPr>
            <a:spLocks noGrp="1"/>
          </p:cNvSpPr>
          <p:nvPr>
            <p:ph sz="half" idx="4294967295"/>
          </p:nvPr>
        </p:nvSpPr>
        <p:spPr bwMode="auto">
          <a:xfrm>
            <a:off x="5106988" y="1200150"/>
            <a:ext cx="4037012"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Valves</a:t>
            </a:r>
          </a:p>
          <a:p>
            <a:pPr lvl="1"/>
            <a:r>
              <a:rPr lang="en-US" altLang="en-US"/>
              <a:t>Atrioventricular valves</a:t>
            </a:r>
          </a:p>
          <a:p>
            <a:pPr lvl="2"/>
            <a:r>
              <a:rPr lang="en-US" altLang="en-US" sz="1667"/>
              <a:t>Tricuspid</a:t>
            </a:r>
          </a:p>
          <a:p>
            <a:pPr lvl="2"/>
            <a:r>
              <a:rPr lang="en-US" altLang="en-US" sz="1667"/>
              <a:t>Bicuspid (Mitral)</a:t>
            </a:r>
          </a:p>
          <a:p>
            <a:pPr lvl="1"/>
            <a:r>
              <a:rPr lang="en-US" altLang="en-US"/>
              <a:t>Semilunar valves</a:t>
            </a:r>
          </a:p>
          <a:p>
            <a:pPr lvl="2"/>
            <a:r>
              <a:rPr lang="en-US" altLang="en-US" sz="1667"/>
              <a:t>Pulmonary </a:t>
            </a:r>
          </a:p>
          <a:p>
            <a:pPr lvl="2"/>
            <a:r>
              <a:rPr lang="en-US" altLang="en-US" sz="1667"/>
              <a:t>Aortic</a:t>
            </a:r>
          </a:p>
          <a:p>
            <a:endParaRPr lang="en-US" alt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a:extLst>
              <a:ext uri="{FF2B5EF4-FFF2-40B4-BE49-F238E27FC236}">
                <a16:creationId xmlns:a16="http://schemas.microsoft.com/office/drawing/2014/main" id="{233D03E5-E02C-4617-BE68-F6F64F46B809}"/>
              </a:ext>
            </a:extLst>
          </p:cNvPr>
          <p:cNvSpPr>
            <a:spLocks noGrp="1"/>
          </p:cNvSpPr>
          <p:nvPr>
            <p:ph type="title"/>
          </p:nvPr>
        </p:nvSpPr>
        <p:spPr/>
        <p:txBody>
          <a:bodyPr/>
          <a:lstStyle/>
          <a:p>
            <a:r>
              <a:rPr lang="en-US" altLang="en-US" dirty="0"/>
              <a:t>Oxygenation Process</a:t>
            </a:r>
          </a:p>
        </p:txBody>
      </p:sp>
      <p:sp>
        <p:nvSpPr>
          <p:cNvPr id="323586" name="Rectangle 3">
            <a:extLst>
              <a:ext uri="{FF2B5EF4-FFF2-40B4-BE49-F238E27FC236}">
                <a16:creationId xmlns:a16="http://schemas.microsoft.com/office/drawing/2014/main" id="{B17AEC16-C9D7-4399-AB58-5A95E397251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RA &gt; tricuspid valve &gt; RV</a:t>
            </a:r>
          </a:p>
          <a:p>
            <a:pPr lvl="1"/>
            <a:r>
              <a:rPr lang="en-IN" altLang="en-US" dirty="0"/>
              <a:t>RV &gt; pulmonary valve &gt; pulmonary artery</a:t>
            </a:r>
          </a:p>
          <a:p>
            <a:pPr lvl="1"/>
            <a:r>
              <a:rPr lang="en-IN" altLang="en-US" dirty="0"/>
              <a:t>LUNGS (gas exchange) &gt; pulmonary vein &gt;</a:t>
            </a:r>
          </a:p>
          <a:p>
            <a:pPr lvl="1"/>
            <a:r>
              <a:rPr lang="en-IN" altLang="en-US" dirty="0"/>
              <a:t>LA &gt; mitral valve &gt; LV</a:t>
            </a:r>
          </a:p>
          <a:p>
            <a:pPr lvl="1"/>
            <a:r>
              <a:rPr lang="en-IN" altLang="en-US" dirty="0"/>
              <a:t>LV &gt; aortic valve &gt; BODY via arteries</a:t>
            </a:r>
          </a:p>
          <a:p>
            <a:pPr lvl="1"/>
            <a:r>
              <a:rPr lang="en-IN" altLang="en-US" dirty="0"/>
              <a:t>BODY &gt; via veins &gt; RA</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a:extLst>
              <a:ext uri="{FF2B5EF4-FFF2-40B4-BE49-F238E27FC236}">
                <a16:creationId xmlns:a16="http://schemas.microsoft.com/office/drawing/2014/main" id="{48777DD8-42E7-4EE1-9140-C97CB3750F75}"/>
              </a:ext>
            </a:extLst>
          </p:cNvPr>
          <p:cNvSpPr>
            <a:spLocks noGrp="1"/>
          </p:cNvSpPr>
          <p:nvPr>
            <p:ph type="title"/>
          </p:nvPr>
        </p:nvSpPr>
        <p:spPr/>
        <p:txBody>
          <a:bodyPr/>
          <a:lstStyle/>
          <a:p>
            <a:r>
              <a:rPr lang="en-US" altLang="en-US" dirty="0"/>
              <a:t>Electrical Conduction in the Heart</a:t>
            </a:r>
          </a:p>
        </p:txBody>
      </p:sp>
      <p:sp>
        <p:nvSpPr>
          <p:cNvPr id="325634" name="Rectangle 3">
            <a:extLst>
              <a:ext uri="{FF2B5EF4-FFF2-40B4-BE49-F238E27FC236}">
                <a16:creationId xmlns:a16="http://schemas.microsoft.com/office/drawing/2014/main" id="{9A015482-DB1E-4651-BE7B-F1A48085CE8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a:t>Conduction begins in sinoatrial node of right atrium</a:t>
            </a:r>
          </a:p>
          <a:p>
            <a:pPr lvl="2"/>
            <a:r>
              <a:rPr lang="en-US" altLang="en-US"/>
              <a:t>Nature’s pacemaker</a:t>
            </a:r>
          </a:p>
          <a:p>
            <a:pPr lvl="2"/>
            <a:r>
              <a:rPr lang="en-US" altLang="en-US"/>
              <a:t>Firing causes contraction of muscle</a:t>
            </a:r>
          </a:p>
          <a:p>
            <a:pPr lvl="1"/>
            <a:endParaRPr lang="en-US" altLang="en-US"/>
          </a:p>
          <a:p>
            <a:pPr lvl="1"/>
            <a:r>
              <a:rPr lang="en-US" altLang="en-US"/>
              <a:t>Moves to atrioventricular node</a:t>
            </a:r>
          </a:p>
          <a:p>
            <a:pPr lvl="2"/>
            <a:r>
              <a:rPr lang="en-US" altLang="en-US"/>
              <a:t>Then to Bundle of His along septum</a:t>
            </a:r>
          </a:p>
          <a:p>
            <a:pPr lvl="2"/>
            <a:r>
              <a:rPr lang="en-US" altLang="en-US"/>
              <a:t>Then to Purkinje fibers along the surface of ventricles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62D16796-7E20-4EFA-8138-4C8BC852AB23}"/>
              </a:ext>
            </a:extLst>
          </p:cNvPr>
          <p:cNvSpPr>
            <a:spLocks noGrp="1"/>
          </p:cNvSpPr>
          <p:nvPr>
            <p:ph type="title"/>
          </p:nvPr>
        </p:nvSpPr>
        <p:spPr/>
        <p:txBody>
          <a:bodyPr>
            <a:normAutofit/>
          </a:bodyPr>
          <a:lstStyle/>
          <a:p>
            <a:r>
              <a:rPr lang="en-US" dirty="0"/>
              <a:t>Coronary Arteries &amp; Blood Vessels</a:t>
            </a:r>
          </a:p>
        </p:txBody>
      </p:sp>
      <p:sp>
        <p:nvSpPr>
          <p:cNvPr id="327682" name="Content Placeholder 2">
            <a:extLst>
              <a:ext uri="{FF2B5EF4-FFF2-40B4-BE49-F238E27FC236}">
                <a16:creationId xmlns:a16="http://schemas.microsoft.com/office/drawing/2014/main" id="{16C84EC8-4368-4D18-AC68-EE3FCFAAA60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Arteries</a:t>
            </a:r>
          </a:p>
          <a:p>
            <a:pPr lvl="1"/>
            <a:r>
              <a:rPr lang="en-US" altLang="en-US" dirty="0"/>
              <a:t>Carry oxygenated blood</a:t>
            </a:r>
          </a:p>
          <a:p>
            <a:pPr lvl="1"/>
            <a:r>
              <a:rPr lang="en-US" altLang="en-US" dirty="0"/>
              <a:t> Take blood away from heart to the body</a:t>
            </a:r>
          </a:p>
          <a:p>
            <a:endParaRPr lang="en-US" altLang="en-US" dirty="0"/>
          </a:p>
          <a:p>
            <a:r>
              <a:rPr lang="en-US" altLang="en-US" dirty="0"/>
              <a:t>Veins</a:t>
            </a:r>
          </a:p>
          <a:p>
            <a:pPr lvl="1"/>
            <a:r>
              <a:rPr lang="en-US" altLang="en-US" dirty="0"/>
              <a:t>Carry deoxygenated blood</a:t>
            </a:r>
          </a:p>
          <a:p>
            <a:pPr lvl="1"/>
            <a:r>
              <a:rPr lang="en-US" altLang="en-US" dirty="0"/>
              <a:t>Bring blood back to the heart from the capillary beds</a:t>
            </a:r>
          </a:p>
          <a:p>
            <a:endParaRPr lang="en-US" altLang="en-US" dirty="0"/>
          </a:p>
          <a:p>
            <a:r>
              <a:rPr lang="en-US" altLang="en-US" dirty="0"/>
              <a:t>Capillaries</a:t>
            </a:r>
          </a:p>
          <a:p>
            <a:pPr lvl="1"/>
            <a:r>
              <a:rPr lang="en-US" altLang="en-US" dirty="0"/>
              <a:t>Connect arteries and veins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B41C4EBB-C37D-44BE-B18C-08E40427F376}"/>
              </a:ext>
            </a:extLst>
          </p:cNvPr>
          <p:cNvSpPr>
            <a:spLocks noGrp="1"/>
          </p:cNvSpPr>
          <p:nvPr>
            <p:ph type="title"/>
          </p:nvPr>
        </p:nvSpPr>
        <p:spPr/>
        <p:txBody>
          <a:bodyPr/>
          <a:lstStyle/>
          <a:p>
            <a:r>
              <a:rPr lang="en-US" altLang="en-US" dirty="0"/>
              <a:t>Circulations</a:t>
            </a:r>
          </a:p>
        </p:txBody>
      </p:sp>
      <p:sp>
        <p:nvSpPr>
          <p:cNvPr id="329730" name="Content Placeholder 2">
            <a:extLst>
              <a:ext uri="{FF2B5EF4-FFF2-40B4-BE49-F238E27FC236}">
                <a16:creationId xmlns:a16="http://schemas.microsoft.com/office/drawing/2014/main" id="{85D5FE0E-272E-48F7-8D94-DFEA878DDBC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Pulmonary Circulation</a:t>
            </a:r>
          </a:p>
          <a:p>
            <a:pPr lvl="1"/>
            <a:r>
              <a:rPr lang="en-US" altLang="en-US" dirty="0"/>
              <a:t>Pushes deoxygenated blood into the lungs</a:t>
            </a:r>
          </a:p>
          <a:p>
            <a:pPr lvl="1"/>
            <a:r>
              <a:rPr lang="en-US" altLang="en-US" dirty="0"/>
              <a:t>Carbon dioxide removed and oxygen added</a:t>
            </a:r>
          </a:p>
          <a:p>
            <a:pPr lvl="1"/>
            <a:r>
              <a:rPr lang="en-US" altLang="en-US" dirty="0"/>
              <a:t>Blood flows to the left atrium</a:t>
            </a:r>
          </a:p>
          <a:p>
            <a:endParaRPr lang="en-US" altLang="en-US" dirty="0"/>
          </a:p>
          <a:p>
            <a:r>
              <a:rPr lang="en-US" altLang="en-US" dirty="0"/>
              <a:t>Systemic Circulation</a:t>
            </a:r>
          </a:p>
          <a:p>
            <a:pPr lvl="1"/>
            <a:r>
              <a:rPr lang="en-US" altLang="en-US" dirty="0"/>
              <a:t>Blood flows from left atrium into the left ventricle</a:t>
            </a:r>
          </a:p>
          <a:p>
            <a:pPr lvl="1"/>
            <a:r>
              <a:rPr lang="en-US" altLang="en-US" dirty="0"/>
              <a:t>Pumped to the body to deliver oxygen and remove carbon dioxide</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C1656F9B-94BF-4F08-8707-E2AD39084599}"/>
              </a:ext>
            </a:extLst>
          </p:cNvPr>
          <p:cNvSpPr>
            <a:spLocks noGrp="1"/>
          </p:cNvSpPr>
          <p:nvPr>
            <p:ph type="title"/>
          </p:nvPr>
        </p:nvSpPr>
        <p:spPr/>
        <p:txBody>
          <a:bodyPr/>
          <a:lstStyle/>
          <a:p>
            <a:r>
              <a:rPr lang="en-US" altLang="en-US" dirty="0"/>
              <a:t>ICD-10-CM Coding</a:t>
            </a:r>
          </a:p>
        </p:txBody>
      </p:sp>
      <p:sp>
        <p:nvSpPr>
          <p:cNvPr id="331778" name="Content Placeholder 2">
            <a:extLst>
              <a:ext uri="{FF2B5EF4-FFF2-40B4-BE49-F238E27FC236}">
                <a16:creationId xmlns:a16="http://schemas.microsoft.com/office/drawing/2014/main" id="{2910FD22-441E-4061-ABEB-BFBBDD59183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Chapter 01: Infectious and parasitic diseases</a:t>
            </a:r>
          </a:p>
          <a:p>
            <a:pPr lvl="1"/>
            <a:r>
              <a:rPr lang="en-US" altLang="en-US" dirty="0"/>
              <a:t>Chapter 02: Neoplasms</a:t>
            </a:r>
          </a:p>
          <a:p>
            <a:pPr lvl="1"/>
            <a:r>
              <a:rPr lang="en-US" altLang="en-US" dirty="0"/>
              <a:t>Chapter 09: Diseases of the Circulatory System</a:t>
            </a:r>
          </a:p>
          <a:p>
            <a:pPr lvl="1"/>
            <a:r>
              <a:rPr lang="en-US" altLang="en-US" dirty="0"/>
              <a:t>Chapter 17: Congenital Anomalies</a:t>
            </a:r>
          </a:p>
          <a:p>
            <a:pPr lvl="1"/>
            <a:r>
              <a:rPr lang="en-US" altLang="en-US" dirty="0"/>
              <a:t>Chapter 18: Signs, Symptoms and Ill-Defined Conditions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a:extLst>
              <a:ext uri="{FF2B5EF4-FFF2-40B4-BE49-F238E27FC236}">
                <a16:creationId xmlns:a16="http://schemas.microsoft.com/office/drawing/2014/main" id="{7060529F-0D30-4B8D-A64F-D89F06DE7328}"/>
              </a:ext>
            </a:extLst>
          </p:cNvPr>
          <p:cNvSpPr>
            <a:spLocks noGrp="1"/>
          </p:cNvSpPr>
          <p:nvPr>
            <p:ph type="title"/>
          </p:nvPr>
        </p:nvSpPr>
        <p:spPr/>
        <p:txBody>
          <a:bodyPr/>
          <a:lstStyle/>
          <a:p>
            <a:r>
              <a:rPr lang="en-US" altLang="en-US" dirty="0"/>
              <a:t>ICD-10-CM: Hypertension</a:t>
            </a:r>
          </a:p>
        </p:txBody>
      </p:sp>
      <p:sp>
        <p:nvSpPr>
          <p:cNvPr id="333826" name="Rectangle 3">
            <a:extLst>
              <a:ext uri="{FF2B5EF4-FFF2-40B4-BE49-F238E27FC236}">
                <a16:creationId xmlns:a16="http://schemas.microsoft.com/office/drawing/2014/main" id="{26B01145-3CF8-4B39-85DE-66484A574159}"/>
              </a:ext>
            </a:extLst>
          </p:cNvPr>
          <p:cNvSpPr>
            <a:spLocks noGrp="1"/>
          </p:cNvSpPr>
          <p:nvPr>
            <p:ph type="body" sz="quarter" idx="14"/>
          </p:nvPr>
        </p:nvSpPr>
        <p:spPr bwMode="auto"/>
        <p:txBody>
          <a:bodyPr vert="horz" wrap="square" numCol="1" anchor="t" anchorCtr="0" compatLnSpc="1">
            <a:prstTxWarp prst="textNoShape">
              <a:avLst/>
            </a:prstTxWarp>
            <a:normAutofit/>
          </a:bodyPr>
          <a:lstStyle/>
          <a:p>
            <a:r>
              <a:rPr lang="en-IN" altLang="en-US"/>
              <a:t>Hypertensive Disease</a:t>
            </a:r>
          </a:p>
          <a:p>
            <a:pPr lvl="1"/>
            <a:r>
              <a:rPr lang="en-IN" altLang="en-US" dirty="0"/>
              <a:t>I10  Essential (primary) Hypertension </a:t>
            </a:r>
          </a:p>
          <a:p>
            <a:pPr lvl="1"/>
            <a:r>
              <a:rPr lang="en-IN" altLang="en-US" dirty="0"/>
              <a:t>Includes high blood pressure, arterial, benign, essential, malignant, primary, systemic</a:t>
            </a:r>
          </a:p>
          <a:p>
            <a:pPr lvl="1"/>
            <a:r>
              <a:rPr lang="en-IN" altLang="en-US" dirty="0"/>
              <a:t>I11  Hypertension with heart disease (presumed relationship exists between hypertension and heart disease)</a:t>
            </a:r>
          </a:p>
          <a:p>
            <a:pPr lvl="1"/>
            <a:r>
              <a:rPr lang="en-IN" altLang="en-US" dirty="0"/>
              <a:t>I12  Hypertensive chronic kidney disease (presumed relationship exists between hypertension and chronic kidney disease)</a:t>
            </a:r>
          </a:p>
          <a:p>
            <a:pPr lvl="1"/>
            <a:r>
              <a:rPr lang="en-IN" altLang="en-US" dirty="0"/>
              <a:t>I13  Hypertensive heart and chronic kidney disease </a:t>
            </a:r>
          </a:p>
          <a:p>
            <a:pPr lvl="1"/>
            <a:r>
              <a:rPr lang="en-IN" altLang="en-US" dirty="0"/>
              <a:t>I15  Secondary Hypertension </a:t>
            </a:r>
          </a:p>
          <a:p>
            <a:pPr lvl="1"/>
            <a:r>
              <a:rPr lang="en-IN" altLang="en-US" dirty="0"/>
              <a:t>I16  Hypertensive Crisis</a:t>
            </a:r>
          </a:p>
          <a:p>
            <a:pPr lvl="1"/>
            <a:endParaRPr lang="en-IN" alt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a:extLst>
              <a:ext uri="{FF2B5EF4-FFF2-40B4-BE49-F238E27FC236}">
                <a16:creationId xmlns:a16="http://schemas.microsoft.com/office/drawing/2014/main" id="{2DB35245-A9A8-40F9-B1C8-6DC3E3C95E39}"/>
              </a:ext>
            </a:extLst>
          </p:cNvPr>
          <p:cNvSpPr>
            <a:spLocks noGrp="1"/>
          </p:cNvSpPr>
          <p:nvPr>
            <p:ph type="title"/>
          </p:nvPr>
        </p:nvSpPr>
        <p:spPr/>
        <p:txBody>
          <a:bodyPr/>
          <a:lstStyle/>
          <a:p>
            <a:r>
              <a:rPr lang="en-US" altLang="en-US" dirty="0"/>
              <a:t>ICD-10-CM: Arteriosclerosis</a:t>
            </a:r>
          </a:p>
        </p:txBody>
      </p:sp>
      <p:sp>
        <p:nvSpPr>
          <p:cNvPr id="335874" name="Rectangle 3">
            <a:extLst>
              <a:ext uri="{FF2B5EF4-FFF2-40B4-BE49-F238E27FC236}">
                <a16:creationId xmlns:a16="http://schemas.microsoft.com/office/drawing/2014/main" id="{AFE13E4E-AF8F-4B3B-AEB7-ABA76F45193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CAD of native coronary artery (I25.10)</a:t>
            </a:r>
          </a:p>
          <a:p>
            <a:pPr lvl="1"/>
            <a:r>
              <a:rPr lang="en-US" altLang="en-US"/>
              <a:t>The patient is not a heart transplant</a:t>
            </a:r>
          </a:p>
          <a:p>
            <a:pPr lvl="1"/>
            <a:r>
              <a:rPr lang="en-US" altLang="en-US"/>
              <a:t>The patient has CAD with no history of CABG</a:t>
            </a:r>
          </a:p>
          <a:p>
            <a:pPr lvl="1"/>
            <a:r>
              <a:rPr lang="en-US" altLang="en-US"/>
              <a:t>The patient had a prior PTCA of native coronary artery and the patient is admitted with re-occlusion of this lesion</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a:extLst>
              <a:ext uri="{FF2B5EF4-FFF2-40B4-BE49-F238E27FC236}">
                <a16:creationId xmlns:a16="http://schemas.microsoft.com/office/drawing/2014/main" id="{A3E92B01-B205-494A-B793-BA46701212A2}"/>
              </a:ext>
            </a:extLst>
          </p:cNvPr>
          <p:cNvSpPr>
            <a:spLocks noGrp="1"/>
          </p:cNvSpPr>
          <p:nvPr>
            <p:ph type="title"/>
          </p:nvPr>
        </p:nvSpPr>
        <p:spPr/>
        <p:txBody>
          <a:bodyPr/>
          <a:lstStyle/>
          <a:p>
            <a:r>
              <a:rPr lang="en-US" altLang="en-US" dirty="0"/>
              <a:t>ICD-10-CM Coding</a:t>
            </a:r>
          </a:p>
        </p:txBody>
      </p:sp>
      <p:sp>
        <p:nvSpPr>
          <p:cNvPr id="337922" name="Rectangle 3">
            <a:extLst>
              <a:ext uri="{FF2B5EF4-FFF2-40B4-BE49-F238E27FC236}">
                <a16:creationId xmlns:a16="http://schemas.microsoft.com/office/drawing/2014/main" id="{5526B51B-9DE7-42E9-AD38-5F0BCFF29E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Endocarditis</a:t>
            </a:r>
          </a:p>
          <a:p>
            <a:pPr lvl="1"/>
            <a:r>
              <a:rPr lang="en-IN" altLang="en-US" dirty="0"/>
              <a:t>Heart Failure</a:t>
            </a:r>
          </a:p>
          <a:p>
            <a:pPr lvl="1"/>
            <a:r>
              <a:rPr lang="en-IN" altLang="en-US" dirty="0"/>
              <a:t>Pericarditis</a:t>
            </a:r>
          </a:p>
          <a:p>
            <a:pPr lvl="1"/>
            <a:r>
              <a:rPr lang="en-IN" altLang="en-US" dirty="0"/>
              <a:t>Peripheral Arterial Disease (PAD)</a:t>
            </a:r>
          </a:p>
          <a:p>
            <a:pPr lvl="1"/>
            <a:r>
              <a:rPr lang="en-IN" altLang="en-US" dirty="0"/>
              <a:t>Valve Disorders</a:t>
            </a:r>
          </a:p>
          <a:p>
            <a:pPr lvl="1"/>
            <a:r>
              <a:rPr lang="en-IN" altLang="en-US" dirty="0"/>
              <a:t>Myocardial Infarction (MI)</a:t>
            </a:r>
          </a:p>
          <a:p>
            <a:pPr lvl="2"/>
            <a:r>
              <a:rPr lang="en-IN" altLang="en-US" dirty="0"/>
              <a:t>Acute MI</a:t>
            </a:r>
          </a:p>
          <a:p>
            <a:pPr lvl="2"/>
            <a:r>
              <a:rPr lang="en-IN" altLang="en-US" dirty="0"/>
              <a:t>Chronic MI and Old MI</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a:extLst>
              <a:ext uri="{FF2B5EF4-FFF2-40B4-BE49-F238E27FC236}">
                <a16:creationId xmlns:a16="http://schemas.microsoft.com/office/drawing/2014/main" id="{A3E92B01-B205-494A-B793-BA46701212A2}"/>
              </a:ext>
            </a:extLst>
          </p:cNvPr>
          <p:cNvSpPr>
            <a:spLocks noGrp="1"/>
          </p:cNvSpPr>
          <p:nvPr>
            <p:ph type="title"/>
          </p:nvPr>
        </p:nvSpPr>
        <p:spPr/>
        <p:txBody>
          <a:bodyPr/>
          <a:lstStyle/>
          <a:p>
            <a:r>
              <a:rPr lang="en-US" altLang="en-US" dirty="0"/>
              <a:t>ICD-10-CM Coding</a:t>
            </a:r>
          </a:p>
        </p:txBody>
      </p:sp>
      <p:sp>
        <p:nvSpPr>
          <p:cNvPr id="337922" name="Rectangle 3">
            <a:extLst>
              <a:ext uri="{FF2B5EF4-FFF2-40B4-BE49-F238E27FC236}">
                <a16:creationId xmlns:a16="http://schemas.microsoft.com/office/drawing/2014/main" id="{5526B51B-9DE7-42E9-AD38-5F0BCFF29E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it-IT" altLang="en-US" dirty="0"/>
              <a:t>Myocardial Infarction (MI)</a:t>
            </a:r>
          </a:p>
          <a:p>
            <a:pPr lvl="1"/>
            <a:r>
              <a:rPr lang="it-IT" altLang="en-US" dirty="0"/>
              <a:t>Acute MI</a:t>
            </a:r>
          </a:p>
          <a:p>
            <a:pPr lvl="1"/>
            <a:r>
              <a:rPr lang="it-IT" altLang="en-US" dirty="0"/>
              <a:t>Chronic MI and Old MI</a:t>
            </a:r>
          </a:p>
        </p:txBody>
      </p:sp>
    </p:spTree>
    <p:extLst>
      <p:ext uri="{BB962C8B-B14F-4D97-AF65-F5344CB8AC3E}">
        <p14:creationId xmlns:p14="http://schemas.microsoft.com/office/powerpoint/2010/main" val="286770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an Operative</a:t>
            </a:r>
          </a:p>
        </p:txBody>
      </p:sp>
      <p:sp>
        <p:nvSpPr>
          <p:cNvPr id="4" name="Text Placeholder 3"/>
          <p:cNvSpPr>
            <a:spLocks noGrp="1"/>
          </p:cNvSpPr>
          <p:nvPr>
            <p:ph type="body" sz="quarter" idx="14"/>
          </p:nvPr>
        </p:nvSpPr>
        <p:spPr/>
        <p:txBody>
          <a:bodyPr/>
          <a:lstStyle/>
          <a:p>
            <a:r>
              <a:rPr lang="en-US" dirty="0"/>
              <a:t>Operative Report Elements</a:t>
            </a:r>
          </a:p>
        </p:txBody>
      </p:sp>
      <p:graphicFrame>
        <p:nvGraphicFramePr>
          <p:cNvPr id="7" name="Diagram 6"/>
          <p:cNvGraphicFramePr/>
          <p:nvPr>
            <p:extLst>
              <p:ext uri="{D42A27DB-BD31-4B8C-83A1-F6EECF244321}">
                <p14:modId xmlns:p14="http://schemas.microsoft.com/office/powerpoint/2010/main" val="2485272927"/>
              </p:ext>
            </p:extLst>
          </p:nvPr>
        </p:nvGraphicFramePr>
        <p:xfrm>
          <a:off x="685801" y="1720426"/>
          <a:ext cx="7467600" cy="285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29931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a:extLst>
              <a:ext uri="{FF2B5EF4-FFF2-40B4-BE49-F238E27FC236}">
                <a16:creationId xmlns:a16="http://schemas.microsoft.com/office/drawing/2014/main" id="{DEF10A3E-1E36-4B23-A518-6172FBDF8DE6}"/>
              </a:ext>
            </a:extLst>
          </p:cNvPr>
          <p:cNvSpPr>
            <a:spLocks noGrp="1"/>
          </p:cNvSpPr>
          <p:nvPr>
            <p:ph type="title"/>
          </p:nvPr>
        </p:nvSpPr>
        <p:spPr/>
        <p:txBody>
          <a:bodyPr/>
          <a:lstStyle/>
          <a:p>
            <a:r>
              <a:rPr lang="en-US" altLang="en-US" dirty="0"/>
              <a:t>CPT</a:t>
            </a:r>
            <a:r>
              <a:rPr lang="en-US" altLang="en-US" baseline="30000" dirty="0"/>
              <a:t>®</a:t>
            </a:r>
            <a:r>
              <a:rPr lang="en-US" altLang="en-US" dirty="0"/>
              <a:t> Coding</a:t>
            </a:r>
          </a:p>
        </p:txBody>
      </p:sp>
      <p:sp>
        <p:nvSpPr>
          <p:cNvPr id="339970" name="Rectangle 3">
            <a:extLst>
              <a:ext uri="{FF2B5EF4-FFF2-40B4-BE49-F238E27FC236}">
                <a16:creationId xmlns:a16="http://schemas.microsoft.com/office/drawing/2014/main" id="{D16D8E75-A7F2-43BB-9F4D-2D08B5C5A4F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Surgical Section</a:t>
            </a:r>
          </a:p>
          <a:p>
            <a:r>
              <a:rPr lang="en-IN" altLang="en-US" dirty="0"/>
              <a:t>Radiology Section</a:t>
            </a:r>
          </a:p>
          <a:p>
            <a:pPr lvl="1"/>
            <a:r>
              <a:rPr lang="en-IN" altLang="en-US" dirty="0"/>
              <a:t>Heart</a:t>
            </a:r>
          </a:p>
          <a:p>
            <a:pPr lvl="1"/>
            <a:r>
              <a:rPr lang="en-IN" altLang="en-US" dirty="0"/>
              <a:t>Vascular</a:t>
            </a:r>
          </a:p>
          <a:p>
            <a:pPr lvl="1"/>
            <a:r>
              <a:rPr lang="en-IN" altLang="en-US" dirty="0"/>
              <a:t>Diagnostic Ultrasound (various CPT</a:t>
            </a:r>
            <a:r>
              <a:rPr lang="en-IN" altLang="en-US" baseline="30000" dirty="0"/>
              <a:t>®</a:t>
            </a:r>
            <a:r>
              <a:rPr lang="en-IN" altLang="en-US" dirty="0"/>
              <a:t>s)</a:t>
            </a:r>
          </a:p>
          <a:p>
            <a:pPr lvl="1"/>
            <a:r>
              <a:rPr lang="en-IN" altLang="en-US" dirty="0"/>
              <a:t>Radiologic Guidance</a:t>
            </a:r>
          </a:p>
          <a:p>
            <a:pPr lvl="1"/>
            <a:r>
              <a:rPr lang="en-IN" altLang="en-US" dirty="0"/>
              <a:t>Nuclear Medicine</a:t>
            </a:r>
          </a:p>
          <a:p>
            <a:endParaRPr lang="en-IN" altLang="en-US" dirty="0"/>
          </a:p>
          <a:p>
            <a:r>
              <a:rPr lang="en-IN" altLang="en-US" dirty="0"/>
              <a:t>Medicine Section</a:t>
            </a:r>
          </a:p>
          <a:p>
            <a:pPr lvl="1"/>
            <a:r>
              <a:rPr lang="en-IN" altLang="en-US" dirty="0"/>
              <a:t>Cardiovascular</a:t>
            </a:r>
          </a:p>
          <a:p>
            <a:pPr lvl="1"/>
            <a:r>
              <a:rPr lang="en-IN" altLang="en-US" dirty="0" err="1"/>
              <a:t>Noninvasive</a:t>
            </a:r>
            <a:r>
              <a:rPr lang="en-IN" altLang="en-US" dirty="0"/>
              <a:t> Vascular Diagnostic Studies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a:extLst>
              <a:ext uri="{FF2B5EF4-FFF2-40B4-BE49-F238E27FC236}">
                <a16:creationId xmlns:a16="http://schemas.microsoft.com/office/drawing/2014/main" id="{743BBA4D-89D6-4999-B31B-778CA436DC4E}"/>
              </a:ext>
            </a:extLst>
          </p:cNvPr>
          <p:cNvSpPr>
            <a:spLocks noGrp="1"/>
          </p:cNvSpPr>
          <p:nvPr>
            <p:ph type="title"/>
          </p:nvPr>
        </p:nvSpPr>
        <p:spPr/>
        <p:txBody>
          <a:bodyPr/>
          <a:lstStyle/>
          <a:p>
            <a:r>
              <a:rPr lang="en-US" altLang="en-US" dirty="0"/>
              <a:t>Pacemakers/Defibrillators</a:t>
            </a:r>
          </a:p>
        </p:txBody>
      </p:sp>
      <p:sp>
        <p:nvSpPr>
          <p:cNvPr id="346114" name="Content Placeholder 4">
            <a:extLst>
              <a:ext uri="{FF2B5EF4-FFF2-40B4-BE49-F238E27FC236}">
                <a16:creationId xmlns:a16="http://schemas.microsoft.com/office/drawing/2014/main" id="{879DFF4B-5EC7-4D5B-9F5F-73204D473ACB}"/>
              </a:ext>
            </a:extLst>
          </p:cNvPr>
          <p:cNvSpPr>
            <a:spLocks noGrp="1"/>
          </p:cNvSpPr>
          <p:nvPr>
            <p:ph type="body" sz="quarter" idx="14"/>
          </p:nvPr>
        </p:nvSpPr>
        <p:spPr bwMode="auto"/>
        <p:txBody>
          <a:bodyPr vert="horz" wrap="square" numCol="1" anchor="t" anchorCtr="0" compatLnSpc="1">
            <a:prstTxWarp prst="textNoShape">
              <a:avLst/>
            </a:prstTxWarp>
            <a:normAutofit/>
          </a:bodyPr>
          <a:lstStyle/>
          <a:p>
            <a:pPr lvl="1"/>
            <a:r>
              <a:rPr lang="en-US" altLang="en-US" dirty="0"/>
              <a:t>Pacemaker System</a:t>
            </a:r>
          </a:p>
          <a:p>
            <a:pPr lvl="1"/>
            <a:r>
              <a:rPr lang="en-US" altLang="en-US" dirty="0"/>
              <a:t>Pacing cardioverter-defibrillator system</a:t>
            </a:r>
          </a:p>
          <a:p>
            <a:pPr lvl="1"/>
            <a:r>
              <a:rPr lang="en-US" altLang="en-US" dirty="0"/>
              <a:t>To code these procedures, you need to know:</a:t>
            </a:r>
          </a:p>
          <a:p>
            <a:pPr lvl="2"/>
            <a:r>
              <a:rPr lang="en-US" altLang="en-US" dirty="0"/>
              <a:t>Type of system</a:t>
            </a:r>
          </a:p>
          <a:p>
            <a:pPr lvl="2"/>
            <a:r>
              <a:rPr lang="en-US" altLang="en-US" dirty="0"/>
              <a:t>Whether the placement is temporary or permanent</a:t>
            </a:r>
          </a:p>
          <a:p>
            <a:pPr lvl="2"/>
            <a:r>
              <a:rPr lang="en-US" altLang="en-US" dirty="0"/>
              <a:t>Whether the device is single, dual, multiple leads, or leadless</a:t>
            </a:r>
          </a:p>
          <a:p>
            <a:pPr lvl="2"/>
            <a:r>
              <a:rPr lang="en-US" altLang="en-US" dirty="0"/>
              <a:t>Placement of electrodes (transvenous, endoscopic for epicardial placement, epicardial, coronary sinus)</a:t>
            </a:r>
          </a:p>
          <a:p>
            <a:pPr lvl="2"/>
            <a:r>
              <a:rPr lang="en-US" altLang="en-US" dirty="0"/>
              <a:t>The procedure performed (removal, replacement, insertion)</a:t>
            </a:r>
          </a:p>
          <a:p>
            <a:pPr lvl="2"/>
            <a:r>
              <a:rPr lang="en-US" altLang="en-US" dirty="0"/>
              <a:t>Components removed, replaced, or inserted (pulse generator, leads) </a:t>
            </a:r>
            <a:br>
              <a:rPr lang="en-US" altLang="en-US" dirty="0"/>
            </a:br>
            <a:r>
              <a:rPr lang="en-US" altLang="en-US" dirty="0"/>
              <a:t>(All at once or individually)</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Pacemakers/Defibrillators</a:t>
            </a:r>
            <a:endParaRPr lang="en-US" dirty="0"/>
          </a:p>
        </p:txBody>
      </p:sp>
      <p:sp>
        <p:nvSpPr>
          <p:cNvPr id="5" name="Text Placeholder 4"/>
          <p:cNvSpPr>
            <a:spLocks noGrp="1"/>
          </p:cNvSpPr>
          <p:nvPr>
            <p:ph type="body" sz="quarter" idx="14"/>
          </p:nvPr>
        </p:nvSpPr>
        <p:spPr/>
        <p:txBody>
          <a:bodyPr>
            <a:normAutofit/>
          </a:bodyPr>
          <a:lstStyle/>
          <a:p>
            <a:pPr lvl="1"/>
            <a:r>
              <a:rPr lang="en-US" dirty="0"/>
              <a:t>Type of pacemaker</a:t>
            </a:r>
          </a:p>
          <a:p>
            <a:pPr lvl="2"/>
            <a:r>
              <a:rPr lang="en-US" dirty="0"/>
              <a:t>Permanent</a:t>
            </a:r>
          </a:p>
          <a:p>
            <a:pPr lvl="2"/>
            <a:r>
              <a:rPr lang="en-US" dirty="0"/>
              <a:t>Temporary</a:t>
            </a:r>
          </a:p>
          <a:p>
            <a:pPr lvl="1"/>
            <a:r>
              <a:rPr lang="en-US" dirty="0"/>
              <a:t>Type of procedure</a:t>
            </a:r>
          </a:p>
          <a:p>
            <a:pPr lvl="2"/>
            <a:r>
              <a:rPr lang="en-US" dirty="0"/>
              <a:t>Initial </a:t>
            </a:r>
          </a:p>
          <a:p>
            <a:pPr lvl="2"/>
            <a:r>
              <a:rPr lang="en-US" dirty="0"/>
              <a:t>Removal</a:t>
            </a:r>
          </a:p>
          <a:p>
            <a:pPr lvl="2"/>
            <a:r>
              <a:rPr lang="en-US" dirty="0"/>
              <a:t>Conversion</a:t>
            </a:r>
          </a:p>
          <a:p>
            <a:pPr lvl="1"/>
            <a:r>
              <a:rPr lang="en-US" dirty="0"/>
              <a:t>Amount of leads</a:t>
            </a:r>
          </a:p>
          <a:p>
            <a:pPr lvl="1"/>
            <a:r>
              <a:rPr lang="en-US" dirty="0"/>
              <a:t>Placement</a:t>
            </a:r>
          </a:p>
          <a:p>
            <a:pPr lvl="2"/>
            <a:r>
              <a:rPr lang="en-US" dirty="0" err="1"/>
              <a:t>Transvenously</a:t>
            </a:r>
            <a:endParaRPr lang="en-US" dirty="0"/>
          </a:p>
          <a:p>
            <a:pPr lvl="2"/>
            <a:r>
              <a:rPr lang="en-US" dirty="0" err="1"/>
              <a:t>Epicardially</a:t>
            </a:r>
            <a:endParaRPr lang="en-US" dirty="0"/>
          </a:p>
          <a:p>
            <a:pPr lvl="1"/>
            <a:r>
              <a:rPr lang="en-US" dirty="0"/>
              <a:t>Approach</a:t>
            </a:r>
          </a:p>
          <a:p>
            <a:pPr lvl="2"/>
            <a:r>
              <a:rPr lang="en-US" dirty="0"/>
              <a:t>Open</a:t>
            </a:r>
          </a:p>
          <a:p>
            <a:pPr lvl="2"/>
            <a:r>
              <a:rPr lang="en-US" dirty="0"/>
              <a:t>Endoscopic</a:t>
            </a:r>
          </a:p>
          <a:p>
            <a:pPr lvl="1"/>
            <a:endParaRPr lang="en-US" dirty="0"/>
          </a:p>
        </p:txBody>
      </p:sp>
    </p:spTree>
    <p:extLst>
      <p:ext uri="{BB962C8B-B14F-4D97-AF65-F5344CB8AC3E}">
        <p14:creationId xmlns:p14="http://schemas.microsoft.com/office/powerpoint/2010/main" val="22683977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A172A3-5E52-4744-9DFE-8F7D8B15D159}"/>
              </a:ext>
            </a:extLst>
          </p:cNvPr>
          <p:cNvSpPr>
            <a:spLocks noGrp="1"/>
          </p:cNvSpPr>
          <p:nvPr>
            <p:ph type="title"/>
          </p:nvPr>
        </p:nvSpPr>
        <p:spPr/>
        <p:txBody>
          <a:bodyPr>
            <a:normAutofit fontScale="90000"/>
          </a:bodyPr>
          <a:lstStyle/>
          <a:p>
            <a:r>
              <a:rPr lang="en-US" dirty="0"/>
              <a:t>Subcutaneous Cardiac Rhythm Monitor and Implantable Hemodynamic Monitors</a:t>
            </a:r>
          </a:p>
        </p:txBody>
      </p:sp>
      <p:sp>
        <p:nvSpPr>
          <p:cNvPr id="344066" name="Text Placeholder 1">
            <a:extLst>
              <a:ext uri="{FF2B5EF4-FFF2-40B4-BE49-F238E27FC236}">
                <a16:creationId xmlns:a16="http://schemas.microsoft.com/office/drawing/2014/main" id="{F37E073C-C758-43DD-8B3A-EC20591FD18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Implantable loop recorder (ILR) –an event recorder that is activated by irregular cardiac activity.</a:t>
            </a:r>
          </a:p>
          <a:p>
            <a:pPr lvl="1"/>
            <a:r>
              <a:rPr lang="en-US" altLang="en-US" dirty="0"/>
              <a:t>Wireless pressure sensor for hemodynamic monitoring – sensor is placed in the pulmonary artery via a right heart catheterization.</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a:extLst>
              <a:ext uri="{FF2B5EF4-FFF2-40B4-BE49-F238E27FC236}">
                <a16:creationId xmlns:a16="http://schemas.microsoft.com/office/drawing/2014/main" id="{685C4E47-1133-419A-A867-BDF1AD2CC83D}"/>
              </a:ext>
            </a:extLst>
          </p:cNvPr>
          <p:cNvSpPr>
            <a:spLocks noGrp="1"/>
          </p:cNvSpPr>
          <p:nvPr>
            <p:ph type="title"/>
          </p:nvPr>
        </p:nvSpPr>
        <p:spPr/>
        <p:txBody>
          <a:bodyPr/>
          <a:lstStyle/>
          <a:p>
            <a:r>
              <a:rPr lang="en-US" altLang="en-US" dirty="0"/>
              <a:t>Cardiac Valve Procedures</a:t>
            </a:r>
          </a:p>
        </p:txBody>
      </p:sp>
      <p:sp>
        <p:nvSpPr>
          <p:cNvPr id="346114" name="Rectangle 3">
            <a:extLst>
              <a:ext uri="{FF2B5EF4-FFF2-40B4-BE49-F238E27FC236}">
                <a16:creationId xmlns:a16="http://schemas.microsoft.com/office/drawing/2014/main" id="{55232CAF-0C13-4150-9E9B-FEA2ADA8D47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Aortic Valve</a:t>
            </a:r>
          </a:p>
          <a:p>
            <a:pPr lvl="1"/>
            <a:endParaRPr lang="en-IN" altLang="en-US" dirty="0"/>
          </a:p>
          <a:p>
            <a:pPr lvl="1"/>
            <a:r>
              <a:rPr lang="en-IN" altLang="en-US" dirty="0"/>
              <a:t>Mitral Valve</a:t>
            </a:r>
          </a:p>
          <a:p>
            <a:pPr lvl="1"/>
            <a:endParaRPr lang="en-IN" altLang="en-US" dirty="0"/>
          </a:p>
          <a:p>
            <a:pPr lvl="1"/>
            <a:r>
              <a:rPr lang="en-IN" altLang="en-US" dirty="0"/>
              <a:t>Tricuspid Valve </a:t>
            </a:r>
          </a:p>
          <a:p>
            <a:pPr lvl="1"/>
            <a:endParaRPr lang="en-IN" altLang="en-US" dirty="0"/>
          </a:p>
          <a:p>
            <a:pPr lvl="1"/>
            <a:r>
              <a:rPr lang="en-IN" altLang="en-US" dirty="0"/>
              <a:t>Pulmonary Valve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Coronary Artery Bypass Grafting (CABG)</a:t>
            </a:r>
          </a:p>
        </p:txBody>
      </p:sp>
      <p:sp>
        <p:nvSpPr>
          <p:cNvPr id="5" name="Text Placeholder 4"/>
          <p:cNvSpPr>
            <a:spLocks noGrp="1"/>
          </p:cNvSpPr>
          <p:nvPr>
            <p:ph type="body" sz="quarter" idx="14"/>
          </p:nvPr>
        </p:nvSpPr>
        <p:spPr>
          <a:xfrm>
            <a:off x="305330" y="742950"/>
            <a:ext cx="8516652" cy="4117087"/>
          </a:xfrm>
        </p:spPr>
        <p:txBody>
          <a:bodyPr/>
          <a:lstStyle/>
          <a:p>
            <a:r>
              <a:rPr lang="en-US" dirty="0"/>
              <a:t>3 sets of codes:</a:t>
            </a:r>
          </a:p>
          <a:p>
            <a:endParaRPr lang="en-US" dirty="0"/>
          </a:p>
        </p:txBody>
      </p:sp>
      <p:graphicFrame>
        <p:nvGraphicFramePr>
          <p:cNvPr id="6" name="Table 5">
            <a:extLst>
              <a:ext uri="{FF2B5EF4-FFF2-40B4-BE49-F238E27FC236}">
                <a16:creationId xmlns:a16="http://schemas.microsoft.com/office/drawing/2014/main" id="{0A6E6110-3C71-4F81-9E6F-99F386396CB0}"/>
              </a:ext>
            </a:extLst>
          </p:cNvPr>
          <p:cNvGraphicFramePr>
            <a:graphicFrameLocks noGrp="1"/>
          </p:cNvGraphicFramePr>
          <p:nvPr>
            <p:extLst>
              <p:ext uri="{D42A27DB-BD31-4B8C-83A1-F6EECF244321}">
                <p14:modId xmlns:p14="http://schemas.microsoft.com/office/powerpoint/2010/main" val="3750835826"/>
              </p:ext>
            </p:extLst>
          </p:nvPr>
        </p:nvGraphicFramePr>
        <p:xfrm>
          <a:off x="508000" y="1125821"/>
          <a:ext cx="3505200" cy="154686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4207136040"/>
                    </a:ext>
                  </a:extLst>
                </a:gridCol>
                <a:gridCol w="1905000">
                  <a:extLst>
                    <a:ext uri="{9D8B030D-6E8A-4147-A177-3AD203B41FA5}">
                      <a16:colId xmlns:a16="http://schemas.microsoft.com/office/drawing/2014/main" val="1465772538"/>
                    </a:ext>
                  </a:extLst>
                </a:gridCol>
              </a:tblGrid>
              <a:tr h="370840">
                <a:tc>
                  <a:txBody>
                    <a:bodyPr/>
                    <a:lstStyle/>
                    <a:p>
                      <a:r>
                        <a:rPr lang="en-US" dirty="0"/>
                        <a:t>Material Used</a:t>
                      </a:r>
                    </a:p>
                  </a:txBody>
                  <a:tcPr/>
                </a:tc>
                <a:tc>
                  <a:txBody>
                    <a:bodyPr/>
                    <a:lstStyle/>
                    <a:p>
                      <a:r>
                        <a:rPr lang="en-US" dirty="0"/>
                        <a:t>Code(s) billed</a:t>
                      </a:r>
                    </a:p>
                  </a:txBody>
                  <a:tcPr/>
                </a:tc>
                <a:extLst>
                  <a:ext uri="{0D108BD9-81ED-4DB2-BD59-A6C34878D82A}">
                    <a16:rowId xmlns:a16="http://schemas.microsoft.com/office/drawing/2014/main" val="4247243096"/>
                  </a:ext>
                </a:extLst>
              </a:tr>
              <a:tr h="370840">
                <a:tc>
                  <a:txBody>
                    <a:bodyPr/>
                    <a:lstStyle/>
                    <a:p>
                      <a:r>
                        <a:rPr lang="en-US" dirty="0"/>
                        <a:t>Vein </a:t>
                      </a:r>
                      <a:r>
                        <a:rPr lang="en-US" b="1" dirty="0"/>
                        <a:t>only</a:t>
                      </a:r>
                      <a:endParaRPr lang="en-US" dirty="0"/>
                    </a:p>
                  </a:txBody>
                  <a:tcPr/>
                </a:tc>
                <a:tc>
                  <a:txBody>
                    <a:bodyPr/>
                    <a:lstStyle/>
                    <a:p>
                      <a:r>
                        <a:rPr lang="en-US" dirty="0"/>
                        <a:t>33510 - 33516</a:t>
                      </a:r>
                    </a:p>
                  </a:txBody>
                  <a:tcPr/>
                </a:tc>
                <a:extLst>
                  <a:ext uri="{0D108BD9-81ED-4DB2-BD59-A6C34878D82A}">
                    <a16:rowId xmlns:a16="http://schemas.microsoft.com/office/drawing/2014/main" val="3258066352"/>
                  </a:ext>
                </a:extLst>
              </a:tr>
              <a:tr h="370840">
                <a:tc>
                  <a:txBody>
                    <a:bodyPr/>
                    <a:lstStyle/>
                    <a:p>
                      <a:r>
                        <a:rPr lang="en-US" dirty="0"/>
                        <a:t>Artery</a:t>
                      </a:r>
                    </a:p>
                  </a:txBody>
                  <a:tcPr/>
                </a:tc>
                <a:tc>
                  <a:txBody>
                    <a:bodyPr/>
                    <a:lstStyle/>
                    <a:p>
                      <a:r>
                        <a:rPr lang="en-US" dirty="0"/>
                        <a:t>33533 - 33536</a:t>
                      </a:r>
                    </a:p>
                  </a:txBody>
                  <a:tcPr/>
                </a:tc>
                <a:extLst>
                  <a:ext uri="{0D108BD9-81ED-4DB2-BD59-A6C34878D82A}">
                    <a16:rowId xmlns:a16="http://schemas.microsoft.com/office/drawing/2014/main" val="3497901312"/>
                  </a:ext>
                </a:extLst>
              </a:tr>
              <a:tr h="370840">
                <a:tc>
                  <a:txBody>
                    <a:bodyPr/>
                    <a:lstStyle/>
                    <a:p>
                      <a:r>
                        <a:rPr lang="en-US" dirty="0"/>
                        <a:t>Artery </a:t>
                      </a:r>
                      <a:r>
                        <a:rPr lang="en-US" b="1" dirty="0"/>
                        <a:t>and </a:t>
                      </a:r>
                      <a:r>
                        <a:rPr lang="en-US" b="0" dirty="0"/>
                        <a:t>Vein</a:t>
                      </a:r>
                      <a:r>
                        <a:rPr lang="en-US" dirty="0"/>
                        <a:t> </a:t>
                      </a:r>
                    </a:p>
                  </a:txBody>
                  <a:tcPr/>
                </a:tc>
                <a:tc>
                  <a:txBody>
                    <a:bodyPr/>
                    <a:lstStyle/>
                    <a:p>
                      <a:r>
                        <a:rPr lang="en-US" dirty="0"/>
                        <a:t>33533 – 33536</a:t>
                      </a:r>
                      <a:br>
                        <a:rPr lang="en-US" dirty="0"/>
                      </a:br>
                      <a:r>
                        <a:rPr lang="en-US" dirty="0"/>
                        <a:t>33517 - 33523</a:t>
                      </a:r>
                    </a:p>
                  </a:txBody>
                  <a:tcPr/>
                </a:tc>
                <a:extLst>
                  <a:ext uri="{0D108BD9-81ED-4DB2-BD59-A6C34878D82A}">
                    <a16:rowId xmlns:a16="http://schemas.microsoft.com/office/drawing/2014/main" val="3112105926"/>
                  </a:ext>
                </a:extLst>
              </a:tr>
            </a:tbl>
          </a:graphicData>
        </a:graphic>
      </p:graphicFrame>
      <p:sp>
        <p:nvSpPr>
          <p:cNvPr id="7" name="TextBox 6">
            <a:extLst>
              <a:ext uri="{FF2B5EF4-FFF2-40B4-BE49-F238E27FC236}">
                <a16:creationId xmlns:a16="http://schemas.microsoft.com/office/drawing/2014/main" id="{F9FDC8F1-19FD-4E2A-8246-FBA0B60186F5}"/>
              </a:ext>
            </a:extLst>
          </p:cNvPr>
          <p:cNvSpPr txBox="1"/>
          <p:nvPr/>
        </p:nvSpPr>
        <p:spPr>
          <a:xfrm>
            <a:off x="438104" y="3055724"/>
            <a:ext cx="6115096" cy="646331"/>
          </a:xfrm>
          <a:prstGeom prst="rect">
            <a:avLst/>
          </a:prstGeom>
          <a:noFill/>
        </p:spPr>
        <p:txBody>
          <a:bodyPr wrap="square" rtlCol="0">
            <a:spAutoFit/>
          </a:bodyPr>
          <a:lstStyle/>
          <a:p>
            <a:r>
              <a:rPr lang="en-US" dirty="0"/>
              <a:t>Add a note in  your books with codes 33510 – 33516:</a:t>
            </a:r>
          </a:p>
          <a:p>
            <a:r>
              <a:rPr lang="en-US" b="1" dirty="0"/>
              <a:t>DO NOT BILL WITH 33533 - 33536</a:t>
            </a:r>
          </a:p>
        </p:txBody>
      </p:sp>
    </p:spTree>
    <p:extLst>
      <p:ext uri="{BB962C8B-B14F-4D97-AF65-F5344CB8AC3E}">
        <p14:creationId xmlns:p14="http://schemas.microsoft.com/office/powerpoint/2010/main" val="38097595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Coronary Artery Bypass Grafting (CABG)</a:t>
            </a:r>
          </a:p>
        </p:txBody>
      </p:sp>
      <p:sp>
        <p:nvSpPr>
          <p:cNvPr id="5" name="Text Placeholder 4"/>
          <p:cNvSpPr>
            <a:spLocks noGrp="1"/>
          </p:cNvSpPr>
          <p:nvPr>
            <p:ph type="body" sz="quarter" idx="14"/>
          </p:nvPr>
        </p:nvSpPr>
        <p:spPr/>
        <p:txBody>
          <a:bodyPr>
            <a:normAutofit/>
          </a:bodyPr>
          <a:lstStyle/>
          <a:p>
            <a:r>
              <a:rPr lang="en-US" dirty="0"/>
              <a:t>Beware of the add-on codes:</a:t>
            </a:r>
          </a:p>
          <a:p>
            <a:pPr lvl="1"/>
            <a:r>
              <a:rPr lang="en-US" dirty="0"/>
              <a:t>+33508 – Endoscopic harvest of the saphenous vein</a:t>
            </a:r>
          </a:p>
          <a:p>
            <a:pPr lvl="1"/>
            <a:r>
              <a:rPr lang="en-US" dirty="0"/>
              <a:t>+33572 – Coronary endarterectomy, open, in conjunction with CABG</a:t>
            </a:r>
          </a:p>
          <a:p>
            <a:pPr lvl="1"/>
            <a:r>
              <a:rPr lang="en-US" dirty="0"/>
              <a:t>+33530 – Reoperation, CABG or valve procedure, more than 1 month after the original operation</a:t>
            </a:r>
          </a:p>
          <a:p>
            <a:pPr lvl="1"/>
            <a:r>
              <a:rPr lang="en-US" dirty="0"/>
              <a:t>+35500 – Harvesting of an upper extremity vein</a:t>
            </a:r>
          </a:p>
          <a:p>
            <a:pPr lvl="1"/>
            <a:r>
              <a:rPr lang="en-US" dirty="0"/>
              <a:t>+35572 – Harvesting of a femoropopliteal vein</a:t>
            </a:r>
          </a:p>
          <a:p>
            <a:pPr lvl="1"/>
            <a:r>
              <a:rPr lang="en-US" dirty="0"/>
              <a:t>+35600 – Harvesting of an upper extremity artery, open</a:t>
            </a:r>
          </a:p>
          <a:p>
            <a:endParaRPr lang="en-US" dirty="0"/>
          </a:p>
          <a:p>
            <a:endParaRPr lang="en-US" dirty="0"/>
          </a:p>
        </p:txBody>
      </p:sp>
    </p:spTree>
    <p:extLst>
      <p:ext uri="{BB962C8B-B14F-4D97-AF65-F5344CB8AC3E}">
        <p14:creationId xmlns:p14="http://schemas.microsoft.com/office/powerpoint/2010/main" val="315822598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914F3D4F-12DF-482F-92C2-B35B251233C0}"/>
              </a:ext>
            </a:extLst>
          </p:cNvPr>
          <p:cNvSpPr>
            <a:spLocks noGrp="1"/>
          </p:cNvSpPr>
          <p:nvPr>
            <p:ph type="title"/>
          </p:nvPr>
        </p:nvSpPr>
        <p:spPr/>
        <p:txBody>
          <a:bodyPr/>
          <a:lstStyle/>
          <a:p>
            <a:r>
              <a:rPr lang="en-US" altLang="en-US" dirty="0"/>
              <a:t>Bypass Grafts</a:t>
            </a:r>
          </a:p>
        </p:txBody>
      </p:sp>
      <p:sp>
        <p:nvSpPr>
          <p:cNvPr id="350210" name="Content Placeholder 2">
            <a:extLst>
              <a:ext uri="{FF2B5EF4-FFF2-40B4-BE49-F238E27FC236}">
                <a16:creationId xmlns:a16="http://schemas.microsoft.com/office/drawing/2014/main" id="{2977F54B-4EB8-40B7-8DBB-0EC91EA6C52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Non-coronary vessels</a:t>
            </a:r>
          </a:p>
          <a:p>
            <a:pPr lvl="1"/>
            <a:r>
              <a:rPr lang="en-US" altLang="en-US"/>
              <a:t>Vein</a:t>
            </a:r>
          </a:p>
          <a:p>
            <a:pPr lvl="1"/>
            <a:r>
              <a:rPr lang="en-US" altLang="en-US"/>
              <a:t>In-situ vein</a:t>
            </a:r>
          </a:p>
          <a:p>
            <a:pPr lvl="2"/>
            <a:r>
              <a:rPr lang="en-US" altLang="en-US"/>
              <a:t>Vein is left in native location</a:t>
            </a:r>
          </a:p>
          <a:p>
            <a:pPr lvl="1"/>
            <a:r>
              <a:rPr lang="en-US" altLang="en-US"/>
              <a:t>Other than vein</a:t>
            </a:r>
          </a:p>
          <a:p>
            <a:pPr lvl="1"/>
            <a:endParaRPr lang="en-US" altLang="en-US"/>
          </a:p>
          <a:p>
            <a:r>
              <a:rPr lang="en-US" altLang="en-US"/>
              <a:t>Code by type/location</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9719F55D-22A8-4362-B47E-04C8E944501E}"/>
              </a:ext>
            </a:extLst>
          </p:cNvPr>
          <p:cNvSpPr>
            <a:spLocks noGrp="1"/>
          </p:cNvSpPr>
          <p:nvPr>
            <p:ph type="title"/>
          </p:nvPr>
        </p:nvSpPr>
        <p:spPr/>
        <p:txBody>
          <a:bodyPr/>
          <a:lstStyle/>
          <a:p>
            <a:r>
              <a:rPr lang="en-US" altLang="en-US" dirty="0"/>
              <a:t>Central Venous Access Devices (CVAD)</a:t>
            </a:r>
          </a:p>
        </p:txBody>
      </p:sp>
      <p:sp>
        <p:nvSpPr>
          <p:cNvPr id="162819" name="Content Placeholder 2">
            <a:extLst>
              <a:ext uri="{FF2B5EF4-FFF2-40B4-BE49-F238E27FC236}">
                <a16:creationId xmlns:a16="http://schemas.microsoft.com/office/drawing/2014/main" id="{3E117587-B02C-4F65-BAB1-0824A3315A9B}"/>
              </a:ext>
            </a:extLst>
          </p:cNvPr>
          <p:cNvSpPr>
            <a:spLocks noGrp="1"/>
          </p:cNvSpPr>
          <p:nvPr>
            <p:ph type="body" sz="quarter" idx="14"/>
          </p:nvPr>
        </p:nvSpPr>
        <p:spPr/>
        <p:txBody>
          <a:bodyPr>
            <a:normAutofit/>
          </a:bodyPr>
          <a:lstStyle/>
          <a:p>
            <a:r>
              <a:rPr lang="en-US" altLang="en-US" dirty="0"/>
              <a:t>Placed for frequent access to bloodstream</a:t>
            </a:r>
          </a:p>
          <a:p>
            <a:r>
              <a:rPr lang="en-US" altLang="en-US" dirty="0"/>
              <a:t>Tip of catheter must terminate in the:	</a:t>
            </a:r>
          </a:p>
          <a:p>
            <a:pPr lvl="1"/>
            <a:r>
              <a:rPr lang="en-US" altLang="en-US" dirty="0"/>
              <a:t>Subclavian</a:t>
            </a:r>
          </a:p>
          <a:p>
            <a:pPr lvl="1"/>
            <a:r>
              <a:rPr lang="en-US" altLang="en-US" dirty="0"/>
              <a:t>Brachiocephalic</a:t>
            </a:r>
          </a:p>
          <a:p>
            <a:pPr lvl="1"/>
            <a:r>
              <a:rPr lang="en-US" altLang="en-US" dirty="0"/>
              <a:t>Iliac</a:t>
            </a:r>
          </a:p>
          <a:p>
            <a:pPr lvl="1"/>
            <a:r>
              <a:rPr lang="en-US" altLang="en-US" dirty="0"/>
              <a:t>Inferior or superior vena cava	</a:t>
            </a:r>
          </a:p>
          <a:p>
            <a:r>
              <a:rPr lang="en-US" altLang="en-US" dirty="0"/>
              <a:t>Code by</a:t>
            </a:r>
          </a:p>
          <a:p>
            <a:pPr lvl="1"/>
            <a:r>
              <a:rPr lang="en-US" altLang="en-US" dirty="0"/>
              <a:t>Procedure (insertion, repair, replacement, removal, etc.)</a:t>
            </a:r>
          </a:p>
          <a:p>
            <a:pPr lvl="1"/>
            <a:r>
              <a:rPr lang="en-US" altLang="en-US" dirty="0"/>
              <a:t>Tunneled or not</a:t>
            </a:r>
          </a:p>
          <a:p>
            <a:pPr lvl="1"/>
            <a:r>
              <a:rPr lang="en-US" altLang="en-US" dirty="0"/>
              <a:t>With pump or port</a:t>
            </a:r>
          </a:p>
          <a:p>
            <a:pPr lvl="1"/>
            <a:r>
              <a:rPr lang="en-US" altLang="en-US" dirty="0"/>
              <a:t>Patient age</a:t>
            </a:r>
          </a:p>
          <a:p>
            <a:r>
              <a:rPr lang="en-US" altLang="en-US" dirty="0"/>
              <a:t>See CVAP table in CPT</a:t>
            </a:r>
            <a:r>
              <a:rPr lang="en-US" altLang="en-US" baseline="30000" dirty="0"/>
              <a:t>®</a:t>
            </a:r>
          </a:p>
          <a:p>
            <a:pPr lvl="1"/>
            <a:endParaRPr lang="en-US" alt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AF3D48BF-A0CE-4901-AB6C-EC03CF0F81D3}"/>
              </a:ext>
            </a:extLst>
          </p:cNvPr>
          <p:cNvSpPr>
            <a:spLocks noGrp="1"/>
          </p:cNvSpPr>
          <p:nvPr>
            <p:ph type="title"/>
          </p:nvPr>
        </p:nvSpPr>
        <p:spPr/>
        <p:txBody>
          <a:bodyPr/>
          <a:lstStyle/>
          <a:p>
            <a:r>
              <a:rPr lang="en-US" altLang="en-US" dirty="0"/>
              <a:t>Interventional Procedures</a:t>
            </a:r>
          </a:p>
        </p:txBody>
      </p:sp>
      <p:sp>
        <p:nvSpPr>
          <p:cNvPr id="354306" name="Content Placeholder 2">
            <a:extLst>
              <a:ext uri="{FF2B5EF4-FFF2-40B4-BE49-F238E27FC236}">
                <a16:creationId xmlns:a16="http://schemas.microsoft.com/office/drawing/2014/main" id="{29027B82-5151-498C-B0CA-47947F37F0E5}"/>
              </a:ext>
            </a:extLst>
          </p:cNvPr>
          <p:cNvSpPr>
            <a:spLocks noGrp="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Vascular Injection Procedures</a:t>
            </a:r>
          </a:p>
          <a:p>
            <a:pPr lvl="1"/>
            <a:r>
              <a:rPr lang="en-US" altLang="en-US" dirty="0"/>
              <a:t>Selective catheterizations should be coded to the highest level accessed within a vascular family</a:t>
            </a:r>
          </a:p>
          <a:p>
            <a:pPr lvl="1"/>
            <a:r>
              <a:rPr lang="en-US" altLang="en-US" dirty="0"/>
              <a:t>The highest level accessed includes all of the lesser order selective catheterizations used in the approach</a:t>
            </a:r>
          </a:p>
          <a:p>
            <a:pPr lvl="1"/>
            <a:r>
              <a:rPr lang="en-US" altLang="en-US" dirty="0"/>
              <a:t>Additional second and/or third order arterial catheterization within a vascular family of arteries or veins supplied by a single first order should be coded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EC58D2A9-E68C-41F3-83BF-D4A75FABDC7C}"/>
              </a:ext>
            </a:extLst>
          </p:cNvPr>
          <p:cNvSpPr>
            <a:spLocks noGrp="1"/>
          </p:cNvSpPr>
          <p:nvPr>
            <p:ph type="title"/>
          </p:nvPr>
        </p:nvSpPr>
        <p:spPr/>
        <p:txBody>
          <a:bodyPr/>
          <a:lstStyle/>
          <a:p>
            <a:r>
              <a:rPr lang="en-US" dirty="0"/>
              <a:t>Merit-Based Incentive Payment Systems (MIPS)</a:t>
            </a:r>
          </a:p>
        </p:txBody>
      </p:sp>
      <p:sp>
        <p:nvSpPr>
          <p:cNvPr id="106498" name="Rectangle 4">
            <a:extLst>
              <a:ext uri="{FF2B5EF4-FFF2-40B4-BE49-F238E27FC236}">
                <a16:creationId xmlns:a16="http://schemas.microsoft.com/office/drawing/2014/main" id="{A2C80C32-AF90-4A5E-B9F1-C5518AD72C99}"/>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r>
              <a:rPr lang="en-US" altLang="en-US" dirty="0"/>
              <a:t>Quality Payment Program:</a:t>
            </a:r>
          </a:p>
        </p:txBody>
      </p:sp>
      <p:sp>
        <p:nvSpPr>
          <p:cNvPr id="106500" name="Text Placeholder 1">
            <a:extLst>
              <a:ext uri="{FF2B5EF4-FFF2-40B4-BE49-F238E27FC236}">
                <a16:creationId xmlns:a16="http://schemas.microsoft.com/office/drawing/2014/main" id="{81865E42-3BB8-4EE4-B9B1-8974A8196A38}"/>
              </a:ext>
            </a:extLst>
          </p:cNvPr>
          <p:cNvSpPr>
            <a:spLocks noGrp="1" noChangeArrowheads="1"/>
          </p:cNvSpPr>
          <p:nvPr>
            <p:ph type="body" sz="quarter" idx="4294967295"/>
          </p:nvPr>
        </p:nvSpPr>
        <p:spPr bwMode="auto">
          <a:xfrm>
            <a:off x="152400" y="1555750"/>
            <a:ext cx="7735888"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lnSpc>
                <a:spcPct val="90000"/>
              </a:lnSpc>
            </a:pPr>
            <a:r>
              <a:rPr lang="en-US" altLang="en-US" sz="1500" dirty="0"/>
              <a:t>Eligible Clinicians</a:t>
            </a:r>
            <a:r>
              <a:rPr lang="en-US" altLang="en-US" sz="1425" dirty="0"/>
              <a:t> </a:t>
            </a:r>
          </a:p>
          <a:p>
            <a:pPr lvl="2">
              <a:lnSpc>
                <a:spcPct val="90000"/>
              </a:lnSpc>
            </a:pPr>
            <a:r>
              <a:rPr lang="en-US" altLang="en-US" sz="1350" dirty="0"/>
              <a:t>Physicians include: Doctors of chiropractic, dental medicine, dental surgery, medicine, optometry, osteopathy, and podiatric medicine.  </a:t>
            </a:r>
          </a:p>
          <a:p>
            <a:pPr lvl="1">
              <a:lnSpc>
                <a:spcPct val="90000"/>
              </a:lnSpc>
            </a:pPr>
            <a:r>
              <a:rPr lang="en-US" altLang="en-US" sz="1500" dirty="0"/>
              <a:t>Exclusions</a:t>
            </a:r>
          </a:p>
          <a:p>
            <a:pPr lvl="2">
              <a:lnSpc>
                <a:spcPct val="90000"/>
              </a:lnSpc>
            </a:pPr>
            <a:r>
              <a:rPr lang="en-US" altLang="en-US" sz="1350" dirty="0"/>
              <a:t>First year in Medicare </a:t>
            </a:r>
          </a:p>
          <a:p>
            <a:pPr lvl="2">
              <a:lnSpc>
                <a:spcPct val="90000"/>
              </a:lnSpc>
            </a:pPr>
            <a:r>
              <a:rPr lang="en-US" altLang="en-US" sz="1350" dirty="0"/>
              <a:t>Qualifying APM Participant </a:t>
            </a:r>
          </a:p>
          <a:p>
            <a:pPr lvl="2">
              <a:lnSpc>
                <a:spcPct val="90000"/>
              </a:lnSpc>
            </a:pPr>
            <a:r>
              <a:rPr lang="en-US" altLang="en-US" sz="1350" dirty="0"/>
              <a:t>Do meet the low volume threshold</a:t>
            </a:r>
          </a:p>
          <a:p>
            <a:pPr lvl="1">
              <a:lnSpc>
                <a:spcPct val="90000"/>
              </a:lnSpc>
            </a:pPr>
            <a:r>
              <a:rPr lang="en-US" altLang="en-US" sz="1500" dirty="0"/>
              <a:t>Submitter Types</a:t>
            </a:r>
          </a:p>
          <a:p>
            <a:pPr lvl="2">
              <a:lnSpc>
                <a:spcPct val="90000"/>
              </a:lnSpc>
            </a:pPr>
            <a:r>
              <a:rPr lang="en-US" altLang="en-US" sz="1350" dirty="0"/>
              <a:t>As an individual</a:t>
            </a:r>
          </a:p>
          <a:p>
            <a:pPr lvl="2">
              <a:lnSpc>
                <a:spcPct val="90000"/>
              </a:lnSpc>
            </a:pPr>
            <a:r>
              <a:rPr lang="en-US" altLang="en-US" sz="1350" dirty="0"/>
              <a:t>Group, Virtual Group </a:t>
            </a:r>
          </a:p>
          <a:p>
            <a:pPr lvl="2">
              <a:lnSpc>
                <a:spcPct val="90000"/>
              </a:lnSpc>
            </a:pPr>
            <a:r>
              <a:rPr lang="en-US" altLang="en-US" sz="1350" dirty="0"/>
              <a:t>As an APM entity</a:t>
            </a:r>
          </a:p>
        </p:txBody>
      </p:sp>
    </p:spTree>
    <p:extLst>
      <p:ext uri="{BB962C8B-B14F-4D97-AF65-F5344CB8AC3E}">
        <p14:creationId xmlns:p14="http://schemas.microsoft.com/office/powerpoint/2010/main" val="241210584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3E068412-1846-45E2-8749-35238319FE1C}"/>
              </a:ext>
            </a:extLst>
          </p:cNvPr>
          <p:cNvSpPr>
            <a:spLocks noGrp="1"/>
          </p:cNvSpPr>
          <p:nvPr>
            <p:ph type="title"/>
          </p:nvPr>
        </p:nvSpPr>
        <p:spPr/>
        <p:txBody>
          <a:bodyPr/>
          <a:lstStyle/>
          <a:p>
            <a:r>
              <a:rPr lang="en-US" altLang="en-US" dirty="0"/>
              <a:t>CPT</a:t>
            </a:r>
            <a:r>
              <a:rPr lang="en-US" altLang="en-US" baseline="30000" dirty="0"/>
              <a:t>®</a:t>
            </a:r>
            <a:r>
              <a:rPr lang="en-US" altLang="en-US" dirty="0"/>
              <a:t>: Cardiovascular</a:t>
            </a:r>
          </a:p>
        </p:txBody>
      </p:sp>
      <p:sp>
        <p:nvSpPr>
          <p:cNvPr id="356354" name="Content Placeholder 2">
            <a:extLst>
              <a:ext uri="{FF2B5EF4-FFF2-40B4-BE49-F238E27FC236}">
                <a16:creationId xmlns:a16="http://schemas.microsoft.com/office/drawing/2014/main" id="{4B0597C4-EE49-4598-AE74-4D087AB51AF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err="1"/>
              <a:t>Hemodialysis</a:t>
            </a:r>
            <a:r>
              <a:rPr lang="en-IN" altLang="en-US" dirty="0"/>
              <a:t> (36800-36815)</a:t>
            </a:r>
          </a:p>
          <a:p>
            <a:r>
              <a:rPr lang="en-IN" altLang="en-US" dirty="0"/>
              <a:t>Portal Decompression (37140-37183)</a:t>
            </a:r>
          </a:p>
          <a:p>
            <a:pPr lvl="1"/>
            <a:r>
              <a:rPr lang="en-IN" altLang="en-US" dirty="0"/>
              <a:t>Treat hypertension/occlusion of portal vein</a:t>
            </a:r>
          </a:p>
          <a:p>
            <a:pPr lvl="1"/>
            <a:r>
              <a:rPr lang="en-IN" altLang="en-US" dirty="0"/>
              <a:t>TIPS (37182, 37183) diverts blood from the portal vein to the hepatic vein</a:t>
            </a:r>
          </a:p>
          <a:p>
            <a:endParaRPr lang="en-IN" altLang="en-US" dirty="0"/>
          </a:p>
          <a:p>
            <a:r>
              <a:rPr lang="en-IN" altLang="en-US" dirty="0"/>
              <a:t>Transcatheter Procedures</a:t>
            </a:r>
          </a:p>
          <a:p>
            <a:pPr lvl="1"/>
            <a:r>
              <a:rPr lang="en-IN" altLang="en-US" dirty="0"/>
              <a:t>Removal of clot</a:t>
            </a:r>
          </a:p>
          <a:p>
            <a:pPr lvl="2"/>
            <a:r>
              <a:rPr lang="en-IN" altLang="en-US" dirty="0"/>
              <a:t>Arterial (37184-37186)</a:t>
            </a:r>
          </a:p>
          <a:p>
            <a:pPr lvl="2"/>
            <a:r>
              <a:rPr lang="en-IN" altLang="en-US" dirty="0"/>
              <a:t>Venous (37187-37188)</a:t>
            </a:r>
          </a:p>
          <a:p>
            <a:pPr lvl="2"/>
            <a:r>
              <a:rPr lang="en-IN" altLang="en-US" dirty="0"/>
              <a:t>Other (37191-37216)</a:t>
            </a:r>
          </a:p>
          <a:p>
            <a:pPr lvl="2"/>
            <a:r>
              <a:rPr lang="en-IN" altLang="en-US" dirty="0"/>
              <a:t>Foreign body retrieval, stent placement, etc.</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B2C6A0E9-1AEE-4873-87C6-F0FDC7A71825}"/>
              </a:ext>
            </a:extLst>
          </p:cNvPr>
          <p:cNvSpPr>
            <a:spLocks noGrp="1"/>
          </p:cNvSpPr>
          <p:nvPr>
            <p:ph type="title"/>
          </p:nvPr>
        </p:nvSpPr>
        <p:spPr/>
        <p:txBody>
          <a:bodyPr/>
          <a:lstStyle/>
          <a:p>
            <a:r>
              <a:rPr lang="en-US" altLang="en-US" dirty="0"/>
              <a:t>Endovascular Revascularization</a:t>
            </a:r>
          </a:p>
        </p:txBody>
      </p:sp>
      <p:sp>
        <p:nvSpPr>
          <p:cNvPr id="358402" name="Content Placeholder 2">
            <a:extLst>
              <a:ext uri="{FF2B5EF4-FFF2-40B4-BE49-F238E27FC236}">
                <a16:creationId xmlns:a16="http://schemas.microsoft.com/office/drawing/2014/main" id="{F5628272-C23B-43AA-B040-057F7A46482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IN" altLang="en-US" dirty="0"/>
              <a:t>Treat occlusive disease in lower extremities</a:t>
            </a:r>
          </a:p>
          <a:p>
            <a:r>
              <a:rPr lang="en-IN" altLang="en-US" dirty="0"/>
              <a:t>Three territories</a:t>
            </a:r>
          </a:p>
          <a:p>
            <a:pPr lvl="1"/>
            <a:r>
              <a:rPr lang="en-IN" altLang="en-US" dirty="0"/>
              <a:t>Iliac (common iliac, internal iliac and external iliac)</a:t>
            </a:r>
          </a:p>
          <a:p>
            <a:pPr lvl="1"/>
            <a:r>
              <a:rPr lang="en-IN" altLang="en-US" dirty="0"/>
              <a:t>Femoral/Popliteal (considered a SINGLE territory)</a:t>
            </a:r>
          </a:p>
          <a:p>
            <a:pPr lvl="1"/>
            <a:r>
              <a:rPr lang="en-IN" altLang="en-US" dirty="0"/>
              <a:t>Tibial/Peroneal (anterior tibial, posterior tibial, peroneal arteries)</a:t>
            </a:r>
          </a:p>
          <a:p>
            <a:endParaRPr lang="en-IN" altLang="en-US" dirty="0"/>
          </a:p>
          <a:p>
            <a:r>
              <a:rPr lang="en-IN" altLang="en-US" dirty="0"/>
              <a:t>Codes arranged in a hierarchy for each territory </a:t>
            </a:r>
          </a:p>
          <a:p>
            <a:pPr lvl="1"/>
            <a:r>
              <a:rPr lang="en-IN" altLang="en-US" dirty="0"/>
              <a:t>stent placement with atherectomy (highest) </a:t>
            </a:r>
          </a:p>
          <a:p>
            <a:pPr lvl="1"/>
            <a:r>
              <a:rPr lang="en-IN" altLang="en-US" dirty="0"/>
              <a:t>stent placement</a:t>
            </a:r>
          </a:p>
          <a:p>
            <a:pPr lvl="1"/>
            <a:r>
              <a:rPr lang="en-IN" altLang="en-US" dirty="0"/>
              <a:t>atherectomy</a:t>
            </a:r>
          </a:p>
          <a:p>
            <a:pPr lvl="1"/>
            <a:r>
              <a:rPr lang="en-IN" altLang="en-US" dirty="0"/>
              <a:t>angioplasty (lowest) </a:t>
            </a:r>
          </a:p>
          <a:p>
            <a:endParaRPr lang="en-IN" alt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DE9E94EA-2F5E-4DE2-A0B6-72AA9D4D672D}"/>
              </a:ext>
            </a:extLst>
          </p:cNvPr>
          <p:cNvSpPr>
            <a:spLocks noGrp="1"/>
          </p:cNvSpPr>
          <p:nvPr>
            <p:ph type="title"/>
          </p:nvPr>
        </p:nvSpPr>
        <p:spPr/>
        <p:txBody>
          <a:bodyPr/>
          <a:lstStyle/>
          <a:p>
            <a:r>
              <a:rPr lang="en-US" altLang="en-US" dirty="0"/>
              <a:t>Bundled into Endovascular Revascularization</a:t>
            </a:r>
          </a:p>
        </p:txBody>
      </p:sp>
      <p:sp>
        <p:nvSpPr>
          <p:cNvPr id="360450" name="Content Placeholder 2">
            <a:extLst>
              <a:ext uri="{FF2B5EF4-FFF2-40B4-BE49-F238E27FC236}">
                <a16:creationId xmlns:a16="http://schemas.microsoft.com/office/drawing/2014/main" id="{3557C405-289A-4F62-BA3C-9DE28239C62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Vascular access</a:t>
            </a:r>
          </a:p>
          <a:p>
            <a:pPr lvl="1"/>
            <a:r>
              <a:rPr lang="en-US" altLang="en-US" dirty="0"/>
              <a:t>Catheter placement</a:t>
            </a:r>
          </a:p>
          <a:p>
            <a:pPr lvl="1"/>
            <a:r>
              <a:rPr lang="en-US" altLang="en-US" dirty="0"/>
              <a:t>Traversing the lesion</a:t>
            </a:r>
          </a:p>
          <a:p>
            <a:pPr lvl="1"/>
            <a:r>
              <a:rPr lang="en-US" altLang="en-US" dirty="0"/>
              <a:t>Imaging related to the intervention (previously billed as the supervision and interpretation code for the specific intervention)</a:t>
            </a:r>
          </a:p>
          <a:p>
            <a:pPr lvl="1"/>
            <a:r>
              <a:rPr lang="en-US" altLang="en-US" dirty="0"/>
              <a:t>Use of an embolic protection device (EPD)</a:t>
            </a:r>
          </a:p>
          <a:p>
            <a:pPr lvl="1"/>
            <a:r>
              <a:rPr lang="en-US" altLang="en-US" dirty="0"/>
              <a:t>Imaging for closure device placement</a:t>
            </a:r>
          </a:p>
          <a:p>
            <a:pPr lvl="1"/>
            <a:r>
              <a:rPr lang="en-US" altLang="en-US" dirty="0"/>
              <a:t>Closure of the access site</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9907B3EE-46E7-4CFA-B7DF-3F2DF1ED35D5}"/>
              </a:ext>
            </a:extLst>
          </p:cNvPr>
          <p:cNvSpPr>
            <a:spLocks noGrp="1"/>
          </p:cNvSpPr>
          <p:nvPr>
            <p:ph type="title"/>
          </p:nvPr>
        </p:nvSpPr>
        <p:spPr/>
        <p:txBody>
          <a:bodyPr/>
          <a:lstStyle/>
          <a:p>
            <a:r>
              <a:rPr lang="en-US" altLang="en-US" dirty="0"/>
              <a:t>Radiology Vascular Procedures</a:t>
            </a:r>
          </a:p>
        </p:txBody>
      </p:sp>
      <p:sp>
        <p:nvSpPr>
          <p:cNvPr id="364546" name="Content Placeholder 2">
            <a:extLst>
              <a:ext uri="{FF2B5EF4-FFF2-40B4-BE49-F238E27FC236}">
                <a16:creationId xmlns:a16="http://schemas.microsoft.com/office/drawing/2014/main" id="{C14BB344-776C-4C84-B749-96342D163560}"/>
              </a:ext>
            </a:extLst>
          </p:cNvPr>
          <p:cNvSpPr>
            <a:spLocks noGrp="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Diagnostic angiography</a:t>
            </a:r>
          </a:p>
          <a:p>
            <a:pPr lvl="1"/>
            <a:r>
              <a:rPr lang="en-US" altLang="en-US" dirty="0"/>
              <a:t>Sometimes separately reportable</a:t>
            </a:r>
          </a:p>
          <a:p>
            <a:pPr lvl="1"/>
            <a:r>
              <a:rPr lang="en-US" altLang="en-US" dirty="0"/>
              <a:t>Diagnostic angiography performed at a separate setting from an interventional procedure is separately reportable</a:t>
            </a:r>
          </a:p>
          <a:p>
            <a:pPr lvl="1"/>
            <a:r>
              <a:rPr lang="en-US" altLang="en-US" dirty="0"/>
              <a:t>Diagnostic angiography performed at the time of an interventional procedure is NOT separately reportable if it is specifically included in the interventional code descriptor</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1C404A20-9344-4DEE-8B52-E7AE76051256}"/>
              </a:ext>
            </a:extLst>
          </p:cNvPr>
          <p:cNvSpPr>
            <a:spLocks noGrp="1"/>
          </p:cNvSpPr>
          <p:nvPr>
            <p:ph type="title"/>
          </p:nvPr>
        </p:nvSpPr>
        <p:spPr/>
        <p:txBody>
          <a:bodyPr/>
          <a:lstStyle/>
          <a:p>
            <a:r>
              <a:rPr lang="en-US" altLang="en-US" dirty="0"/>
              <a:t>CPT</a:t>
            </a:r>
            <a:r>
              <a:rPr lang="en-US" altLang="en-US" baseline="30000" dirty="0"/>
              <a:t>®</a:t>
            </a:r>
            <a:r>
              <a:rPr lang="en-US" altLang="en-US" dirty="0"/>
              <a:t>: Cardiovascular Medicine Section</a:t>
            </a:r>
          </a:p>
        </p:txBody>
      </p:sp>
      <p:sp>
        <p:nvSpPr>
          <p:cNvPr id="371714" name="Content Placeholder 2">
            <a:extLst>
              <a:ext uri="{FF2B5EF4-FFF2-40B4-BE49-F238E27FC236}">
                <a16:creationId xmlns:a16="http://schemas.microsoft.com/office/drawing/2014/main" id="{75324125-54D2-4CDF-ADEF-8B72F31238F3}"/>
              </a:ext>
            </a:extLst>
          </p:cNvPr>
          <p:cNvSpPr>
            <a:spLocks noGrp="1" noChangeArrowheads="1"/>
          </p:cNvSpPr>
          <p:nvPr>
            <p:ph type="body" sz="quarter" idx="14"/>
          </p:nvPr>
        </p:nvSpPr>
        <p:spPr bwMode="auto"/>
        <p:txBody>
          <a:bodyPr vert="horz" wrap="square" numCol="1" anchor="t" anchorCtr="0" compatLnSpc="1">
            <a:prstTxWarp prst="textNoShape">
              <a:avLst/>
            </a:prstTxWarp>
            <a:normAutofit/>
          </a:bodyPr>
          <a:lstStyle/>
          <a:p>
            <a:pPr lvl="1"/>
            <a:r>
              <a:rPr lang="en-IN" altLang="en-US" dirty="0"/>
              <a:t>Therapeutic services and procedures</a:t>
            </a:r>
          </a:p>
          <a:p>
            <a:pPr lvl="1"/>
            <a:r>
              <a:rPr lang="en-IN" altLang="en-US" dirty="0"/>
              <a:t>Cardiography</a:t>
            </a:r>
          </a:p>
          <a:p>
            <a:pPr lvl="1"/>
            <a:r>
              <a:rPr lang="en-IN" altLang="en-US" dirty="0"/>
              <a:t>Cardiovascular monitoring services</a:t>
            </a:r>
          </a:p>
          <a:p>
            <a:pPr lvl="1"/>
            <a:r>
              <a:rPr lang="en-IN" altLang="en-US" dirty="0"/>
              <a:t>Implantable wearable cardiac device evaluations</a:t>
            </a:r>
          </a:p>
          <a:p>
            <a:pPr lvl="1"/>
            <a:r>
              <a:rPr lang="en-IN" altLang="en-US" dirty="0"/>
              <a:t>Echocardiography</a:t>
            </a:r>
          </a:p>
          <a:p>
            <a:pPr lvl="1"/>
            <a:r>
              <a:rPr lang="en-IN" altLang="en-US" dirty="0"/>
              <a:t>Cardiac Catheterizations</a:t>
            </a:r>
          </a:p>
          <a:p>
            <a:pPr lvl="1"/>
            <a:r>
              <a:rPr lang="en-IN" altLang="en-US" dirty="0"/>
              <a:t>Intracardiac Electrophysiological Procedures/Studies</a:t>
            </a:r>
          </a:p>
          <a:p>
            <a:pPr lvl="1"/>
            <a:r>
              <a:rPr lang="en-IN" altLang="en-US" dirty="0"/>
              <a:t>Peripheral Arterial Disease Rehabilitation</a:t>
            </a:r>
          </a:p>
          <a:p>
            <a:pPr lvl="1"/>
            <a:r>
              <a:rPr lang="en-IN" altLang="en-US" dirty="0" err="1"/>
              <a:t>Noninvasive</a:t>
            </a:r>
            <a:r>
              <a:rPr lang="en-IN" altLang="en-US" dirty="0"/>
              <a:t> physiologic studies and procedures</a:t>
            </a:r>
          </a:p>
          <a:p>
            <a:pPr lvl="1"/>
            <a:r>
              <a:rPr lang="en-IN" altLang="en-US" dirty="0"/>
              <a:t>Other procedures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Percutaneous Coronary Interventions</a:t>
            </a:r>
          </a:p>
        </p:txBody>
      </p:sp>
      <p:sp>
        <p:nvSpPr>
          <p:cNvPr id="5" name="Text Placeholder 4"/>
          <p:cNvSpPr>
            <a:spLocks noGrp="1"/>
          </p:cNvSpPr>
          <p:nvPr>
            <p:ph type="body" sz="quarter" idx="14"/>
          </p:nvPr>
        </p:nvSpPr>
        <p:spPr>
          <a:xfrm>
            <a:off x="305330" y="858438"/>
            <a:ext cx="7238470" cy="3313512"/>
          </a:xfrm>
        </p:spPr>
        <p:txBody>
          <a:bodyPr/>
          <a:lstStyle/>
          <a:p>
            <a:r>
              <a:rPr lang="en-US" dirty="0"/>
              <a:t>Major coronary arteries:</a:t>
            </a:r>
          </a:p>
          <a:p>
            <a:pPr lvl="1"/>
            <a:r>
              <a:rPr lang="en-US" dirty="0"/>
              <a:t>Left circumflex (LC) and its marginal branches</a:t>
            </a:r>
          </a:p>
          <a:p>
            <a:pPr lvl="1"/>
            <a:r>
              <a:rPr lang="en-US" dirty="0"/>
              <a:t>Left anterior descending (LD) and its diagonal branches</a:t>
            </a:r>
          </a:p>
          <a:p>
            <a:pPr lvl="1"/>
            <a:r>
              <a:rPr lang="en-US" dirty="0"/>
              <a:t>Right coronary (RC) and the </a:t>
            </a:r>
            <a:r>
              <a:rPr lang="en-US" dirty="0" err="1"/>
              <a:t>posteriolateral</a:t>
            </a:r>
            <a:r>
              <a:rPr lang="en-US" dirty="0"/>
              <a:t> and posterior descending branches</a:t>
            </a:r>
          </a:p>
          <a:p>
            <a:endParaRPr lang="en-US" dirty="0"/>
          </a:p>
          <a:p>
            <a:pPr lvl="1"/>
            <a:r>
              <a:rPr lang="en-US" dirty="0"/>
              <a:t>All interventions MUST identify the artery, or its branch being touched using modifiers LC, LD, RC</a:t>
            </a:r>
          </a:p>
          <a:p>
            <a:endParaRPr lang="en-US" dirty="0"/>
          </a:p>
        </p:txBody>
      </p:sp>
    </p:spTree>
    <p:extLst>
      <p:ext uri="{BB962C8B-B14F-4D97-AF65-F5344CB8AC3E}">
        <p14:creationId xmlns:p14="http://schemas.microsoft.com/office/powerpoint/2010/main" val="132438135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Percutaneous Coronary Interventions</a:t>
            </a:r>
          </a:p>
        </p:txBody>
      </p:sp>
      <p:sp>
        <p:nvSpPr>
          <p:cNvPr id="5" name="Text Placeholder 4"/>
          <p:cNvSpPr>
            <a:spLocks noGrp="1"/>
          </p:cNvSpPr>
          <p:nvPr>
            <p:ph type="body" sz="quarter" idx="14"/>
          </p:nvPr>
        </p:nvSpPr>
        <p:spPr/>
        <p:txBody>
          <a:bodyPr>
            <a:normAutofit/>
          </a:bodyPr>
          <a:lstStyle/>
          <a:p>
            <a:pPr lvl="1"/>
            <a:r>
              <a:rPr lang="en-US" dirty="0"/>
              <a:t>Each branch (LD, LC, RC) is reported as its OWN intervention</a:t>
            </a:r>
          </a:p>
          <a:p>
            <a:pPr lvl="1"/>
            <a:r>
              <a:rPr lang="en-US" dirty="0"/>
              <a:t>The add-on code MUST match or share the SAME modifier as the primary.</a:t>
            </a:r>
          </a:p>
          <a:p>
            <a:pPr lvl="1"/>
            <a:r>
              <a:rPr lang="en-US" dirty="0"/>
              <a:t>Example:</a:t>
            </a:r>
          </a:p>
          <a:p>
            <a:pPr lvl="2"/>
            <a:r>
              <a:rPr lang="en-US" dirty="0"/>
              <a:t>Stents were placed in the left anterior descending and the left circumflex ……… 92928-LD, 92928-LC</a:t>
            </a:r>
          </a:p>
          <a:p>
            <a:pPr lvl="2"/>
            <a:r>
              <a:rPr lang="en-US" dirty="0"/>
              <a:t>Stents were placed in the left anterior descending and its first diagonal ……… 92928-LD, 92929-LD</a:t>
            </a:r>
          </a:p>
        </p:txBody>
      </p:sp>
    </p:spTree>
    <p:extLst>
      <p:ext uri="{BB962C8B-B14F-4D97-AF65-F5344CB8AC3E}">
        <p14:creationId xmlns:p14="http://schemas.microsoft.com/office/powerpoint/2010/main" val="359305791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ECG and Stress Testing</a:t>
            </a:r>
          </a:p>
        </p:txBody>
      </p:sp>
      <p:sp>
        <p:nvSpPr>
          <p:cNvPr id="5" name="Text Placeholder 4"/>
          <p:cNvSpPr>
            <a:spLocks noGrp="1"/>
          </p:cNvSpPr>
          <p:nvPr>
            <p:ph type="body" sz="quarter" idx="14"/>
          </p:nvPr>
        </p:nvSpPr>
        <p:spPr/>
        <p:txBody>
          <a:bodyPr>
            <a:normAutofit/>
          </a:bodyPr>
          <a:lstStyle/>
          <a:p>
            <a:pPr lvl="1"/>
            <a:r>
              <a:rPr lang="en-US" dirty="0"/>
              <a:t>Codes for ECG and Stress Testing include professional and technical concepts already</a:t>
            </a:r>
          </a:p>
          <a:p>
            <a:pPr lvl="1"/>
            <a:r>
              <a:rPr lang="en-US" dirty="0"/>
              <a:t>TC and 26 modifiers are NOT needed to properly report the providers' service</a:t>
            </a:r>
          </a:p>
          <a:p>
            <a:endParaRPr lang="en-US" dirty="0"/>
          </a:p>
        </p:txBody>
      </p:sp>
      <p:graphicFrame>
        <p:nvGraphicFramePr>
          <p:cNvPr id="6" name="Table 5">
            <a:extLst>
              <a:ext uri="{FF2B5EF4-FFF2-40B4-BE49-F238E27FC236}">
                <a16:creationId xmlns:a16="http://schemas.microsoft.com/office/drawing/2014/main" id="{FFFC1A4C-954C-4EF4-A513-AE409B5A989B}"/>
              </a:ext>
            </a:extLst>
          </p:cNvPr>
          <p:cNvGraphicFramePr>
            <a:graphicFrameLocks noGrp="1"/>
          </p:cNvGraphicFramePr>
          <p:nvPr>
            <p:extLst>
              <p:ext uri="{D42A27DB-BD31-4B8C-83A1-F6EECF244321}">
                <p14:modId xmlns:p14="http://schemas.microsoft.com/office/powerpoint/2010/main" val="2035407808"/>
              </p:ext>
            </p:extLst>
          </p:nvPr>
        </p:nvGraphicFramePr>
        <p:xfrm>
          <a:off x="1635125" y="2689437"/>
          <a:ext cx="5867400" cy="1258146"/>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38436689"/>
                    </a:ext>
                  </a:extLst>
                </a:gridCol>
                <a:gridCol w="3505200">
                  <a:extLst>
                    <a:ext uri="{9D8B030D-6E8A-4147-A177-3AD203B41FA5}">
                      <a16:colId xmlns:a16="http://schemas.microsoft.com/office/drawing/2014/main" val="3386032971"/>
                    </a:ext>
                  </a:extLst>
                </a:gridCol>
              </a:tblGrid>
              <a:tr h="317084">
                <a:tc>
                  <a:txBody>
                    <a:bodyPr/>
                    <a:lstStyle/>
                    <a:p>
                      <a:r>
                        <a:rPr lang="en-US" dirty="0"/>
                        <a:t>Technical Component</a:t>
                      </a:r>
                    </a:p>
                  </a:txBody>
                  <a:tcPr/>
                </a:tc>
                <a:tc>
                  <a:txBody>
                    <a:bodyPr/>
                    <a:lstStyle/>
                    <a:p>
                      <a:r>
                        <a:rPr lang="en-US" dirty="0"/>
                        <a:t>Professional Component</a:t>
                      </a:r>
                    </a:p>
                  </a:txBody>
                  <a:tcPr/>
                </a:tc>
                <a:extLst>
                  <a:ext uri="{0D108BD9-81ED-4DB2-BD59-A6C34878D82A}">
                    <a16:rowId xmlns:a16="http://schemas.microsoft.com/office/drawing/2014/main" val="2095523344"/>
                  </a:ext>
                </a:extLst>
              </a:tr>
              <a:tr h="941062">
                <a:tc>
                  <a:txBody>
                    <a:bodyPr/>
                    <a:lstStyle/>
                    <a:p>
                      <a:r>
                        <a:rPr lang="en-US" dirty="0"/>
                        <a:t>Machine ownership</a:t>
                      </a:r>
                    </a:p>
                    <a:p>
                      <a:r>
                        <a:rPr lang="en-US" dirty="0"/>
                        <a:t>Technician cost</a:t>
                      </a:r>
                    </a:p>
                    <a:p>
                      <a:r>
                        <a:rPr lang="en-US" dirty="0"/>
                        <a:t>Overhead </a:t>
                      </a:r>
                    </a:p>
                    <a:p>
                      <a:r>
                        <a:rPr lang="en-US" dirty="0"/>
                        <a:t>Supplies used</a:t>
                      </a:r>
                    </a:p>
                  </a:txBody>
                  <a:tcPr/>
                </a:tc>
                <a:tc>
                  <a:txBody>
                    <a:bodyPr/>
                    <a:lstStyle/>
                    <a:p>
                      <a:r>
                        <a:rPr lang="en-US" dirty="0"/>
                        <a:t>Supervision of test</a:t>
                      </a:r>
                    </a:p>
                    <a:p>
                      <a:r>
                        <a:rPr lang="en-US" dirty="0"/>
                        <a:t>Interpretation and reporting of results</a:t>
                      </a:r>
                    </a:p>
                  </a:txBody>
                  <a:tcPr/>
                </a:tc>
                <a:extLst>
                  <a:ext uri="{0D108BD9-81ED-4DB2-BD59-A6C34878D82A}">
                    <a16:rowId xmlns:a16="http://schemas.microsoft.com/office/drawing/2014/main" val="2139983333"/>
                  </a:ext>
                </a:extLst>
              </a:tr>
            </a:tbl>
          </a:graphicData>
        </a:graphic>
      </p:graphicFrame>
    </p:spTree>
    <p:extLst>
      <p:ext uri="{BB962C8B-B14F-4D97-AF65-F5344CB8AC3E}">
        <p14:creationId xmlns:p14="http://schemas.microsoft.com/office/powerpoint/2010/main" val="145867656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ECG and Stress Testing</a:t>
            </a:r>
          </a:p>
        </p:txBody>
      </p:sp>
      <p:graphicFrame>
        <p:nvGraphicFramePr>
          <p:cNvPr id="6" name="Table 5">
            <a:extLst>
              <a:ext uri="{FF2B5EF4-FFF2-40B4-BE49-F238E27FC236}">
                <a16:creationId xmlns:a16="http://schemas.microsoft.com/office/drawing/2014/main" id="{A5C405AA-1510-49D3-86A5-847493995C30}"/>
              </a:ext>
            </a:extLst>
          </p:cNvPr>
          <p:cNvGraphicFramePr>
            <a:graphicFrameLocks noGrp="1"/>
          </p:cNvGraphicFramePr>
          <p:nvPr>
            <p:extLst>
              <p:ext uri="{D42A27DB-BD31-4B8C-83A1-F6EECF244321}">
                <p14:modId xmlns:p14="http://schemas.microsoft.com/office/powerpoint/2010/main" val="359714985"/>
              </p:ext>
            </p:extLst>
          </p:nvPr>
        </p:nvGraphicFramePr>
        <p:xfrm>
          <a:off x="1143000" y="1584859"/>
          <a:ext cx="6096000" cy="21526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746358658"/>
                    </a:ext>
                  </a:extLst>
                </a:gridCol>
                <a:gridCol w="1295400">
                  <a:extLst>
                    <a:ext uri="{9D8B030D-6E8A-4147-A177-3AD203B41FA5}">
                      <a16:colId xmlns:a16="http://schemas.microsoft.com/office/drawing/2014/main" val="3923326869"/>
                    </a:ext>
                  </a:extLst>
                </a:gridCol>
                <a:gridCol w="1524000">
                  <a:extLst>
                    <a:ext uri="{9D8B030D-6E8A-4147-A177-3AD203B41FA5}">
                      <a16:colId xmlns:a16="http://schemas.microsoft.com/office/drawing/2014/main" val="3170734979"/>
                    </a:ext>
                  </a:extLst>
                </a:gridCol>
                <a:gridCol w="1524000">
                  <a:extLst>
                    <a:ext uri="{9D8B030D-6E8A-4147-A177-3AD203B41FA5}">
                      <a16:colId xmlns:a16="http://schemas.microsoft.com/office/drawing/2014/main" val="831024979"/>
                    </a:ext>
                  </a:extLst>
                </a:gridCol>
              </a:tblGrid>
              <a:tr h="370840">
                <a:tc>
                  <a:txBody>
                    <a:bodyPr/>
                    <a:lstStyle/>
                    <a:p>
                      <a:endParaRPr lang="en-US" dirty="0"/>
                    </a:p>
                  </a:txBody>
                  <a:tcPr/>
                </a:tc>
                <a:tc>
                  <a:txBody>
                    <a:bodyPr/>
                    <a:lstStyle/>
                    <a:p>
                      <a:r>
                        <a:rPr lang="en-US" dirty="0"/>
                        <a:t>ECG routine with at least 12 leads</a:t>
                      </a:r>
                    </a:p>
                  </a:txBody>
                  <a:tcPr/>
                </a:tc>
                <a:tc>
                  <a:txBody>
                    <a:bodyPr/>
                    <a:lstStyle/>
                    <a:p>
                      <a:r>
                        <a:rPr lang="en-US" dirty="0"/>
                        <a:t>CV Stress Test</a:t>
                      </a:r>
                    </a:p>
                  </a:txBody>
                  <a:tcPr/>
                </a:tc>
                <a:tc>
                  <a:txBody>
                    <a:bodyPr/>
                    <a:lstStyle/>
                    <a:p>
                      <a:r>
                        <a:rPr lang="en-US" dirty="0"/>
                        <a:t>Rhythm ECG, 1-3 leads</a:t>
                      </a:r>
                    </a:p>
                  </a:txBody>
                  <a:tcPr/>
                </a:tc>
                <a:extLst>
                  <a:ext uri="{0D108BD9-81ED-4DB2-BD59-A6C34878D82A}">
                    <a16:rowId xmlns:a16="http://schemas.microsoft.com/office/drawing/2014/main" val="3866891217"/>
                  </a:ext>
                </a:extLst>
              </a:tr>
              <a:tr h="370840">
                <a:tc>
                  <a:txBody>
                    <a:bodyPr/>
                    <a:lstStyle/>
                    <a:p>
                      <a:r>
                        <a:rPr lang="en-US" dirty="0"/>
                        <a:t>Global (Tech and Professional)</a:t>
                      </a:r>
                    </a:p>
                  </a:txBody>
                  <a:tcPr/>
                </a:tc>
                <a:tc>
                  <a:txBody>
                    <a:bodyPr/>
                    <a:lstStyle/>
                    <a:p>
                      <a:r>
                        <a:rPr lang="en-US" dirty="0"/>
                        <a:t>93000</a:t>
                      </a:r>
                    </a:p>
                  </a:txBody>
                  <a:tcPr/>
                </a:tc>
                <a:tc>
                  <a:txBody>
                    <a:bodyPr/>
                    <a:lstStyle/>
                    <a:p>
                      <a:r>
                        <a:rPr lang="en-US" dirty="0"/>
                        <a:t>93015</a:t>
                      </a:r>
                    </a:p>
                  </a:txBody>
                  <a:tcPr/>
                </a:tc>
                <a:tc>
                  <a:txBody>
                    <a:bodyPr/>
                    <a:lstStyle/>
                    <a:p>
                      <a:r>
                        <a:rPr lang="en-US" dirty="0"/>
                        <a:t>93040</a:t>
                      </a:r>
                    </a:p>
                  </a:txBody>
                  <a:tcPr/>
                </a:tc>
                <a:extLst>
                  <a:ext uri="{0D108BD9-81ED-4DB2-BD59-A6C34878D82A}">
                    <a16:rowId xmlns:a16="http://schemas.microsoft.com/office/drawing/2014/main" val="2046375327"/>
                  </a:ext>
                </a:extLst>
              </a:tr>
              <a:tr h="370840">
                <a:tc>
                  <a:txBody>
                    <a:bodyPr/>
                    <a:lstStyle/>
                    <a:p>
                      <a:r>
                        <a:rPr lang="en-US" dirty="0"/>
                        <a:t>Supervision Only</a:t>
                      </a:r>
                    </a:p>
                  </a:txBody>
                  <a:tcPr/>
                </a:tc>
                <a:tc>
                  <a:txBody>
                    <a:bodyPr/>
                    <a:lstStyle/>
                    <a:p>
                      <a:endParaRPr lang="en-US" dirty="0"/>
                    </a:p>
                  </a:txBody>
                  <a:tcPr/>
                </a:tc>
                <a:tc>
                  <a:txBody>
                    <a:bodyPr/>
                    <a:lstStyle/>
                    <a:p>
                      <a:r>
                        <a:rPr lang="en-US" dirty="0"/>
                        <a:t>93016</a:t>
                      </a:r>
                    </a:p>
                  </a:txBody>
                  <a:tcPr/>
                </a:tc>
                <a:tc>
                  <a:txBody>
                    <a:bodyPr/>
                    <a:lstStyle/>
                    <a:p>
                      <a:endParaRPr lang="en-US" dirty="0"/>
                    </a:p>
                  </a:txBody>
                  <a:tcPr/>
                </a:tc>
                <a:extLst>
                  <a:ext uri="{0D108BD9-81ED-4DB2-BD59-A6C34878D82A}">
                    <a16:rowId xmlns:a16="http://schemas.microsoft.com/office/drawing/2014/main" val="1355382515"/>
                  </a:ext>
                </a:extLst>
              </a:tr>
              <a:tr h="370840">
                <a:tc>
                  <a:txBody>
                    <a:bodyPr/>
                    <a:lstStyle/>
                    <a:p>
                      <a:r>
                        <a:rPr lang="en-US" dirty="0"/>
                        <a:t>Technical Only</a:t>
                      </a:r>
                    </a:p>
                  </a:txBody>
                  <a:tcPr/>
                </a:tc>
                <a:tc>
                  <a:txBody>
                    <a:bodyPr/>
                    <a:lstStyle/>
                    <a:p>
                      <a:r>
                        <a:rPr lang="en-US" dirty="0"/>
                        <a:t>93005</a:t>
                      </a:r>
                    </a:p>
                  </a:txBody>
                  <a:tcPr/>
                </a:tc>
                <a:tc>
                  <a:txBody>
                    <a:bodyPr/>
                    <a:lstStyle/>
                    <a:p>
                      <a:r>
                        <a:rPr lang="en-US" dirty="0"/>
                        <a:t>93017</a:t>
                      </a:r>
                    </a:p>
                  </a:txBody>
                  <a:tcPr/>
                </a:tc>
                <a:tc>
                  <a:txBody>
                    <a:bodyPr/>
                    <a:lstStyle/>
                    <a:p>
                      <a:r>
                        <a:rPr lang="en-US" dirty="0"/>
                        <a:t>93041</a:t>
                      </a:r>
                    </a:p>
                  </a:txBody>
                  <a:tcPr/>
                </a:tc>
                <a:extLst>
                  <a:ext uri="{0D108BD9-81ED-4DB2-BD59-A6C34878D82A}">
                    <a16:rowId xmlns:a16="http://schemas.microsoft.com/office/drawing/2014/main" val="121454444"/>
                  </a:ext>
                </a:extLst>
              </a:tr>
              <a:tr h="370840">
                <a:tc>
                  <a:txBody>
                    <a:bodyPr/>
                    <a:lstStyle/>
                    <a:p>
                      <a:r>
                        <a:rPr lang="en-US" dirty="0"/>
                        <a:t>Professional Only</a:t>
                      </a:r>
                    </a:p>
                  </a:txBody>
                  <a:tcPr/>
                </a:tc>
                <a:tc>
                  <a:txBody>
                    <a:bodyPr/>
                    <a:lstStyle/>
                    <a:p>
                      <a:r>
                        <a:rPr lang="en-US" dirty="0"/>
                        <a:t>93010</a:t>
                      </a:r>
                    </a:p>
                  </a:txBody>
                  <a:tcPr/>
                </a:tc>
                <a:tc>
                  <a:txBody>
                    <a:bodyPr/>
                    <a:lstStyle/>
                    <a:p>
                      <a:r>
                        <a:rPr lang="en-US" dirty="0"/>
                        <a:t>93018</a:t>
                      </a:r>
                    </a:p>
                  </a:txBody>
                  <a:tcPr/>
                </a:tc>
                <a:tc>
                  <a:txBody>
                    <a:bodyPr/>
                    <a:lstStyle/>
                    <a:p>
                      <a:r>
                        <a:rPr lang="en-US" dirty="0"/>
                        <a:t>93042</a:t>
                      </a:r>
                    </a:p>
                  </a:txBody>
                  <a:tcPr/>
                </a:tc>
                <a:extLst>
                  <a:ext uri="{0D108BD9-81ED-4DB2-BD59-A6C34878D82A}">
                    <a16:rowId xmlns:a16="http://schemas.microsoft.com/office/drawing/2014/main" val="2963156148"/>
                  </a:ext>
                </a:extLst>
              </a:tr>
            </a:tbl>
          </a:graphicData>
        </a:graphic>
      </p:graphicFrame>
    </p:spTree>
    <p:extLst>
      <p:ext uri="{BB962C8B-B14F-4D97-AF65-F5344CB8AC3E}">
        <p14:creationId xmlns:p14="http://schemas.microsoft.com/office/powerpoint/2010/main" val="9517047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Catheterization</a:t>
            </a:r>
          </a:p>
        </p:txBody>
      </p:sp>
      <p:sp>
        <p:nvSpPr>
          <p:cNvPr id="5" name="Text Placeholder 4"/>
          <p:cNvSpPr>
            <a:spLocks noGrp="1"/>
          </p:cNvSpPr>
          <p:nvPr>
            <p:ph type="body" sz="quarter" idx="14"/>
          </p:nvPr>
        </p:nvSpPr>
        <p:spPr/>
        <p:txBody>
          <a:bodyPr/>
          <a:lstStyle/>
          <a:p>
            <a:r>
              <a:rPr lang="en-US" altLang="en-US" dirty="0"/>
              <a:t>Most common access point – femoral artery</a:t>
            </a:r>
          </a:p>
          <a:p>
            <a:r>
              <a:rPr lang="en-US" altLang="en-US" dirty="0"/>
              <a:t>There are two code families for cardiac catheterization:</a:t>
            </a:r>
          </a:p>
          <a:p>
            <a:pPr lvl="1"/>
            <a:r>
              <a:rPr lang="en-US" altLang="en-US" dirty="0"/>
              <a:t>Congenital heart disease </a:t>
            </a:r>
          </a:p>
          <a:p>
            <a:pPr lvl="1"/>
            <a:r>
              <a:rPr lang="en-US" altLang="en-US" dirty="0"/>
              <a:t>All other conditions</a:t>
            </a:r>
          </a:p>
          <a:p>
            <a:endParaRPr lang="en-US" altLang="en-US" dirty="0"/>
          </a:p>
          <a:p>
            <a:pPr lvl="1"/>
            <a:r>
              <a:rPr lang="en-US" altLang="en-US" dirty="0"/>
              <a:t>Catheter insertion, injection(s), and imaging are combined in one code for all other conditions but separately billable for congenital conditions.</a:t>
            </a:r>
          </a:p>
          <a:p>
            <a:endParaRPr lang="en-US" altLang="en-US" dirty="0"/>
          </a:p>
          <a:p>
            <a:r>
              <a:rPr lang="en-US" altLang="en-US" dirty="0"/>
              <a:t> </a:t>
            </a:r>
          </a:p>
          <a:p>
            <a:endParaRPr lang="en-US" dirty="0"/>
          </a:p>
        </p:txBody>
      </p:sp>
    </p:spTree>
    <p:extLst>
      <p:ext uri="{BB962C8B-B14F-4D97-AF65-F5344CB8AC3E}">
        <p14:creationId xmlns:p14="http://schemas.microsoft.com/office/powerpoint/2010/main" val="367364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7579B6D-D6C1-4507-971B-19DEDB65F4E2}"/>
              </a:ext>
            </a:extLst>
          </p:cNvPr>
          <p:cNvSpPr>
            <a:spLocks noGrp="1"/>
          </p:cNvSpPr>
          <p:nvPr>
            <p:ph type="body" sz="quarter" idx="14"/>
          </p:nvPr>
        </p:nvSpPr>
        <p:spPr>
          <a:xfrm>
            <a:off x="304800" y="858838"/>
            <a:ext cx="6019800" cy="4000500"/>
          </a:xfrm>
        </p:spPr>
        <p:txBody>
          <a:bodyPr/>
          <a:lstStyle/>
          <a:p>
            <a:r>
              <a:rPr lang="en-US" b="0" dirty="0"/>
              <a:t>CPT</a:t>
            </a:r>
            <a:r>
              <a:rPr lang="en-US" b="0" baseline="30000" dirty="0"/>
              <a:t>®</a:t>
            </a:r>
            <a:r>
              <a:rPr lang="en-US" b="0" dirty="0"/>
              <a:t> copyright 2021 American Medical Association. All rights reserved. </a:t>
            </a:r>
          </a:p>
          <a:p>
            <a:r>
              <a:rPr lang="en-US" b="0" dirty="0"/>
              <a:t>Fee schedules, relative value units, conversion factors and/or related components are not assigned by the AMA, are not part of CPT</a:t>
            </a:r>
            <a:r>
              <a:rPr lang="en-US" b="0" baseline="30000" dirty="0"/>
              <a:t>®</a:t>
            </a:r>
            <a:r>
              <a:rPr lang="en-US" b="0" dirty="0"/>
              <a:t>, and the AMA is not recommendation their use. The AMA does not directly or indirectly practice medicine or dispense medical services. The AMA assumes no liability for data contained or not contained herein. </a:t>
            </a:r>
          </a:p>
          <a:p>
            <a:r>
              <a:rPr lang="en-US" b="0" dirty="0"/>
              <a:t>CPT</a:t>
            </a:r>
            <a:r>
              <a:rPr lang="en-US" b="0" baseline="30000" dirty="0"/>
              <a:t>®</a:t>
            </a:r>
            <a:r>
              <a:rPr lang="en-US" b="0" dirty="0"/>
              <a:t> is a registered trademark of the American Medical Association.</a:t>
            </a:r>
          </a:p>
        </p:txBody>
      </p:sp>
      <p:sp>
        <p:nvSpPr>
          <p:cNvPr id="12" name="Title 11">
            <a:extLst>
              <a:ext uri="{FF2B5EF4-FFF2-40B4-BE49-F238E27FC236}">
                <a16:creationId xmlns:a16="http://schemas.microsoft.com/office/drawing/2014/main" id="{A595A930-F3DD-4811-A9DD-C2D35F405CE7}"/>
              </a:ext>
            </a:extLst>
          </p:cNvPr>
          <p:cNvSpPr>
            <a:spLocks noGrp="1"/>
          </p:cNvSpPr>
          <p:nvPr>
            <p:ph type="title"/>
          </p:nvPr>
        </p:nvSpPr>
        <p:spPr/>
        <p:txBody>
          <a:bodyPr/>
          <a:lstStyle/>
          <a:p>
            <a:r>
              <a:rPr lang="en-US" dirty="0"/>
              <a:t>AMA Disclaimer</a:t>
            </a:r>
          </a:p>
        </p:txBody>
      </p:sp>
    </p:spTree>
    <p:extLst>
      <p:ext uri="{BB962C8B-B14F-4D97-AF65-F5344CB8AC3E}">
        <p14:creationId xmlns:p14="http://schemas.microsoft.com/office/powerpoint/2010/main" val="74916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EC58D2A9-E68C-41F3-83BF-D4A75FABDC7C}"/>
              </a:ext>
            </a:extLst>
          </p:cNvPr>
          <p:cNvSpPr>
            <a:spLocks noGrp="1"/>
          </p:cNvSpPr>
          <p:nvPr>
            <p:ph type="title"/>
          </p:nvPr>
        </p:nvSpPr>
        <p:spPr/>
        <p:txBody>
          <a:bodyPr/>
          <a:lstStyle/>
          <a:p>
            <a:r>
              <a:rPr lang="en-US" dirty="0"/>
              <a:t>Merit-Based Incentive Payment Systems (MIPS)</a:t>
            </a:r>
          </a:p>
        </p:txBody>
      </p:sp>
      <p:sp>
        <p:nvSpPr>
          <p:cNvPr id="106498" name="Rectangle 4">
            <a:extLst>
              <a:ext uri="{FF2B5EF4-FFF2-40B4-BE49-F238E27FC236}">
                <a16:creationId xmlns:a16="http://schemas.microsoft.com/office/drawing/2014/main" id="{A2C80C32-AF90-4A5E-B9F1-C5518AD72C99}"/>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r>
              <a:rPr lang="en-US" altLang="en-US" dirty="0"/>
              <a:t>MIPS Performance Categories:</a:t>
            </a:r>
          </a:p>
        </p:txBody>
      </p:sp>
      <p:sp>
        <p:nvSpPr>
          <p:cNvPr id="106500" name="Text Placeholder 1">
            <a:extLst>
              <a:ext uri="{FF2B5EF4-FFF2-40B4-BE49-F238E27FC236}">
                <a16:creationId xmlns:a16="http://schemas.microsoft.com/office/drawing/2014/main" id="{81865E42-3BB8-4EE4-B9B1-8974A8196A38}"/>
              </a:ext>
            </a:extLst>
          </p:cNvPr>
          <p:cNvSpPr>
            <a:spLocks noGrp="1" noChangeArrowheads="1"/>
          </p:cNvSpPr>
          <p:nvPr>
            <p:ph type="body" sz="quarter" idx="4294967295"/>
          </p:nvPr>
        </p:nvSpPr>
        <p:spPr bwMode="auto">
          <a:xfrm>
            <a:off x="152400" y="1555750"/>
            <a:ext cx="7670800"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lnSpc>
                <a:spcPct val="90000"/>
              </a:lnSpc>
            </a:pPr>
            <a:r>
              <a:rPr lang="en-US" altLang="en-US" sz="1500" dirty="0"/>
              <a:t>Quality</a:t>
            </a:r>
          </a:p>
          <a:p>
            <a:pPr lvl="2">
              <a:lnSpc>
                <a:spcPct val="90000"/>
              </a:lnSpc>
            </a:pPr>
            <a:r>
              <a:rPr lang="en-US" altLang="en-US" sz="1350" dirty="0"/>
              <a:t>Must submit at least six quality measures during the 12-month period</a:t>
            </a:r>
          </a:p>
          <a:p>
            <a:pPr lvl="1">
              <a:lnSpc>
                <a:spcPct val="90000"/>
              </a:lnSpc>
            </a:pPr>
            <a:r>
              <a:rPr lang="en-US" altLang="en-US" sz="1500" dirty="0"/>
              <a:t>Promoting Interoperability</a:t>
            </a:r>
          </a:p>
          <a:p>
            <a:pPr lvl="2">
              <a:lnSpc>
                <a:spcPct val="90000"/>
              </a:lnSpc>
            </a:pPr>
            <a:r>
              <a:rPr lang="en-US" altLang="en-US" sz="1350" dirty="0"/>
              <a:t>Must report measures from each of the four objective measures for 90 continuous days </a:t>
            </a:r>
          </a:p>
          <a:p>
            <a:pPr lvl="1">
              <a:lnSpc>
                <a:spcPct val="90000"/>
              </a:lnSpc>
            </a:pPr>
            <a:r>
              <a:rPr lang="en-US" altLang="en-US" sz="1500" dirty="0"/>
              <a:t>Improvement Activities </a:t>
            </a:r>
          </a:p>
          <a:p>
            <a:pPr lvl="2">
              <a:lnSpc>
                <a:spcPct val="90000"/>
              </a:lnSpc>
            </a:pPr>
            <a:r>
              <a:rPr lang="en-US" altLang="en-US" sz="1350" dirty="0"/>
              <a:t>Must report a combination of high and medium weighted measures for 90 continuous days</a:t>
            </a:r>
          </a:p>
          <a:p>
            <a:pPr lvl="1">
              <a:lnSpc>
                <a:spcPct val="90000"/>
              </a:lnSpc>
            </a:pPr>
            <a:r>
              <a:rPr lang="en-US" altLang="en-US" sz="1500" dirty="0"/>
              <a:t>Cost</a:t>
            </a:r>
          </a:p>
          <a:p>
            <a:pPr lvl="2">
              <a:lnSpc>
                <a:spcPct val="90000"/>
              </a:lnSpc>
            </a:pPr>
            <a:r>
              <a:rPr lang="en-US" altLang="en-US" sz="1350" dirty="0"/>
              <a:t>CMS analyzes data from both Part A and Part B claims to calculate the overall cost of the patient care.</a:t>
            </a:r>
            <a:r>
              <a:rPr lang="en-US" altLang="en-US" sz="1183" dirty="0"/>
              <a:t> </a:t>
            </a:r>
          </a:p>
        </p:txBody>
      </p:sp>
    </p:spTree>
    <p:extLst>
      <p:ext uri="{BB962C8B-B14F-4D97-AF65-F5344CB8AC3E}">
        <p14:creationId xmlns:p14="http://schemas.microsoft.com/office/powerpoint/2010/main" val="169607822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Cardiac Catheterization</a:t>
            </a:r>
          </a:p>
        </p:txBody>
      </p:sp>
      <p:graphicFrame>
        <p:nvGraphicFramePr>
          <p:cNvPr id="6" name="Table 5">
            <a:extLst>
              <a:ext uri="{FF2B5EF4-FFF2-40B4-BE49-F238E27FC236}">
                <a16:creationId xmlns:a16="http://schemas.microsoft.com/office/drawing/2014/main" id="{DCACAA37-1403-4A56-B883-49FEDC7268F6}"/>
              </a:ext>
            </a:extLst>
          </p:cNvPr>
          <p:cNvGraphicFramePr>
            <a:graphicFrameLocks noGrp="1"/>
          </p:cNvGraphicFramePr>
          <p:nvPr>
            <p:extLst>
              <p:ext uri="{D42A27DB-BD31-4B8C-83A1-F6EECF244321}">
                <p14:modId xmlns:p14="http://schemas.microsoft.com/office/powerpoint/2010/main" val="4015510701"/>
              </p:ext>
            </p:extLst>
          </p:nvPr>
        </p:nvGraphicFramePr>
        <p:xfrm>
          <a:off x="266964" y="1047750"/>
          <a:ext cx="8610072" cy="2971800"/>
        </p:xfrm>
        <a:graphic>
          <a:graphicData uri="http://schemas.openxmlformats.org/drawingml/2006/table">
            <a:tbl>
              <a:tblPr firstRow="1" bandRow="1">
                <a:tableStyleId>{5C22544A-7EE6-4342-B048-85BDC9FD1C3A}</a:tableStyleId>
              </a:tblPr>
              <a:tblGrid>
                <a:gridCol w="2152518">
                  <a:extLst>
                    <a:ext uri="{9D8B030D-6E8A-4147-A177-3AD203B41FA5}">
                      <a16:colId xmlns:a16="http://schemas.microsoft.com/office/drawing/2014/main" val="23538729"/>
                    </a:ext>
                  </a:extLst>
                </a:gridCol>
                <a:gridCol w="1291511">
                  <a:extLst>
                    <a:ext uri="{9D8B030D-6E8A-4147-A177-3AD203B41FA5}">
                      <a16:colId xmlns:a16="http://schemas.microsoft.com/office/drawing/2014/main" val="860517213"/>
                    </a:ext>
                  </a:extLst>
                </a:gridCol>
                <a:gridCol w="2041841">
                  <a:extLst>
                    <a:ext uri="{9D8B030D-6E8A-4147-A177-3AD203B41FA5}">
                      <a16:colId xmlns:a16="http://schemas.microsoft.com/office/drawing/2014/main" val="3198543997"/>
                    </a:ext>
                  </a:extLst>
                </a:gridCol>
                <a:gridCol w="3124202">
                  <a:extLst>
                    <a:ext uri="{9D8B030D-6E8A-4147-A177-3AD203B41FA5}">
                      <a16:colId xmlns:a16="http://schemas.microsoft.com/office/drawing/2014/main" val="1519733662"/>
                    </a:ext>
                  </a:extLst>
                </a:gridCol>
              </a:tblGrid>
              <a:tr h="516507">
                <a:tc>
                  <a:txBody>
                    <a:bodyPr/>
                    <a:lstStyle/>
                    <a:p>
                      <a:endParaRPr lang="en-US" dirty="0"/>
                    </a:p>
                  </a:txBody>
                  <a:tcPr/>
                </a:tc>
                <a:tc>
                  <a:txBody>
                    <a:bodyPr/>
                    <a:lstStyle/>
                    <a:p>
                      <a:r>
                        <a:rPr lang="en-US" dirty="0"/>
                        <a:t>Inside only</a:t>
                      </a:r>
                    </a:p>
                  </a:txBody>
                  <a:tcPr/>
                </a:tc>
                <a:tc>
                  <a:txBody>
                    <a:bodyPr/>
                    <a:lstStyle/>
                    <a:p>
                      <a:r>
                        <a:rPr lang="en-US" dirty="0"/>
                        <a:t>Including coronary arteries</a:t>
                      </a:r>
                    </a:p>
                  </a:txBody>
                  <a:tcPr/>
                </a:tc>
                <a:tc>
                  <a:txBody>
                    <a:bodyPr/>
                    <a:lstStyle/>
                    <a:p>
                      <a:r>
                        <a:rPr lang="en-US" dirty="0"/>
                        <a:t>Congenital conditions</a:t>
                      </a:r>
                    </a:p>
                    <a:p>
                      <a:r>
                        <a:rPr lang="en-US" dirty="0"/>
                        <a:t>(report injection procedures separately)</a:t>
                      </a:r>
                    </a:p>
                  </a:txBody>
                  <a:tcPr/>
                </a:tc>
                <a:extLst>
                  <a:ext uri="{0D108BD9-81ED-4DB2-BD59-A6C34878D82A}">
                    <a16:rowId xmlns:a16="http://schemas.microsoft.com/office/drawing/2014/main" val="3240316218"/>
                  </a:ext>
                </a:extLst>
              </a:tr>
              <a:tr h="330085">
                <a:tc>
                  <a:txBody>
                    <a:bodyPr/>
                    <a:lstStyle/>
                    <a:p>
                      <a:r>
                        <a:rPr lang="en-US" dirty="0"/>
                        <a:t>Right heart</a:t>
                      </a:r>
                    </a:p>
                  </a:txBody>
                  <a:tcPr/>
                </a:tc>
                <a:tc>
                  <a:txBody>
                    <a:bodyPr/>
                    <a:lstStyle/>
                    <a:p>
                      <a:r>
                        <a:rPr lang="en-US" dirty="0"/>
                        <a:t>93451</a:t>
                      </a:r>
                    </a:p>
                  </a:txBody>
                  <a:tcPr/>
                </a:tc>
                <a:tc>
                  <a:txBody>
                    <a:bodyPr/>
                    <a:lstStyle/>
                    <a:p>
                      <a:r>
                        <a:rPr lang="en-US" dirty="0"/>
                        <a:t>94356</a:t>
                      </a:r>
                    </a:p>
                  </a:txBody>
                  <a:tcPr/>
                </a:tc>
                <a:tc>
                  <a:txBody>
                    <a:bodyPr/>
                    <a:lstStyle/>
                    <a:p>
                      <a:r>
                        <a:rPr lang="en-US" dirty="0"/>
                        <a:t>93593, 93594</a:t>
                      </a:r>
                    </a:p>
                  </a:txBody>
                  <a:tcPr/>
                </a:tc>
                <a:extLst>
                  <a:ext uri="{0D108BD9-81ED-4DB2-BD59-A6C34878D82A}">
                    <a16:rowId xmlns:a16="http://schemas.microsoft.com/office/drawing/2014/main" val="3185185287"/>
                  </a:ext>
                </a:extLst>
              </a:tr>
              <a:tr h="488346">
                <a:tc>
                  <a:txBody>
                    <a:bodyPr/>
                    <a:lstStyle/>
                    <a:p>
                      <a:r>
                        <a:rPr lang="en-US" dirty="0"/>
                        <a:t>Right heart and CABG</a:t>
                      </a:r>
                    </a:p>
                  </a:txBody>
                  <a:tcPr/>
                </a:tc>
                <a:tc>
                  <a:txBody>
                    <a:bodyPr/>
                    <a:lstStyle/>
                    <a:p>
                      <a:endParaRPr lang="en-US" dirty="0"/>
                    </a:p>
                  </a:txBody>
                  <a:tcPr/>
                </a:tc>
                <a:tc>
                  <a:txBody>
                    <a:bodyPr/>
                    <a:lstStyle/>
                    <a:p>
                      <a:r>
                        <a:rPr lang="en-US" dirty="0"/>
                        <a:t>94357</a:t>
                      </a:r>
                    </a:p>
                  </a:txBody>
                  <a:tcPr/>
                </a:tc>
                <a:tc>
                  <a:txBody>
                    <a:bodyPr/>
                    <a:lstStyle/>
                    <a:p>
                      <a:endParaRPr lang="en-US" dirty="0"/>
                    </a:p>
                  </a:txBody>
                  <a:tcPr/>
                </a:tc>
                <a:extLst>
                  <a:ext uri="{0D108BD9-81ED-4DB2-BD59-A6C34878D82A}">
                    <a16:rowId xmlns:a16="http://schemas.microsoft.com/office/drawing/2014/main" val="719385967"/>
                  </a:ext>
                </a:extLst>
              </a:tr>
              <a:tr h="330085">
                <a:tc>
                  <a:txBody>
                    <a:bodyPr/>
                    <a:lstStyle/>
                    <a:p>
                      <a:r>
                        <a:rPr lang="en-US" dirty="0"/>
                        <a:t>Left heart</a:t>
                      </a:r>
                    </a:p>
                  </a:txBody>
                  <a:tcPr/>
                </a:tc>
                <a:tc>
                  <a:txBody>
                    <a:bodyPr/>
                    <a:lstStyle/>
                    <a:p>
                      <a:r>
                        <a:rPr lang="en-US" dirty="0"/>
                        <a:t>93452</a:t>
                      </a:r>
                    </a:p>
                  </a:txBody>
                  <a:tcPr/>
                </a:tc>
                <a:tc>
                  <a:txBody>
                    <a:bodyPr/>
                    <a:lstStyle/>
                    <a:p>
                      <a:r>
                        <a:rPr lang="en-US" dirty="0"/>
                        <a:t>93458</a:t>
                      </a:r>
                    </a:p>
                  </a:txBody>
                  <a:tcPr/>
                </a:tc>
                <a:tc>
                  <a:txBody>
                    <a:bodyPr/>
                    <a:lstStyle/>
                    <a:p>
                      <a:r>
                        <a:rPr lang="en-US" dirty="0"/>
                        <a:t>93595</a:t>
                      </a:r>
                    </a:p>
                  </a:txBody>
                  <a:tcPr/>
                </a:tc>
                <a:extLst>
                  <a:ext uri="{0D108BD9-81ED-4DB2-BD59-A6C34878D82A}">
                    <a16:rowId xmlns:a16="http://schemas.microsoft.com/office/drawing/2014/main" val="4055595020"/>
                  </a:ext>
                </a:extLst>
              </a:tr>
              <a:tr h="488346">
                <a:tc>
                  <a:txBody>
                    <a:bodyPr/>
                    <a:lstStyle/>
                    <a:p>
                      <a:r>
                        <a:rPr lang="en-US" dirty="0"/>
                        <a:t>Left heart and CABG</a:t>
                      </a:r>
                    </a:p>
                  </a:txBody>
                  <a:tcPr/>
                </a:tc>
                <a:tc>
                  <a:txBody>
                    <a:bodyPr/>
                    <a:lstStyle/>
                    <a:p>
                      <a:endParaRPr lang="en-US" dirty="0"/>
                    </a:p>
                  </a:txBody>
                  <a:tcPr/>
                </a:tc>
                <a:tc>
                  <a:txBody>
                    <a:bodyPr/>
                    <a:lstStyle/>
                    <a:p>
                      <a:r>
                        <a:rPr lang="en-US" dirty="0"/>
                        <a:t>93459</a:t>
                      </a:r>
                    </a:p>
                  </a:txBody>
                  <a:tcPr/>
                </a:tc>
                <a:tc>
                  <a:txBody>
                    <a:bodyPr/>
                    <a:lstStyle/>
                    <a:p>
                      <a:endParaRPr lang="en-US" dirty="0"/>
                    </a:p>
                  </a:txBody>
                  <a:tcPr/>
                </a:tc>
                <a:extLst>
                  <a:ext uri="{0D108BD9-81ED-4DB2-BD59-A6C34878D82A}">
                    <a16:rowId xmlns:a16="http://schemas.microsoft.com/office/drawing/2014/main" val="2978757432"/>
                  </a:ext>
                </a:extLst>
              </a:tr>
              <a:tr h="330085">
                <a:tc>
                  <a:txBody>
                    <a:bodyPr/>
                    <a:lstStyle/>
                    <a:p>
                      <a:r>
                        <a:rPr lang="en-US" dirty="0"/>
                        <a:t>Combined</a:t>
                      </a:r>
                    </a:p>
                  </a:txBody>
                  <a:tcPr/>
                </a:tc>
                <a:tc>
                  <a:txBody>
                    <a:bodyPr/>
                    <a:lstStyle/>
                    <a:p>
                      <a:r>
                        <a:rPr lang="en-US" dirty="0"/>
                        <a:t>93453</a:t>
                      </a:r>
                    </a:p>
                  </a:txBody>
                  <a:tcPr/>
                </a:tc>
                <a:tc>
                  <a:txBody>
                    <a:bodyPr/>
                    <a:lstStyle/>
                    <a:p>
                      <a:r>
                        <a:rPr lang="en-US" dirty="0"/>
                        <a:t>93460</a:t>
                      </a:r>
                    </a:p>
                  </a:txBody>
                  <a:tcPr/>
                </a:tc>
                <a:tc>
                  <a:txBody>
                    <a:bodyPr/>
                    <a:lstStyle/>
                    <a:p>
                      <a:r>
                        <a:rPr lang="en-US" dirty="0"/>
                        <a:t>93596, 93597</a:t>
                      </a:r>
                    </a:p>
                  </a:txBody>
                  <a:tcPr/>
                </a:tc>
                <a:extLst>
                  <a:ext uri="{0D108BD9-81ED-4DB2-BD59-A6C34878D82A}">
                    <a16:rowId xmlns:a16="http://schemas.microsoft.com/office/drawing/2014/main" val="3710070637"/>
                  </a:ext>
                </a:extLst>
              </a:tr>
              <a:tr h="488346">
                <a:tc>
                  <a:txBody>
                    <a:bodyPr/>
                    <a:lstStyle/>
                    <a:p>
                      <a:r>
                        <a:rPr lang="en-US" dirty="0"/>
                        <a:t>Combined with CABG</a:t>
                      </a:r>
                    </a:p>
                  </a:txBody>
                  <a:tcPr/>
                </a:tc>
                <a:tc>
                  <a:txBody>
                    <a:bodyPr/>
                    <a:lstStyle/>
                    <a:p>
                      <a:endParaRPr lang="en-US"/>
                    </a:p>
                  </a:txBody>
                  <a:tcPr/>
                </a:tc>
                <a:tc>
                  <a:txBody>
                    <a:bodyPr/>
                    <a:lstStyle/>
                    <a:p>
                      <a:r>
                        <a:rPr lang="en-US" dirty="0"/>
                        <a:t>93461</a:t>
                      </a:r>
                    </a:p>
                  </a:txBody>
                  <a:tcPr/>
                </a:tc>
                <a:tc>
                  <a:txBody>
                    <a:bodyPr/>
                    <a:lstStyle/>
                    <a:p>
                      <a:endParaRPr lang="en-US" dirty="0"/>
                    </a:p>
                  </a:txBody>
                  <a:tcPr/>
                </a:tc>
                <a:extLst>
                  <a:ext uri="{0D108BD9-81ED-4DB2-BD59-A6C34878D82A}">
                    <a16:rowId xmlns:a16="http://schemas.microsoft.com/office/drawing/2014/main" val="2159805729"/>
                  </a:ext>
                </a:extLst>
              </a:tr>
            </a:tbl>
          </a:graphicData>
        </a:graphic>
      </p:graphicFrame>
    </p:spTree>
    <p:extLst>
      <p:ext uri="{BB962C8B-B14F-4D97-AF65-F5344CB8AC3E}">
        <p14:creationId xmlns:p14="http://schemas.microsoft.com/office/powerpoint/2010/main" val="183244678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40000 Series Digestive System</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187264606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45EE1422-8CEA-4264-AFC1-4631DC312E7D}"/>
              </a:ext>
            </a:extLst>
          </p:cNvPr>
          <p:cNvSpPr>
            <a:spLocks noGrp="1" noChangeArrowheads="1"/>
          </p:cNvSpPr>
          <p:nvPr>
            <p:ph type="title"/>
          </p:nvPr>
        </p:nvSpPr>
        <p:spPr/>
        <p:txBody>
          <a:bodyPr/>
          <a:lstStyle/>
          <a:p>
            <a:r>
              <a:rPr lang="en-US" altLang="en-US" dirty="0"/>
              <a:t>Digestive System</a:t>
            </a:r>
          </a:p>
        </p:txBody>
      </p:sp>
      <p:sp>
        <p:nvSpPr>
          <p:cNvPr id="372738" name="Rectangle 3">
            <a:extLst>
              <a:ext uri="{FF2B5EF4-FFF2-40B4-BE49-F238E27FC236}">
                <a16:creationId xmlns:a16="http://schemas.microsoft.com/office/drawing/2014/main" id="{42E49EF6-A2A9-415A-BFD8-69C7973AFC9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Lips/Mouth</a:t>
            </a:r>
          </a:p>
          <a:p>
            <a:pPr lvl="1"/>
            <a:r>
              <a:rPr lang="en-US" altLang="en-US" dirty="0"/>
              <a:t>Teeth</a:t>
            </a:r>
          </a:p>
          <a:p>
            <a:pPr lvl="1"/>
            <a:r>
              <a:rPr lang="en-US" altLang="en-US" dirty="0"/>
              <a:t>Gums</a:t>
            </a:r>
          </a:p>
          <a:p>
            <a:pPr lvl="1"/>
            <a:r>
              <a:rPr lang="en-US" altLang="en-US" dirty="0"/>
              <a:t>Tongue</a:t>
            </a:r>
          </a:p>
          <a:p>
            <a:endParaRPr lang="en-US" altLang="en-US" dirty="0"/>
          </a:p>
          <a:p>
            <a:r>
              <a:rPr lang="en-US" altLang="en-US" dirty="0"/>
              <a:t>Pharynx</a:t>
            </a:r>
          </a:p>
          <a:p>
            <a:pPr lvl="1"/>
            <a:r>
              <a:rPr lang="en-US" altLang="en-US" dirty="0"/>
              <a:t>Conduit for respiration and digestion</a:t>
            </a:r>
          </a:p>
          <a:p>
            <a:endParaRPr lang="en-US" altLang="en-US" dirty="0"/>
          </a:p>
          <a:p>
            <a:r>
              <a:rPr lang="en-US" altLang="en-US" dirty="0"/>
              <a:t>Esophagus</a:t>
            </a:r>
          </a:p>
          <a:p>
            <a:pPr lvl="1"/>
            <a:r>
              <a:rPr lang="en-US" altLang="en-US" dirty="0"/>
              <a:t>Conduct food from the pharynx to the stomach</a:t>
            </a:r>
          </a:p>
          <a:p>
            <a:pPr lvl="1"/>
            <a:r>
              <a:rPr lang="en-US" altLang="en-US" dirty="0"/>
              <a:t>Peristaltic action moves the food</a:t>
            </a:r>
          </a:p>
          <a:p>
            <a:pPr lvl="1"/>
            <a:endParaRPr lang="en-US" altLang="en-US" dirty="0"/>
          </a:p>
          <a:p>
            <a:pPr lvl="1"/>
            <a:endParaRPr lang="en-US" alt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34D6C9EA-27D2-4C22-9DFC-83614D9B7D59}"/>
              </a:ext>
            </a:extLst>
          </p:cNvPr>
          <p:cNvSpPr>
            <a:spLocks noGrp="1" noChangeArrowheads="1"/>
          </p:cNvSpPr>
          <p:nvPr>
            <p:ph type="title"/>
          </p:nvPr>
        </p:nvSpPr>
        <p:spPr/>
        <p:txBody>
          <a:bodyPr/>
          <a:lstStyle/>
          <a:p>
            <a:r>
              <a:rPr lang="en-US" altLang="en-US" dirty="0"/>
              <a:t>Digestive System</a:t>
            </a:r>
          </a:p>
        </p:txBody>
      </p:sp>
      <p:sp>
        <p:nvSpPr>
          <p:cNvPr id="374786" name="Rectangle 3">
            <a:extLst>
              <a:ext uri="{FF2B5EF4-FFF2-40B4-BE49-F238E27FC236}">
                <a16:creationId xmlns:a16="http://schemas.microsoft.com/office/drawing/2014/main" id="{B9B9FE2A-681C-471A-803E-B71B03C4155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Stomach</a:t>
            </a:r>
          </a:p>
          <a:p>
            <a:pPr lvl="1"/>
            <a:r>
              <a:rPr lang="en-IN" altLang="en-US" dirty="0"/>
              <a:t>Cardia</a:t>
            </a:r>
          </a:p>
          <a:p>
            <a:pPr lvl="1"/>
            <a:r>
              <a:rPr lang="en-IN" altLang="en-US" dirty="0"/>
              <a:t>Fundus</a:t>
            </a:r>
          </a:p>
          <a:p>
            <a:pPr lvl="1"/>
            <a:r>
              <a:rPr lang="en-IN" altLang="en-US" dirty="0"/>
              <a:t>Pylorus (antrum)</a:t>
            </a:r>
          </a:p>
          <a:p>
            <a:pPr lvl="1"/>
            <a:r>
              <a:rPr lang="en-IN" altLang="en-US" dirty="0"/>
              <a:t>Body</a:t>
            </a:r>
          </a:p>
          <a:p>
            <a:endParaRPr lang="en-IN" altLang="en-US" dirty="0"/>
          </a:p>
          <a:p>
            <a:r>
              <a:rPr lang="en-IN" altLang="en-US" dirty="0"/>
              <a:t>Small Intestine (small bowel)</a:t>
            </a:r>
          </a:p>
          <a:p>
            <a:pPr lvl="1"/>
            <a:r>
              <a:rPr lang="en-IN" altLang="en-US" dirty="0"/>
              <a:t>Duodenum</a:t>
            </a:r>
          </a:p>
          <a:p>
            <a:pPr lvl="1"/>
            <a:r>
              <a:rPr lang="en-IN" altLang="en-US" dirty="0"/>
              <a:t>Jejunum</a:t>
            </a:r>
          </a:p>
          <a:p>
            <a:pPr lvl="1"/>
            <a:r>
              <a:rPr lang="en-IN" altLang="en-US" dirty="0"/>
              <a:t>Ileum</a:t>
            </a:r>
          </a:p>
        </p:txBody>
      </p:sp>
      <p:sp>
        <p:nvSpPr>
          <p:cNvPr id="374789" name="Content Placeholder 3">
            <a:extLst>
              <a:ext uri="{FF2B5EF4-FFF2-40B4-BE49-F238E27FC236}">
                <a16:creationId xmlns:a16="http://schemas.microsoft.com/office/drawing/2014/main" id="{0CCE6C93-D132-4CEA-8EC3-F07B69A45E53}"/>
              </a:ext>
            </a:extLst>
          </p:cNvPr>
          <p:cNvSpPr>
            <a:spLocks noGrp="1"/>
          </p:cNvSpPr>
          <p:nvPr>
            <p:ph type="body" sz="quarter" idx="4294967295"/>
          </p:nvPr>
        </p:nvSpPr>
        <p:spPr bwMode="auto">
          <a:xfrm>
            <a:off x="4648200" y="1111250"/>
            <a:ext cx="4190470" cy="2832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altLang="en-US" sz="2000" dirty="0"/>
              <a:t>Large Intestine (large bowel)</a:t>
            </a:r>
          </a:p>
          <a:p>
            <a:pPr lvl="1">
              <a:lnSpc>
                <a:spcPct val="90000"/>
              </a:lnSpc>
            </a:pPr>
            <a:r>
              <a:rPr lang="en-US" altLang="en-US" dirty="0"/>
              <a:t>Cecum (appendix attached)</a:t>
            </a:r>
          </a:p>
          <a:p>
            <a:pPr lvl="1">
              <a:lnSpc>
                <a:spcPct val="90000"/>
              </a:lnSpc>
            </a:pPr>
            <a:r>
              <a:rPr lang="en-US" altLang="en-US" dirty="0"/>
              <a:t>Colon</a:t>
            </a:r>
          </a:p>
          <a:p>
            <a:pPr lvl="2">
              <a:lnSpc>
                <a:spcPct val="90000"/>
              </a:lnSpc>
            </a:pPr>
            <a:r>
              <a:rPr lang="en-US" altLang="en-US" dirty="0"/>
              <a:t>Ascending colon</a:t>
            </a:r>
          </a:p>
          <a:p>
            <a:pPr lvl="2">
              <a:lnSpc>
                <a:spcPct val="90000"/>
              </a:lnSpc>
            </a:pPr>
            <a:r>
              <a:rPr lang="en-US" altLang="en-US" dirty="0"/>
              <a:t>Transverse colon</a:t>
            </a:r>
          </a:p>
          <a:p>
            <a:pPr lvl="2">
              <a:lnSpc>
                <a:spcPct val="90000"/>
              </a:lnSpc>
            </a:pPr>
            <a:r>
              <a:rPr lang="en-US" altLang="en-US" dirty="0"/>
              <a:t>Descending colon</a:t>
            </a:r>
          </a:p>
          <a:p>
            <a:pPr lvl="2">
              <a:lnSpc>
                <a:spcPct val="90000"/>
              </a:lnSpc>
            </a:pPr>
            <a:r>
              <a:rPr lang="en-US" altLang="en-US" dirty="0"/>
              <a:t>Sigmoid colon</a:t>
            </a:r>
          </a:p>
          <a:p>
            <a:pPr lvl="2">
              <a:lnSpc>
                <a:spcPct val="90000"/>
              </a:lnSpc>
            </a:pPr>
            <a:r>
              <a:rPr lang="en-US" altLang="en-US" dirty="0"/>
              <a:t>Rectum</a:t>
            </a:r>
          </a:p>
          <a:p>
            <a:pPr lvl="2">
              <a:lnSpc>
                <a:spcPct val="90000"/>
              </a:lnSpc>
            </a:pPr>
            <a:r>
              <a:rPr lang="en-US" altLang="en-US" dirty="0"/>
              <a:t>Anus</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52957C87-96E4-4437-AD96-1B8D4D963C8C}"/>
              </a:ext>
            </a:extLst>
          </p:cNvPr>
          <p:cNvSpPr>
            <a:spLocks noGrp="1" noChangeArrowheads="1"/>
          </p:cNvSpPr>
          <p:nvPr>
            <p:ph type="title"/>
          </p:nvPr>
        </p:nvSpPr>
        <p:spPr/>
        <p:txBody>
          <a:bodyPr/>
          <a:lstStyle/>
          <a:p>
            <a:r>
              <a:rPr lang="en-US" altLang="en-US" dirty="0"/>
              <a:t>Digestive System</a:t>
            </a:r>
          </a:p>
        </p:txBody>
      </p:sp>
      <p:sp>
        <p:nvSpPr>
          <p:cNvPr id="376834" name="Rectangle 3">
            <a:extLst>
              <a:ext uri="{FF2B5EF4-FFF2-40B4-BE49-F238E27FC236}">
                <a16:creationId xmlns:a16="http://schemas.microsoft.com/office/drawing/2014/main" id="{303ACEC4-87AC-4D45-95FA-86816CB93F3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Pancreas</a:t>
            </a:r>
          </a:p>
          <a:p>
            <a:pPr lvl="1"/>
            <a:r>
              <a:rPr lang="en-IN" altLang="en-US" dirty="0"/>
              <a:t>Endocrine and exocrine organ</a:t>
            </a:r>
          </a:p>
          <a:p>
            <a:pPr lvl="1"/>
            <a:r>
              <a:rPr lang="en-IN" altLang="en-US" dirty="0"/>
              <a:t>Secretes insulin into the bloodstream</a:t>
            </a:r>
          </a:p>
          <a:p>
            <a:endParaRPr lang="en-IN" altLang="en-US" dirty="0"/>
          </a:p>
          <a:p>
            <a:r>
              <a:rPr lang="en-IN" altLang="en-US" dirty="0"/>
              <a:t>Liver (Hepatic)</a:t>
            </a:r>
          </a:p>
          <a:p>
            <a:pPr lvl="1"/>
            <a:r>
              <a:rPr lang="en-IN" altLang="en-US" dirty="0"/>
              <a:t>Largest organ and largest gland</a:t>
            </a:r>
          </a:p>
          <a:p>
            <a:endParaRPr lang="en-IN" altLang="en-US" dirty="0"/>
          </a:p>
          <a:p>
            <a:r>
              <a:rPr lang="en-IN" altLang="en-US" dirty="0"/>
              <a:t>Gallbladder/Biliary System</a:t>
            </a:r>
          </a:p>
          <a:p>
            <a:pPr lvl="1"/>
            <a:endParaRPr lang="en-IN" alt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C94B2087-B1DE-4E89-8968-71043C358F4C}"/>
              </a:ext>
            </a:extLst>
          </p:cNvPr>
          <p:cNvSpPr>
            <a:spLocks noGrp="1" noChangeArrowheads="1"/>
          </p:cNvSpPr>
          <p:nvPr>
            <p:ph type="title"/>
          </p:nvPr>
        </p:nvSpPr>
        <p:spPr/>
        <p:txBody>
          <a:bodyPr/>
          <a:lstStyle/>
          <a:p>
            <a:r>
              <a:rPr lang="en-US" altLang="en-US" dirty="0"/>
              <a:t>ICD-10-CM:  Digestive</a:t>
            </a:r>
          </a:p>
        </p:txBody>
      </p:sp>
      <p:sp>
        <p:nvSpPr>
          <p:cNvPr id="378882" name="Rectangle 3">
            <a:extLst>
              <a:ext uri="{FF2B5EF4-FFF2-40B4-BE49-F238E27FC236}">
                <a16:creationId xmlns:a16="http://schemas.microsoft.com/office/drawing/2014/main" id="{25AC59FD-BC18-43EA-A2FE-B9DEE1C908F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Chapter 1: Infectious and Parasitic Diseases</a:t>
            </a:r>
          </a:p>
          <a:p>
            <a:pPr marL="269875" lvl="1" indent="-142875"/>
            <a:r>
              <a:rPr lang="en-US" altLang="en-US" dirty="0"/>
              <a:t>Chapter 2: Neoplasms</a:t>
            </a:r>
          </a:p>
          <a:p>
            <a:pPr marL="269875" lvl="1" indent="-142875"/>
            <a:r>
              <a:rPr lang="en-US" altLang="en-US" dirty="0"/>
              <a:t>Chapter 11: Disease of the Digestive System</a:t>
            </a:r>
          </a:p>
          <a:p>
            <a:pPr marL="269875" lvl="1" indent="-142875"/>
            <a:r>
              <a:rPr lang="en-US" altLang="en-US" dirty="0"/>
              <a:t>Chapter 17: Congenital Anomalies</a:t>
            </a:r>
          </a:p>
          <a:p>
            <a:pPr marL="269875" lvl="1" indent="-142875"/>
            <a:r>
              <a:rPr lang="en-US" altLang="en-US" dirty="0"/>
              <a:t>Chapter 18: Signs, Symptoms, and Ill-Defined Conditions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7AE76F9E-F29B-48F1-91F9-1E5EBCF97937}"/>
              </a:ext>
            </a:extLst>
          </p:cNvPr>
          <p:cNvSpPr>
            <a:spLocks noGrp="1" noChangeArrowheads="1"/>
          </p:cNvSpPr>
          <p:nvPr>
            <p:ph type="title"/>
          </p:nvPr>
        </p:nvSpPr>
        <p:spPr/>
        <p:txBody>
          <a:bodyPr/>
          <a:lstStyle/>
          <a:p>
            <a:r>
              <a:rPr lang="en-US" altLang="en-US" dirty="0"/>
              <a:t>Diseases of the Digestive System</a:t>
            </a:r>
          </a:p>
        </p:txBody>
      </p:sp>
      <p:sp>
        <p:nvSpPr>
          <p:cNvPr id="177155" name="Rectangle 3">
            <a:extLst>
              <a:ext uri="{FF2B5EF4-FFF2-40B4-BE49-F238E27FC236}">
                <a16:creationId xmlns:a16="http://schemas.microsoft.com/office/drawing/2014/main" id="{1B1E3779-4D71-4D64-8625-8B14DFF2CC40}"/>
              </a:ext>
            </a:extLst>
          </p:cNvPr>
          <p:cNvSpPr>
            <a:spLocks noGrp="1" noChangeArrowheads="1"/>
          </p:cNvSpPr>
          <p:nvPr>
            <p:ph type="body" sz="quarter" idx="14"/>
          </p:nvPr>
        </p:nvSpPr>
        <p:spPr/>
        <p:txBody>
          <a:bodyPr>
            <a:normAutofit/>
          </a:bodyPr>
          <a:lstStyle/>
          <a:p>
            <a:r>
              <a:rPr lang="en-IN" altLang="en-US" dirty="0" err="1"/>
              <a:t>Esophageal</a:t>
            </a:r>
            <a:r>
              <a:rPr lang="en-IN" altLang="en-US" dirty="0"/>
              <a:t> and Swallowing Disorders</a:t>
            </a:r>
          </a:p>
          <a:p>
            <a:pPr lvl="1"/>
            <a:r>
              <a:rPr lang="en-IN" altLang="en-US" dirty="0"/>
              <a:t>Barrett’s Esophagus</a:t>
            </a:r>
          </a:p>
          <a:p>
            <a:pPr lvl="1"/>
            <a:r>
              <a:rPr lang="en-IN" altLang="en-US" dirty="0"/>
              <a:t>Esophagitis</a:t>
            </a:r>
          </a:p>
          <a:p>
            <a:pPr lvl="1"/>
            <a:r>
              <a:rPr lang="en-IN" altLang="en-US" dirty="0"/>
              <a:t>Esophageal varices</a:t>
            </a:r>
          </a:p>
          <a:p>
            <a:pPr lvl="1"/>
            <a:r>
              <a:rPr lang="en-IN" altLang="en-US" dirty="0"/>
              <a:t>Mallory-Weiss Tear</a:t>
            </a:r>
          </a:p>
          <a:p>
            <a:pPr lvl="1"/>
            <a:r>
              <a:rPr lang="en-IN" altLang="en-US" dirty="0"/>
              <a:t>Hiatal Hernia</a:t>
            </a:r>
          </a:p>
          <a:p>
            <a:pPr lvl="1"/>
            <a:r>
              <a:rPr lang="en-IN" altLang="en-US" dirty="0"/>
              <a:t>Swallowing Disorders/Dysphagia</a:t>
            </a:r>
          </a:p>
          <a:p>
            <a:endParaRPr lang="en-IN" altLang="en-US" dirty="0"/>
          </a:p>
          <a:p>
            <a:pPr lvl="1"/>
            <a:r>
              <a:rPr lang="en-IN" altLang="en-US" dirty="0"/>
              <a:t>Gastritis and Peptic Ulcer Disease</a:t>
            </a:r>
          </a:p>
          <a:p>
            <a:pPr lvl="1"/>
            <a:r>
              <a:rPr lang="en-IN" altLang="en-US" dirty="0"/>
              <a:t>Gastrointestinal Bleeding</a:t>
            </a:r>
          </a:p>
          <a:p>
            <a:pPr lvl="1"/>
            <a:r>
              <a:rPr lang="en-IN" altLang="en-US" dirty="0"/>
              <a:t>Gastroenteritis</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CB6CC980-2E06-4B01-9939-333A2D744797}"/>
              </a:ext>
            </a:extLst>
          </p:cNvPr>
          <p:cNvSpPr>
            <a:spLocks noGrp="1" noChangeArrowheads="1"/>
          </p:cNvSpPr>
          <p:nvPr>
            <p:ph type="title"/>
          </p:nvPr>
        </p:nvSpPr>
        <p:spPr/>
        <p:txBody>
          <a:bodyPr/>
          <a:lstStyle/>
          <a:p>
            <a:r>
              <a:rPr lang="en-US" altLang="en-US" dirty="0"/>
              <a:t>Diseases of the Digestive System</a:t>
            </a:r>
          </a:p>
        </p:txBody>
      </p:sp>
      <p:sp>
        <p:nvSpPr>
          <p:cNvPr id="382978" name="Rectangle 3">
            <a:extLst>
              <a:ext uri="{FF2B5EF4-FFF2-40B4-BE49-F238E27FC236}">
                <a16:creationId xmlns:a16="http://schemas.microsoft.com/office/drawing/2014/main" id="{CB2D4D89-4D6F-4F78-849B-89C049B01D3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Inflammatory Bowel Disease (IBD)</a:t>
            </a:r>
          </a:p>
          <a:p>
            <a:pPr lvl="1"/>
            <a:r>
              <a:rPr lang="en-IN" altLang="en-US" dirty="0"/>
              <a:t>Irritable Bowel Syndrome (IBS)</a:t>
            </a:r>
          </a:p>
          <a:p>
            <a:pPr lvl="1"/>
            <a:r>
              <a:rPr lang="en-IN" altLang="en-US" dirty="0"/>
              <a:t>Foreign Bodies</a:t>
            </a:r>
          </a:p>
          <a:p>
            <a:pPr lvl="1"/>
            <a:r>
              <a:rPr lang="en-IN" altLang="en-US" dirty="0"/>
              <a:t>Diverticular Disease</a:t>
            </a:r>
          </a:p>
          <a:p>
            <a:pPr lvl="2"/>
            <a:r>
              <a:rPr lang="en-IN" altLang="en-US" dirty="0"/>
              <a:t>Diverticulosis</a:t>
            </a:r>
          </a:p>
          <a:p>
            <a:pPr lvl="2"/>
            <a:r>
              <a:rPr lang="en-IN" altLang="en-US" dirty="0"/>
              <a:t>Diverticulitis</a:t>
            </a:r>
          </a:p>
          <a:p>
            <a:endParaRPr lang="en-IN" alt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9E5EDC34-FC8A-4EC8-87AE-3ECA94F41BD6}"/>
              </a:ext>
            </a:extLst>
          </p:cNvPr>
          <p:cNvSpPr>
            <a:spLocks noGrp="1"/>
          </p:cNvSpPr>
          <p:nvPr>
            <p:ph type="title"/>
          </p:nvPr>
        </p:nvSpPr>
        <p:spPr/>
        <p:txBody>
          <a:bodyPr/>
          <a:lstStyle/>
          <a:p>
            <a:r>
              <a:rPr lang="en-US" altLang="en-US" dirty="0"/>
              <a:t>Diseases of the Digestive System</a:t>
            </a:r>
          </a:p>
        </p:txBody>
      </p:sp>
      <p:sp>
        <p:nvSpPr>
          <p:cNvPr id="385026" name="Content Placeholder 2">
            <a:extLst>
              <a:ext uri="{FF2B5EF4-FFF2-40B4-BE49-F238E27FC236}">
                <a16:creationId xmlns:a16="http://schemas.microsoft.com/office/drawing/2014/main" id="{D9DB7728-73F3-455F-A5BC-78FD0CA80D9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Anorectal Disorders</a:t>
            </a:r>
          </a:p>
          <a:p>
            <a:pPr lvl="1"/>
            <a:r>
              <a:rPr lang="en-IN" altLang="en-US" dirty="0"/>
              <a:t>Rectal prolapse</a:t>
            </a:r>
          </a:p>
          <a:p>
            <a:pPr lvl="1"/>
            <a:r>
              <a:rPr lang="en-IN" altLang="en-US" dirty="0"/>
              <a:t>Abscess</a:t>
            </a:r>
          </a:p>
          <a:p>
            <a:pPr lvl="1"/>
            <a:r>
              <a:rPr lang="en-IN" altLang="en-US" dirty="0" err="1"/>
              <a:t>Hemorrhoids</a:t>
            </a:r>
            <a:endParaRPr lang="en-IN" altLang="en-US" dirty="0"/>
          </a:p>
          <a:p>
            <a:pPr lvl="1"/>
            <a:r>
              <a:rPr lang="en-IN" altLang="en-US" dirty="0"/>
              <a:t>Anal fissure</a:t>
            </a:r>
          </a:p>
          <a:p>
            <a:pPr lvl="1"/>
            <a:r>
              <a:rPr lang="en-IN" altLang="en-US" dirty="0"/>
              <a:t>Anal fistula</a:t>
            </a:r>
          </a:p>
          <a:p>
            <a:endParaRPr lang="en-IN" altLang="en-US" dirty="0"/>
          </a:p>
          <a:p>
            <a:pPr lvl="1"/>
            <a:r>
              <a:rPr lang="en-IN" altLang="en-US" dirty="0"/>
              <a:t>Pancreatitis</a:t>
            </a:r>
          </a:p>
          <a:p>
            <a:pPr lvl="1"/>
            <a:r>
              <a:rPr lang="en-IN" altLang="en-US" dirty="0"/>
              <a:t>Benign and Malignant Neoplasms of the Gastrointestinal Tract</a:t>
            </a:r>
          </a:p>
          <a:p>
            <a:pPr lvl="1"/>
            <a:r>
              <a:rPr lang="en-IN" altLang="en-US" dirty="0"/>
              <a:t>Congenital Disorders</a:t>
            </a:r>
          </a:p>
          <a:p>
            <a:pPr lvl="1"/>
            <a:endParaRPr lang="en-IN" altLang="en-US" dirty="0"/>
          </a:p>
          <a:p>
            <a:endParaRPr lang="en-IN" alt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527F913A-A4CB-40C5-9137-7D28525D1AC9}"/>
              </a:ext>
            </a:extLst>
          </p:cNvPr>
          <p:cNvSpPr>
            <a:spLocks noGrp="1" noChangeArrowheads="1"/>
          </p:cNvSpPr>
          <p:nvPr>
            <p:ph type="title"/>
          </p:nvPr>
        </p:nvSpPr>
        <p:spPr/>
        <p:txBody>
          <a:bodyPr/>
          <a:lstStyle/>
          <a:p>
            <a:r>
              <a:rPr lang="en-US" altLang="en-US" dirty="0"/>
              <a:t>Digestive System</a:t>
            </a:r>
          </a:p>
        </p:txBody>
      </p:sp>
      <p:sp>
        <p:nvSpPr>
          <p:cNvPr id="387074" name="Rectangle 3">
            <a:extLst>
              <a:ext uri="{FF2B5EF4-FFF2-40B4-BE49-F238E27FC236}">
                <a16:creationId xmlns:a16="http://schemas.microsoft.com/office/drawing/2014/main" id="{BD3369F8-B3AA-48FF-B442-2EEBAE4C39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Organized by anatomic site and procedure</a:t>
            </a:r>
          </a:p>
          <a:p>
            <a:endParaRPr lang="en-US" altLang="en-US"/>
          </a:p>
          <a:p>
            <a:r>
              <a:rPr lang="en-US" altLang="en-US"/>
              <a:t>Endoscopy</a:t>
            </a:r>
          </a:p>
          <a:p>
            <a:pPr lvl="1"/>
            <a:r>
              <a:rPr lang="en-US" altLang="en-US"/>
              <a:t>Visualization of a hollow viscus or canal by means of an endoscope or scope</a:t>
            </a:r>
          </a:p>
          <a:p>
            <a:pPr lvl="1"/>
            <a:r>
              <a:rPr lang="en-US" altLang="en-US"/>
              <a:t>Laparoscope is an endoscope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EC58D2A9-E68C-41F3-83BF-D4A75FABDC7C}"/>
              </a:ext>
            </a:extLst>
          </p:cNvPr>
          <p:cNvSpPr>
            <a:spLocks noGrp="1"/>
          </p:cNvSpPr>
          <p:nvPr>
            <p:ph type="title"/>
          </p:nvPr>
        </p:nvSpPr>
        <p:spPr/>
        <p:txBody>
          <a:bodyPr/>
          <a:lstStyle/>
          <a:p>
            <a:r>
              <a:rPr lang="en-US" dirty="0"/>
              <a:t>Advanced Alternative Payment Models (APM) </a:t>
            </a:r>
          </a:p>
        </p:txBody>
      </p:sp>
      <p:sp>
        <p:nvSpPr>
          <p:cNvPr id="106498" name="Rectangle 4">
            <a:extLst>
              <a:ext uri="{FF2B5EF4-FFF2-40B4-BE49-F238E27FC236}">
                <a16:creationId xmlns:a16="http://schemas.microsoft.com/office/drawing/2014/main" id="{A2C80C32-AF90-4A5E-B9F1-C5518AD72C99}"/>
              </a:ext>
            </a:extLst>
          </p:cNvPr>
          <p:cNvSpPr>
            <a:spLocks noGrp="1" noChangeArrowheads="1"/>
          </p:cNvSpPr>
          <p:nvPr>
            <p:ph type="body" sz="quarter" idx="14"/>
          </p:nvPr>
        </p:nvSpPr>
        <p:spPr bwMode="auto">
          <a:xfrm>
            <a:off x="305330" y="858439"/>
            <a:ext cx="8516652" cy="9513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pPr marL="266700" lvl="1" indent="-180975"/>
            <a:r>
              <a:rPr lang="en-US" dirty="0"/>
              <a:t>An APM is a group of clinicians who have voluntarily come together in an organized way to deliver coordinated high-quality care to Medicare patients.</a:t>
            </a:r>
            <a:endParaRPr lang="en-US" altLang="en-US" dirty="0"/>
          </a:p>
        </p:txBody>
      </p:sp>
      <p:sp>
        <p:nvSpPr>
          <p:cNvPr id="106500" name="Text Placeholder 1">
            <a:extLst>
              <a:ext uri="{FF2B5EF4-FFF2-40B4-BE49-F238E27FC236}">
                <a16:creationId xmlns:a16="http://schemas.microsoft.com/office/drawing/2014/main" id="{81865E42-3BB8-4EE4-B9B1-8974A8196A38}"/>
              </a:ext>
            </a:extLst>
          </p:cNvPr>
          <p:cNvSpPr>
            <a:spLocks noGrp="1" noChangeArrowheads="1"/>
          </p:cNvSpPr>
          <p:nvPr>
            <p:ph type="body" sz="quarter" idx="4294967295"/>
          </p:nvPr>
        </p:nvSpPr>
        <p:spPr bwMode="auto">
          <a:xfrm>
            <a:off x="152400" y="2029459"/>
            <a:ext cx="7975600" cy="20662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sz="1500" dirty="0"/>
              <a:t>Advanced APM entities agree to:</a:t>
            </a:r>
          </a:p>
          <a:p>
            <a:pPr lvl="2"/>
            <a:r>
              <a:rPr lang="en-US" sz="1350" dirty="0"/>
              <a:t>Use of certified EHR technology (Must be certified under 2015 criteria);</a:t>
            </a:r>
          </a:p>
          <a:p>
            <a:pPr lvl="2"/>
            <a:r>
              <a:rPr lang="en-US" sz="1350" dirty="0"/>
              <a:t>Base payment on quality measures comparable to MIPS; and</a:t>
            </a:r>
          </a:p>
          <a:p>
            <a:pPr lvl="2"/>
            <a:r>
              <a:rPr lang="en-US" sz="1350" dirty="0"/>
              <a:t>Either bear more than nominal risk for financial losses or is a Medical Home Model expanded under CMS Innovation Center authority.</a:t>
            </a:r>
          </a:p>
        </p:txBody>
      </p:sp>
    </p:spTree>
    <p:extLst>
      <p:ext uri="{BB962C8B-B14F-4D97-AF65-F5344CB8AC3E}">
        <p14:creationId xmlns:p14="http://schemas.microsoft.com/office/powerpoint/2010/main" val="83047311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a:t>
            </a:r>
          </a:p>
        </p:txBody>
      </p:sp>
      <p:sp>
        <p:nvSpPr>
          <p:cNvPr id="5" name="Text Placeholder 4"/>
          <p:cNvSpPr>
            <a:spLocks noGrp="1"/>
          </p:cNvSpPr>
          <p:nvPr>
            <p:ph type="body" sz="quarter" idx="14"/>
          </p:nvPr>
        </p:nvSpPr>
        <p:spPr/>
        <p:txBody>
          <a:bodyPr/>
          <a:lstStyle/>
          <a:p>
            <a:pPr marL="357188" lvl="1" indent="-142875"/>
            <a:r>
              <a:rPr lang="en-US" dirty="0"/>
              <a:t>Diagnostic services are listed as separate procedure</a:t>
            </a:r>
          </a:p>
          <a:p>
            <a:pPr marL="357188" lvl="1" indent="-142875"/>
            <a:r>
              <a:rPr lang="en-US" dirty="0"/>
              <a:t>When done in conjunction with a surgical service (diagnostic becomes surgical), only the surgical service is billable.</a:t>
            </a:r>
          </a:p>
        </p:txBody>
      </p:sp>
    </p:spTree>
    <p:extLst>
      <p:ext uri="{BB962C8B-B14F-4D97-AF65-F5344CB8AC3E}">
        <p14:creationId xmlns:p14="http://schemas.microsoft.com/office/powerpoint/2010/main" val="26648701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E884B845-7F34-418D-AE3B-EC2861258FAC}"/>
              </a:ext>
            </a:extLst>
          </p:cNvPr>
          <p:cNvSpPr>
            <a:spLocks noGrp="1" noChangeArrowheads="1"/>
          </p:cNvSpPr>
          <p:nvPr>
            <p:ph type="title"/>
          </p:nvPr>
        </p:nvSpPr>
        <p:spPr/>
        <p:txBody>
          <a:bodyPr/>
          <a:lstStyle/>
          <a:p>
            <a:r>
              <a:rPr lang="en-US" altLang="en-US" dirty="0"/>
              <a:t>Digestive System</a:t>
            </a:r>
          </a:p>
        </p:txBody>
      </p:sp>
      <p:sp>
        <p:nvSpPr>
          <p:cNvPr id="389122" name="Rectangle 3">
            <a:extLst>
              <a:ext uri="{FF2B5EF4-FFF2-40B4-BE49-F238E27FC236}">
                <a16:creationId xmlns:a16="http://schemas.microsoft.com/office/drawing/2014/main" id="{15F9FC3D-D4EE-4647-AD78-3104E6CB15B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Lips</a:t>
            </a:r>
          </a:p>
          <a:p>
            <a:pPr lvl="1"/>
            <a:r>
              <a:rPr lang="en-IN" altLang="en-US" dirty="0"/>
              <a:t>Vermilionectomy</a:t>
            </a:r>
          </a:p>
          <a:p>
            <a:pPr lvl="1"/>
            <a:r>
              <a:rPr lang="en-IN" altLang="en-US" dirty="0"/>
              <a:t>Cheiloplasty</a:t>
            </a:r>
          </a:p>
          <a:p>
            <a:endParaRPr lang="en-IN" altLang="en-US" dirty="0"/>
          </a:p>
          <a:p>
            <a:r>
              <a:rPr lang="en-IN" altLang="en-US" dirty="0"/>
              <a:t>Mouth</a:t>
            </a:r>
          </a:p>
          <a:p>
            <a:pPr lvl="1"/>
            <a:r>
              <a:rPr lang="en-IN" altLang="en-US" dirty="0" err="1"/>
              <a:t>Vestibuloplasty</a:t>
            </a:r>
            <a:endParaRPr lang="en-IN" altLang="en-US" dirty="0"/>
          </a:p>
          <a:p>
            <a:pPr lvl="1"/>
            <a:r>
              <a:rPr lang="en-IN" altLang="en-US" dirty="0"/>
              <a:t>Glossectomy</a:t>
            </a:r>
          </a:p>
          <a:p>
            <a:pPr lvl="1"/>
            <a:r>
              <a:rPr lang="en-IN" altLang="en-US" dirty="0"/>
              <a:t>Palatoplasty</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504208DC-E51D-4D1B-84FE-7A71FE32FC14}"/>
              </a:ext>
            </a:extLst>
          </p:cNvPr>
          <p:cNvSpPr>
            <a:spLocks noGrp="1" noChangeArrowheads="1"/>
          </p:cNvSpPr>
          <p:nvPr>
            <p:ph type="title"/>
          </p:nvPr>
        </p:nvSpPr>
        <p:spPr/>
        <p:txBody>
          <a:bodyPr/>
          <a:lstStyle/>
          <a:p>
            <a:r>
              <a:rPr lang="en-US" altLang="en-US" dirty="0"/>
              <a:t>Digestive System</a:t>
            </a:r>
          </a:p>
        </p:txBody>
      </p:sp>
      <p:sp>
        <p:nvSpPr>
          <p:cNvPr id="391170" name="Rectangle 3">
            <a:extLst>
              <a:ext uri="{FF2B5EF4-FFF2-40B4-BE49-F238E27FC236}">
                <a16:creationId xmlns:a16="http://schemas.microsoft.com/office/drawing/2014/main" id="{08941CFB-CA9E-437B-BEA7-864775D442E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Pharynx, Adenoids and Tonsils</a:t>
            </a:r>
          </a:p>
          <a:p>
            <a:pPr lvl="1"/>
            <a:r>
              <a:rPr lang="en-IN" altLang="en-US" dirty="0"/>
              <a:t>Tonsillectomy</a:t>
            </a:r>
          </a:p>
          <a:p>
            <a:pPr lvl="1"/>
            <a:r>
              <a:rPr lang="en-IN" altLang="en-US" dirty="0"/>
              <a:t>Adenoidectomy</a:t>
            </a:r>
          </a:p>
          <a:p>
            <a:pPr lvl="1"/>
            <a:r>
              <a:rPr lang="en-IN" altLang="en-US" dirty="0"/>
              <a:t>Biopsy</a:t>
            </a:r>
          </a:p>
          <a:p>
            <a:pPr lvl="1"/>
            <a:r>
              <a:rPr lang="en-IN" altLang="en-US" dirty="0"/>
              <a:t>Pharyngoplasty</a:t>
            </a:r>
          </a:p>
          <a:p>
            <a:pPr lvl="1"/>
            <a:r>
              <a:rPr lang="en-IN" altLang="en-US" dirty="0" err="1"/>
              <a:t>Pharyngostomy</a:t>
            </a:r>
            <a:endParaRPr lang="en-IN" altLang="en-US" dirty="0"/>
          </a:p>
          <a:p>
            <a:endParaRPr lang="en-IN" altLang="en-US" dirty="0"/>
          </a:p>
          <a:p>
            <a:r>
              <a:rPr lang="en-IN" altLang="en-US"/>
              <a:t>Esophagus</a:t>
            </a:r>
          </a:p>
          <a:p>
            <a:endParaRPr lang="en-IN" alt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Esophagoscopy</a:t>
            </a:r>
          </a:p>
        </p:txBody>
      </p:sp>
      <p:sp>
        <p:nvSpPr>
          <p:cNvPr id="5" name="Text Placeholder 4"/>
          <p:cNvSpPr>
            <a:spLocks noGrp="1"/>
          </p:cNvSpPr>
          <p:nvPr>
            <p:ph type="body" sz="quarter" idx="14"/>
          </p:nvPr>
        </p:nvSpPr>
        <p:spPr>
          <a:xfrm>
            <a:off x="228600" y="858438"/>
            <a:ext cx="8593382" cy="4001599"/>
          </a:xfrm>
        </p:spPr>
        <p:txBody>
          <a:bodyPr/>
          <a:lstStyle/>
          <a:p>
            <a:pPr lvl="1"/>
            <a:r>
              <a:rPr lang="en-US" dirty="0"/>
              <a:t>Esophagoscopy is direct visualization of the esophagus only</a:t>
            </a:r>
          </a:p>
          <a:p>
            <a:pPr lvl="1"/>
            <a:r>
              <a:rPr lang="en-US" dirty="0"/>
              <a:t>Can be performed multiple ways.  Pay attention to the parent codes:</a:t>
            </a:r>
          </a:p>
          <a:p>
            <a:pPr lvl="2"/>
            <a:r>
              <a:rPr lang="en-US" dirty="0"/>
              <a:t>Rigid transoral</a:t>
            </a:r>
          </a:p>
          <a:p>
            <a:pPr lvl="2"/>
            <a:r>
              <a:rPr lang="en-US" dirty="0"/>
              <a:t>Flexible </a:t>
            </a:r>
            <a:r>
              <a:rPr lang="en-US" dirty="0" err="1"/>
              <a:t>transnasal</a:t>
            </a:r>
            <a:endParaRPr lang="en-US" dirty="0"/>
          </a:p>
          <a:p>
            <a:pPr lvl="2"/>
            <a:r>
              <a:rPr lang="en-US" dirty="0"/>
              <a:t>Flexible transoral</a:t>
            </a:r>
          </a:p>
          <a:p>
            <a:pPr lvl="1"/>
            <a:r>
              <a:rPr lang="en-US" dirty="0"/>
              <a:t>Pay attention to the service performed (biopsy, foreign body removal, injection, etc.)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487328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Esophagogastroduodenoscopy (EGD)</a:t>
            </a:r>
          </a:p>
        </p:txBody>
      </p:sp>
      <p:sp>
        <p:nvSpPr>
          <p:cNvPr id="5" name="Text Placeholder 4"/>
          <p:cNvSpPr>
            <a:spLocks noGrp="1"/>
          </p:cNvSpPr>
          <p:nvPr>
            <p:ph type="body" sz="quarter" idx="14"/>
          </p:nvPr>
        </p:nvSpPr>
        <p:spPr>
          <a:xfrm>
            <a:off x="228600" y="858438"/>
            <a:ext cx="8593382" cy="4001599"/>
          </a:xfrm>
        </p:spPr>
        <p:txBody>
          <a:bodyPr>
            <a:normAutofit/>
          </a:bodyPr>
          <a:lstStyle/>
          <a:p>
            <a:pPr lvl="1"/>
            <a:r>
              <a:rPr lang="en-US" dirty="0"/>
              <a:t>EGD includes visualization of the esophagus, stomach and proximal duodenum or jejunum</a:t>
            </a:r>
          </a:p>
          <a:p>
            <a:pPr lvl="1"/>
            <a:r>
              <a:rPr lang="en-US" dirty="0"/>
              <a:t>Also known as an Upper GI exam</a:t>
            </a:r>
          </a:p>
          <a:p>
            <a:pPr lvl="1"/>
            <a:r>
              <a:rPr lang="en-US" dirty="0"/>
              <a:t>Many parenthetical statements</a:t>
            </a:r>
          </a:p>
          <a:p>
            <a:pPr lvl="1"/>
            <a:r>
              <a:rPr lang="en-US" dirty="0"/>
              <a:t>If duodenum/jejunum is not examined:</a:t>
            </a:r>
          </a:p>
          <a:p>
            <a:pPr lvl="2"/>
            <a:r>
              <a:rPr lang="en-US" dirty="0"/>
              <a:t>Report with modifier 52 if repeat exam is not planned</a:t>
            </a:r>
          </a:p>
          <a:p>
            <a:pPr lvl="2"/>
            <a:r>
              <a:rPr lang="en-US" dirty="0"/>
              <a:t>Report with modifier 53 if repeat exam is planned</a:t>
            </a:r>
          </a:p>
        </p:txBody>
      </p:sp>
    </p:spTree>
    <p:extLst>
      <p:ext uri="{BB962C8B-B14F-4D97-AF65-F5344CB8AC3E}">
        <p14:creationId xmlns:p14="http://schemas.microsoft.com/office/powerpoint/2010/main" val="240189984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Endoscopic Retrograde Cholangiopancreatography</a:t>
            </a:r>
          </a:p>
        </p:txBody>
      </p:sp>
      <p:sp>
        <p:nvSpPr>
          <p:cNvPr id="5" name="Text Placeholder 4"/>
          <p:cNvSpPr>
            <a:spLocks noGrp="1"/>
          </p:cNvSpPr>
          <p:nvPr>
            <p:ph type="body" sz="quarter" idx="14"/>
          </p:nvPr>
        </p:nvSpPr>
        <p:spPr/>
        <p:txBody>
          <a:bodyPr/>
          <a:lstStyle/>
          <a:p>
            <a:pPr marL="269875" lvl="1" indent="-142875"/>
            <a:r>
              <a:rPr lang="en-US" dirty="0"/>
              <a:t>Visualization of the biliary or pancreatic duct systems</a:t>
            </a:r>
          </a:p>
          <a:p>
            <a:pPr marL="269875" lvl="1" indent="-142875"/>
            <a:r>
              <a:rPr lang="en-US" dirty="0"/>
              <a:t>Considered complete if one or more of the ductal system(s) is visualized</a:t>
            </a:r>
          </a:p>
          <a:p>
            <a:pPr marL="269875" lvl="1" indent="-142875"/>
            <a:r>
              <a:rPr lang="en-US" dirty="0"/>
              <a:t>Many guidelines to review </a:t>
            </a:r>
          </a:p>
          <a:p>
            <a:pPr marL="269875" lvl="1" indent="-142875"/>
            <a:endParaRPr lang="en-US" dirty="0"/>
          </a:p>
        </p:txBody>
      </p:sp>
    </p:spTree>
    <p:extLst>
      <p:ext uri="{BB962C8B-B14F-4D97-AF65-F5344CB8AC3E}">
        <p14:creationId xmlns:p14="http://schemas.microsoft.com/office/powerpoint/2010/main" val="93241607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82F46080-EE05-4BDB-AE85-474D2C959404}"/>
              </a:ext>
            </a:extLst>
          </p:cNvPr>
          <p:cNvSpPr>
            <a:spLocks noGrp="1" noChangeArrowheads="1"/>
          </p:cNvSpPr>
          <p:nvPr>
            <p:ph type="title"/>
          </p:nvPr>
        </p:nvSpPr>
        <p:spPr/>
        <p:txBody>
          <a:bodyPr/>
          <a:lstStyle/>
          <a:p>
            <a:r>
              <a:rPr lang="en-US" altLang="en-US" dirty="0"/>
              <a:t>Digestive System</a:t>
            </a:r>
          </a:p>
        </p:txBody>
      </p:sp>
      <p:sp>
        <p:nvSpPr>
          <p:cNvPr id="395266" name="Rectangle 3">
            <a:extLst>
              <a:ext uri="{FF2B5EF4-FFF2-40B4-BE49-F238E27FC236}">
                <a16:creationId xmlns:a16="http://schemas.microsoft.com/office/drawing/2014/main" id="{CA5FF87D-CD4A-460C-B85E-B8C009369AB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Stomach</a:t>
            </a:r>
          </a:p>
          <a:p>
            <a:pPr lvl="1"/>
            <a:r>
              <a:rPr lang="en-US" altLang="en-US"/>
              <a:t>Gastrectomy</a:t>
            </a:r>
          </a:p>
          <a:p>
            <a:pPr lvl="1"/>
            <a:r>
              <a:rPr lang="en-US" altLang="en-US"/>
              <a:t>Bariatric and Gastric Bypass</a:t>
            </a:r>
          </a:p>
          <a:p>
            <a:pPr lvl="1"/>
            <a:r>
              <a:rPr lang="en-US" altLang="en-US"/>
              <a:t>Endoscopic procedures</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Gastric Bypass</a:t>
            </a:r>
          </a:p>
        </p:txBody>
      </p:sp>
      <p:sp>
        <p:nvSpPr>
          <p:cNvPr id="5" name="Text Placeholder 4"/>
          <p:cNvSpPr>
            <a:spLocks noGrp="1"/>
          </p:cNvSpPr>
          <p:nvPr>
            <p:ph type="body" sz="quarter" idx="14"/>
          </p:nvPr>
        </p:nvSpPr>
        <p:spPr/>
        <p:txBody>
          <a:bodyPr/>
          <a:lstStyle/>
          <a:p>
            <a:r>
              <a:rPr lang="en-US" dirty="0"/>
              <a:t>Treatments for morbid obesity include bariatric surgery and gastric bypass.</a:t>
            </a:r>
          </a:p>
          <a:p>
            <a:endParaRPr lang="en-US" dirty="0"/>
          </a:p>
          <a:p>
            <a:r>
              <a:rPr lang="en-US" dirty="0"/>
              <a:t>Procedures include:</a:t>
            </a:r>
          </a:p>
          <a:p>
            <a:pPr lvl="1"/>
            <a:r>
              <a:rPr lang="en-US" dirty="0"/>
              <a:t>Roux-en-Y</a:t>
            </a:r>
          </a:p>
          <a:p>
            <a:pPr lvl="1"/>
            <a:r>
              <a:rPr lang="en-US" dirty="0"/>
              <a:t>Banding</a:t>
            </a:r>
          </a:p>
          <a:p>
            <a:pPr lvl="1"/>
            <a:r>
              <a:rPr lang="en-US" dirty="0"/>
              <a:t>Laparoscopic gastric restriction </a:t>
            </a:r>
          </a:p>
          <a:p>
            <a:pPr lvl="1"/>
            <a:r>
              <a:rPr lang="en-US" dirty="0"/>
              <a:t>Open gastric restrictive procedures</a:t>
            </a:r>
          </a:p>
          <a:p>
            <a:pPr lvl="1"/>
            <a:r>
              <a:rPr lang="en-US" dirty="0"/>
              <a:t>Gastric bypass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897701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EBEAA1D4-F242-4E4E-A3EC-4A3AC182F7DB}"/>
              </a:ext>
            </a:extLst>
          </p:cNvPr>
          <p:cNvSpPr>
            <a:spLocks noGrp="1" noChangeArrowheads="1"/>
          </p:cNvSpPr>
          <p:nvPr>
            <p:ph type="title"/>
          </p:nvPr>
        </p:nvSpPr>
        <p:spPr/>
        <p:txBody>
          <a:bodyPr/>
          <a:lstStyle/>
          <a:p>
            <a:r>
              <a:rPr lang="en-US" altLang="en-US" dirty="0"/>
              <a:t>Digestive System</a:t>
            </a:r>
          </a:p>
        </p:txBody>
      </p:sp>
      <p:sp>
        <p:nvSpPr>
          <p:cNvPr id="397314" name="Rectangle 3">
            <a:extLst>
              <a:ext uri="{FF2B5EF4-FFF2-40B4-BE49-F238E27FC236}">
                <a16:creationId xmlns:a16="http://schemas.microsoft.com/office/drawing/2014/main" id="{26FCA632-9F55-406E-BC90-1689AD28F5E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Intestines (except rectum)</a:t>
            </a:r>
          </a:p>
          <a:p>
            <a:pPr lvl="1"/>
            <a:r>
              <a:rPr lang="en-IN" altLang="en-US" dirty="0"/>
              <a:t>Incision</a:t>
            </a:r>
          </a:p>
          <a:p>
            <a:pPr lvl="2"/>
            <a:r>
              <a:rPr lang="en-IN" altLang="en-US" dirty="0" err="1"/>
              <a:t>Enterolysis</a:t>
            </a:r>
            <a:endParaRPr lang="en-IN" altLang="en-US" dirty="0"/>
          </a:p>
          <a:p>
            <a:pPr lvl="2"/>
            <a:r>
              <a:rPr lang="en-IN" altLang="en-US" dirty="0"/>
              <a:t>Exploratory procedures</a:t>
            </a:r>
          </a:p>
          <a:p>
            <a:pPr lvl="1"/>
            <a:r>
              <a:rPr lang="en-IN" altLang="en-US" dirty="0"/>
              <a:t>Endoscopic</a:t>
            </a:r>
          </a:p>
          <a:p>
            <a:pPr lvl="2"/>
            <a:r>
              <a:rPr lang="en-IN" altLang="en-US" dirty="0"/>
              <a:t>Small intestines</a:t>
            </a:r>
          </a:p>
          <a:p>
            <a:pPr lvl="2"/>
            <a:r>
              <a:rPr lang="en-IN" altLang="en-US" dirty="0"/>
              <a:t>Beyond the second portion of the duodenum and stomal endoscopy</a:t>
            </a:r>
          </a:p>
          <a:p>
            <a:pPr lvl="2"/>
            <a:r>
              <a:rPr lang="en-IN" altLang="en-US" dirty="0"/>
              <a:t>Colonoscopies</a:t>
            </a:r>
          </a:p>
          <a:p>
            <a:pPr lvl="1"/>
            <a:r>
              <a:rPr lang="en-IN" altLang="en-US" dirty="0" err="1"/>
              <a:t>Enterostomy</a:t>
            </a:r>
            <a:endParaRPr lang="en-IN" alt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5051B6A9-45A2-4BAC-BA1A-63A6F9D74BDF}"/>
              </a:ext>
            </a:extLst>
          </p:cNvPr>
          <p:cNvSpPr>
            <a:spLocks noGrp="1" noChangeArrowheads="1"/>
          </p:cNvSpPr>
          <p:nvPr>
            <p:ph type="title"/>
          </p:nvPr>
        </p:nvSpPr>
        <p:spPr/>
        <p:txBody>
          <a:bodyPr/>
          <a:lstStyle/>
          <a:p>
            <a:r>
              <a:rPr lang="en-US" altLang="en-US" dirty="0"/>
              <a:t>Digestive System</a:t>
            </a:r>
          </a:p>
        </p:txBody>
      </p:sp>
      <p:sp>
        <p:nvSpPr>
          <p:cNvPr id="399362" name="Rectangle 3">
            <a:extLst>
              <a:ext uri="{FF2B5EF4-FFF2-40B4-BE49-F238E27FC236}">
                <a16:creationId xmlns:a16="http://schemas.microsoft.com/office/drawing/2014/main" id="{64ABA461-42A8-4A6A-BE70-7DAF7BC079A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Rectum</a:t>
            </a:r>
          </a:p>
          <a:p>
            <a:pPr lvl="1"/>
            <a:r>
              <a:rPr lang="en-IN" altLang="en-US" dirty="0"/>
              <a:t>Incision – drainage of abscesses</a:t>
            </a:r>
          </a:p>
          <a:p>
            <a:pPr lvl="1"/>
            <a:r>
              <a:rPr lang="en-IN" altLang="en-US" dirty="0"/>
              <a:t>Excision</a:t>
            </a:r>
          </a:p>
          <a:p>
            <a:pPr lvl="2"/>
            <a:r>
              <a:rPr lang="en-IN" altLang="en-US" dirty="0"/>
              <a:t>Proctectomy – partial or complete</a:t>
            </a:r>
          </a:p>
          <a:p>
            <a:pPr lvl="1"/>
            <a:r>
              <a:rPr lang="en-IN" altLang="en-US" dirty="0"/>
              <a:t>Endoscopy</a:t>
            </a:r>
          </a:p>
          <a:p>
            <a:pPr lvl="2"/>
            <a:r>
              <a:rPr lang="en-IN" altLang="en-US" dirty="0"/>
              <a:t>Proctosigmoidoscopy</a:t>
            </a:r>
          </a:p>
          <a:p>
            <a:pPr lvl="2"/>
            <a:r>
              <a:rPr lang="en-IN" altLang="en-US" dirty="0"/>
              <a:t>Sigmoidoscopy</a:t>
            </a:r>
          </a:p>
          <a:p>
            <a:pPr lvl="2"/>
            <a:r>
              <a:rPr lang="en-IN" altLang="en-US" dirty="0"/>
              <a:t>Colonoscopy</a:t>
            </a:r>
          </a:p>
          <a:p>
            <a:r>
              <a:rPr lang="en-IN" altLang="en-US" dirty="0"/>
              <a:t>Anus</a:t>
            </a:r>
          </a:p>
          <a:p>
            <a:pPr lvl="1"/>
            <a:r>
              <a:rPr lang="en-IN" altLang="en-US" dirty="0"/>
              <a:t>Hemorrhoids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ICD-10-CM</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85804616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Endoscopy</a:t>
            </a:r>
          </a:p>
        </p:txBody>
      </p:sp>
      <p:sp>
        <p:nvSpPr>
          <p:cNvPr id="5" name="Text Placeholder 4"/>
          <p:cNvSpPr>
            <a:spLocks noGrp="1"/>
          </p:cNvSpPr>
          <p:nvPr>
            <p:ph type="body" sz="quarter" idx="14"/>
          </p:nvPr>
        </p:nvSpPr>
        <p:spPr/>
        <p:txBody>
          <a:bodyPr/>
          <a:lstStyle/>
          <a:p>
            <a:pPr marL="269875" lvl="1" indent="-142875"/>
            <a:r>
              <a:rPr lang="en-US" dirty="0"/>
              <a:t>Proctosigmoidoscopy – exam of the rectum</a:t>
            </a:r>
          </a:p>
          <a:p>
            <a:pPr marL="269875" lvl="1" indent="-142875"/>
            <a:r>
              <a:rPr lang="en-US" dirty="0"/>
              <a:t>Sigmoidoscopy – exam of the rectum and sigmoid colon</a:t>
            </a:r>
          </a:p>
          <a:p>
            <a:pPr marL="269875" lvl="1" indent="-142875"/>
            <a:r>
              <a:rPr lang="en-US" dirty="0"/>
              <a:t>Colonoscopy – exam of the entire colon from the rectum to the cecum</a:t>
            </a:r>
          </a:p>
          <a:p>
            <a:pPr marL="269875" lvl="1" indent="-142875"/>
            <a:r>
              <a:rPr lang="en-US" dirty="0"/>
              <a:t>Colonoscopy through stoma – exam of the colon from a colonoscopy stoma to the cecum</a:t>
            </a:r>
          </a:p>
        </p:txBody>
      </p:sp>
    </p:spTree>
    <p:extLst>
      <p:ext uri="{BB962C8B-B14F-4D97-AF65-F5344CB8AC3E}">
        <p14:creationId xmlns:p14="http://schemas.microsoft.com/office/powerpoint/2010/main" val="291483795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D3F41EA8-F93D-460F-B3CC-96D2A0B3BE04}"/>
              </a:ext>
            </a:extLst>
          </p:cNvPr>
          <p:cNvSpPr>
            <a:spLocks noGrp="1" noChangeArrowheads="1"/>
          </p:cNvSpPr>
          <p:nvPr>
            <p:ph type="title"/>
          </p:nvPr>
        </p:nvSpPr>
        <p:spPr/>
        <p:txBody>
          <a:bodyPr/>
          <a:lstStyle/>
          <a:p>
            <a:r>
              <a:rPr lang="en-US" altLang="en-US" dirty="0"/>
              <a:t>Digestive System</a:t>
            </a:r>
          </a:p>
        </p:txBody>
      </p:sp>
      <p:sp>
        <p:nvSpPr>
          <p:cNvPr id="401410" name="Rectangle 3">
            <a:extLst>
              <a:ext uri="{FF2B5EF4-FFF2-40B4-BE49-F238E27FC236}">
                <a16:creationId xmlns:a16="http://schemas.microsoft.com/office/drawing/2014/main" id="{C4BC0B04-B063-4E50-AE06-385D61359F0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Liver</a:t>
            </a:r>
          </a:p>
          <a:p>
            <a:pPr marL="269875" lvl="1" indent="-142875"/>
            <a:endParaRPr lang="en-IN" altLang="en-US" dirty="0"/>
          </a:p>
          <a:p>
            <a:pPr marL="269875" lvl="1" indent="-142875"/>
            <a:r>
              <a:rPr lang="en-IN" altLang="en-US" dirty="0"/>
              <a:t>Biliary Tract</a:t>
            </a:r>
          </a:p>
          <a:p>
            <a:pPr marL="269875" lvl="1" indent="-142875"/>
            <a:endParaRPr lang="en-IN" altLang="en-US" dirty="0"/>
          </a:p>
          <a:p>
            <a:pPr marL="269875" lvl="1" indent="-142875"/>
            <a:r>
              <a:rPr lang="en-IN" altLang="en-US" dirty="0"/>
              <a:t>Pancreas</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9CFB6B45-D48B-48D5-8D95-757E7C520EED}"/>
              </a:ext>
            </a:extLst>
          </p:cNvPr>
          <p:cNvSpPr>
            <a:spLocks noGrp="1" noChangeArrowheads="1"/>
          </p:cNvSpPr>
          <p:nvPr>
            <p:ph type="title"/>
          </p:nvPr>
        </p:nvSpPr>
        <p:spPr/>
        <p:txBody>
          <a:bodyPr/>
          <a:lstStyle/>
          <a:p>
            <a:r>
              <a:rPr lang="en-US" altLang="en-US" dirty="0"/>
              <a:t>Digestive System</a:t>
            </a:r>
          </a:p>
        </p:txBody>
      </p:sp>
      <p:sp>
        <p:nvSpPr>
          <p:cNvPr id="403458" name="Rectangle 3">
            <a:extLst>
              <a:ext uri="{FF2B5EF4-FFF2-40B4-BE49-F238E27FC236}">
                <a16:creationId xmlns:a16="http://schemas.microsoft.com/office/drawing/2014/main" id="{EE34A949-4805-4831-AA21-E4C3E8E6B6D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Abdomen, Peritoneum, and Omentum </a:t>
            </a:r>
          </a:p>
          <a:p>
            <a:pPr lvl="1"/>
            <a:r>
              <a:rPr lang="en-US" altLang="en-US"/>
              <a:t>Exploratory laparotomy</a:t>
            </a:r>
          </a:p>
          <a:p>
            <a:pPr lvl="1"/>
            <a:r>
              <a:rPr lang="en-US" altLang="en-US"/>
              <a:t>Drainage of abscess – open or percutaneous</a:t>
            </a:r>
          </a:p>
          <a:p>
            <a:pPr lvl="1"/>
            <a:r>
              <a:rPr lang="en-US" altLang="en-US"/>
              <a:t>Laparoscopy</a:t>
            </a:r>
          </a:p>
          <a:p>
            <a:pPr lvl="1"/>
            <a:r>
              <a:rPr lang="en-US" altLang="en-US"/>
              <a:t>Hernia codes</a:t>
            </a:r>
          </a:p>
          <a:p>
            <a:pPr lvl="2"/>
            <a:r>
              <a:rPr lang="en-US" altLang="en-US"/>
              <a:t>Type of hernia</a:t>
            </a:r>
          </a:p>
          <a:p>
            <a:pPr lvl="2"/>
            <a:r>
              <a:rPr lang="en-US" altLang="en-US"/>
              <a:t>Strangulated or incarcerated</a:t>
            </a:r>
          </a:p>
          <a:p>
            <a:pPr lvl="2"/>
            <a:r>
              <a:rPr lang="en-US" altLang="en-US"/>
              <a:t>Initial or subsequent repair</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2C79CBCC-14A2-439B-AF97-929D0887A0D6}"/>
              </a:ext>
            </a:extLst>
          </p:cNvPr>
          <p:cNvSpPr>
            <a:spLocks noGrp="1" noChangeArrowheads="1"/>
          </p:cNvSpPr>
          <p:nvPr>
            <p:ph type="title"/>
          </p:nvPr>
        </p:nvSpPr>
        <p:spPr/>
        <p:txBody>
          <a:bodyPr/>
          <a:lstStyle/>
          <a:p>
            <a:r>
              <a:rPr lang="en-US" altLang="en-US" dirty="0"/>
              <a:t>HCPCS: Digestive System</a:t>
            </a:r>
          </a:p>
        </p:txBody>
      </p:sp>
      <p:sp>
        <p:nvSpPr>
          <p:cNvPr id="405506" name="Rectangle 3">
            <a:extLst>
              <a:ext uri="{FF2B5EF4-FFF2-40B4-BE49-F238E27FC236}">
                <a16:creationId xmlns:a16="http://schemas.microsoft.com/office/drawing/2014/main" id="{139F4413-74FA-4538-B4E3-612A06FBDE9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Colorectal cancer screening </a:t>
            </a:r>
          </a:p>
          <a:p>
            <a:pPr lvl="1"/>
            <a:endParaRPr lang="en-US" altLang="en-US"/>
          </a:p>
          <a:p>
            <a:pPr lvl="1"/>
            <a:r>
              <a:rPr lang="en-US" altLang="en-US"/>
              <a:t>G0104-G0106</a:t>
            </a:r>
          </a:p>
          <a:p>
            <a:pPr lvl="1"/>
            <a:endParaRPr lang="en-US" altLang="en-US"/>
          </a:p>
          <a:p>
            <a:pPr lvl="1"/>
            <a:r>
              <a:rPr lang="en-US" altLang="en-US"/>
              <a:t>G0120-G0122</a:t>
            </a:r>
          </a:p>
          <a:p>
            <a:pPr lvl="1"/>
            <a:endParaRPr lang="en-US" alt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331" y="955474"/>
            <a:ext cx="6476469" cy="1387676"/>
          </a:xfrm>
        </p:spPr>
        <p:txBody>
          <a:bodyPr>
            <a:normAutofit fontScale="90000"/>
          </a:bodyPr>
          <a:lstStyle/>
          <a:p>
            <a:r>
              <a:rPr lang="en-US" altLang="en-US" dirty="0"/>
              <a:t>50000 Series</a:t>
            </a:r>
            <a:br>
              <a:rPr lang="en-US" altLang="en-US" dirty="0"/>
            </a:br>
            <a:r>
              <a:rPr lang="en-US" altLang="en-US" dirty="0"/>
              <a:t>Urinary System,  Male Genital System and Female Genital System</a:t>
            </a:r>
            <a:endParaRPr lang="en-US" dirty="0"/>
          </a:p>
        </p:txBody>
      </p:sp>
      <p:sp>
        <p:nvSpPr>
          <p:cNvPr id="6" name="Subtitle 5"/>
          <p:cNvSpPr>
            <a:spLocks noGrp="1"/>
          </p:cNvSpPr>
          <p:nvPr>
            <p:ph type="body" sz="quarter" idx="11"/>
          </p:nvPr>
        </p:nvSpPr>
        <p:spPr>
          <a:xfrm>
            <a:off x="305331" y="2419350"/>
            <a:ext cx="6914620" cy="609600"/>
          </a:xfrm>
        </p:spPr>
        <p:txBody>
          <a:bodyPr>
            <a:normAutofit/>
          </a:bodyPr>
          <a:lstStyle/>
          <a:p>
            <a:r>
              <a:rPr lang="en-US" dirty="0"/>
              <a:t>CPC Review</a:t>
            </a:r>
          </a:p>
        </p:txBody>
      </p:sp>
    </p:spTree>
    <p:extLst>
      <p:ext uri="{BB962C8B-B14F-4D97-AF65-F5344CB8AC3E}">
        <p14:creationId xmlns:p14="http://schemas.microsoft.com/office/powerpoint/2010/main" val="308619741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99DCEC84-CB3A-498D-8D66-D71542551377}"/>
              </a:ext>
            </a:extLst>
          </p:cNvPr>
          <p:cNvSpPr>
            <a:spLocks noGrp="1"/>
          </p:cNvSpPr>
          <p:nvPr>
            <p:ph type="title"/>
          </p:nvPr>
        </p:nvSpPr>
        <p:spPr/>
        <p:txBody>
          <a:bodyPr/>
          <a:lstStyle/>
          <a:p>
            <a:r>
              <a:rPr lang="en-US" altLang="en-US" dirty="0"/>
              <a:t>Anatomy: Urinary System</a:t>
            </a:r>
          </a:p>
        </p:txBody>
      </p:sp>
      <p:sp>
        <p:nvSpPr>
          <p:cNvPr id="409602" name="Content Placeholder 2">
            <a:extLst>
              <a:ext uri="{FF2B5EF4-FFF2-40B4-BE49-F238E27FC236}">
                <a16:creationId xmlns:a16="http://schemas.microsoft.com/office/drawing/2014/main" id="{8FAA2EEE-0CB5-45FC-9A47-CD58885204D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Two kidneys (filters)</a:t>
            </a:r>
          </a:p>
          <a:p>
            <a:pPr marL="269875" lvl="1" indent="-142875"/>
            <a:r>
              <a:rPr lang="en-IN" altLang="en-US" dirty="0"/>
              <a:t>Renal pelvis/one per kidney (funnels urine into ureters)</a:t>
            </a:r>
          </a:p>
          <a:p>
            <a:pPr marL="269875" lvl="1" indent="-142875"/>
            <a:r>
              <a:rPr lang="en-IN" altLang="en-US" dirty="0"/>
              <a:t>Two ureters (to bladder)</a:t>
            </a:r>
          </a:p>
          <a:p>
            <a:pPr marL="269875" lvl="1" indent="-142875"/>
            <a:r>
              <a:rPr lang="en-IN" altLang="en-US" dirty="0"/>
              <a:t>One bladder (storage)</a:t>
            </a:r>
          </a:p>
          <a:p>
            <a:pPr marL="269875" lvl="1" indent="-142875"/>
            <a:r>
              <a:rPr lang="en-IN" altLang="en-US" dirty="0"/>
              <a:t>One urethra (exit)</a:t>
            </a:r>
          </a:p>
          <a:p>
            <a:pPr marL="269875" lvl="1" indent="-142875"/>
            <a:endParaRPr lang="en-IN" altLang="en-US" dirty="0"/>
          </a:p>
          <a:p>
            <a:pPr marL="269875" lvl="1" indent="-142875"/>
            <a:r>
              <a:rPr lang="en-IN" altLang="en-US" dirty="0" err="1"/>
              <a:t>Nephro</a:t>
            </a:r>
            <a:r>
              <a:rPr lang="en-IN" altLang="en-US" dirty="0"/>
              <a:t> = kidney</a:t>
            </a:r>
          </a:p>
          <a:p>
            <a:pPr marL="269875" lvl="1" indent="-142875"/>
            <a:r>
              <a:rPr lang="en-IN" altLang="en-US" dirty="0"/>
              <a:t>Renal = related to kidney</a:t>
            </a:r>
          </a:p>
          <a:p>
            <a:pPr marL="269875" lvl="1" indent="-142875"/>
            <a:r>
              <a:rPr lang="en-IN" altLang="en-US" dirty="0" err="1"/>
              <a:t>Pyelo</a:t>
            </a:r>
            <a:r>
              <a:rPr lang="en-IN" altLang="en-US" dirty="0"/>
              <a:t> = renal pelvis</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4847796E-C930-480E-9191-BF09152B6FCD}"/>
              </a:ext>
            </a:extLst>
          </p:cNvPr>
          <p:cNvSpPr>
            <a:spLocks noGrp="1"/>
          </p:cNvSpPr>
          <p:nvPr>
            <p:ph type="title"/>
          </p:nvPr>
        </p:nvSpPr>
        <p:spPr/>
        <p:txBody>
          <a:bodyPr/>
          <a:lstStyle/>
          <a:p>
            <a:r>
              <a:rPr lang="en-US" altLang="en-US" dirty="0"/>
              <a:t>Anatomy:  Male Reproductive System</a:t>
            </a:r>
          </a:p>
        </p:txBody>
      </p:sp>
      <p:sp>
        <p:nvSpPr>
          <p:cNvPr id="192515" name="Content Placeholder 2">
            <a:extLst>
              <a:ext uri="{FF2B5EF4-FFF2-40B4-BE49-F238E27FC236}">
                <a16:creationId xmlns:a16="http://schemas.microsoft.com/office/drawing/2014/main" id="{A0B38985-9010-40D1-8253-B2963A367ED9}"/>
              </a:ext>
            </a:extLst>
          </p:cNvPr>
          <p:cNvSpPr>
            <a:spLocks noGrp="1"/>
          </p:cNvSpPr>
          <p:nvPr>
            <p:ph type="body" sz="quarter" idx="14"/>
          </p:nvPr>
        </p:nvSpPr>
        <p:spPr/>
        <p:txBody>
          <a:bodyPr>
            <a:normAutofit/>
          </a:bodyPr>
          <a:lstStyle/>
          <a:p>
            <a:r>
              <a:rPr lang="en-IN" altLang="en-US" dirty="0"/>
              <a:t>Testicles (sperm production, contained in scrotum)</a:t>
            </a:r>
          </a:p>
          <a:p>
            <a:r>
              <a:rPr lang="en-IN" altLang="en-US" dirty="0"/>
              <a:t>Duct system (transport sperm)</a:t>
            </a:r>
          </a:p>
          <a:p>
            <a:pPr lvl="1"/>
            <a:r>
              <a:rPr lang="en-IN" altLang="en-US" dirty="0"/>
              <a:t>Epididymis</a:t>
            </a:r>
          </a:p>
          <a:p>
            <a:pPr lvl="1"/>
            <a:r>
              <a:rPr lang="en-IN" altLang="en-US" dirty="0"/>
              <a:t>Vas deferens</a:t>
            </a:r>
          </a:p>
          <a:p>
            <a:endParaRPr lang="en-IN" altLang="en-US" dirty="0"/>
          </a:p>
          <a:p>
            <a:r>
              <a:rPr lang="en-IN" altLang="en-US" dirty="0"/>
              <a:t>Accessory glands (contribute to ejaculate)</a:t>
            </a:r>
          </a:p>
          <a:p>
            <a:pPr lvl="1"/>
            <a:r>
              <a:rPr lang="en-IN" altLang="en-US" dirty="0"/>
              <a:t>Seminal vesicles</a:t>
            </a:r>
          </a:p>
          <a:p>
            <a:pPr lvl="1"/>
            <a:r>
              <a:rPr lang="en-IN" altLang="en-US" dirty="0"/>
              <a:t>Prostate gland</a:t>
            </a:r>
          </a:p>
          <a:p>
            <a:endParaRPr lang="en-IN" altLang="en-US" dirty="0"/>
          </a:p>
          <a:p>
            <a:r>
              <a:rPr lang="en-IN" altLang="en-US" dirty="0"/>
              <a:t>Penis</a:t>
            </a:r>
          </a:p>
          <a:p>
            <a:pPr lvl="1"/>
            <a:r>
              <a:rPr lang="en-IN" altLang="en-US" dirty="0"/>
              <a:t>shaft</a:t>
            </a:r>
          </a:p>
          <a:p>
            <a:pPr lvl="1"/>
            <a:r>
              <a:rPr lang="en-IN" altLang="en-US" dirty="0"/>
              <a:t>glans</a:t>
            </a:r>
          </a:p>
          <a:p>
            <a:pPr lvl="1"/>
            <a:r>
              <a:rPr lang="en-IN" altLang="en-US" dirty="0"/>
              <a:t>prepuce</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9A144247-440E-45A2-A35E-D558A94100CC}"/>
              </a:ext>
            </a:extLst>
          </p:cNvPr>
          <p:cNvSpPr>
            <a:spLocks noGrp="1"/>
          </p:cNvSpPr>
          <p:nvPr>
            <p:ph type="title"/>
          </p:nvPr>
        </p:nvSpPr>
        <p:spPr/>
        <p:txBody>
          <a:bodyPr/>
          <a:lstStyle/>
          <a:p>
            <a:r>
              <a:rPr lang="en-US" altLang="en-US" dirty="0"/>
              <a:t>ICD-10-CM: Urinary</a:t>
            </a:r>
          </a:p>
        </p:txBody>
      </p:sp>
      <p:sp>
        <p:nvSpPr>
          <p:cNvPr id="413698" name="Content Placeholder 2">
            <a:extLst>
              <a:ext uri="{FF2B5EF4-FFF2-40B4-BE49-F238E27FC236}">
                <a16:creationId xmlns:a16="http://schemas.microsoft.com/office/drawing/2014/main" id="{A551C40F-BDF7-4A19-BA6A-481AA7D99B6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Look primarily to N00-N99</a:t>
            </a:r>
          </a:p>
          <a:p>
            <a:r>
              <a:rPr lang="en-US" altLang="en-US"/>
              <a:t>Listed anatomically</a:t>
            </a:r>
          </a:p>
          <a:p>
            <a:pPr lvl="1"/>
            <a:r>
              <a:rPr lang="en-US" altLang="en-US"/>
              <a:t>Kidney</a:t>
            </a:r>
          </a:p>
          <a:p>
            <a:pPr lvl="1"/>
            <a:r>
              <a:rPr lang="en-US" altLang="en-US"/>
              <a:t>Ureters</a:t>
            </a:r>
          </a:p>
          <a:p>
            <a:pPr lvl="1"/>
            <a:r>
              <a:rPr lang="en-US" altLang="en-US"/>
              <a:t>Bladder</a:t>
            </a:r>
          </a:p>
          <a:p>
            <a:pPr lvl="1"/>
            <a:r>
              <a:rPr lang="en-US" altLang="en-US"/>
              <a:t>Urethra</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B4157BAD-DBB1-47B6-B8AD-C01F60FEAA66}"/>
              </a:ext>
            </a:extLst>
          </p:cNvPr>
          <p:cNvSpPr>
            <a:spLocks noGrp="1"/>
          </p:cNvSpPr>
          <p:nvPr>
            <p:ph type="title"/>
          </p:nvPr>
        </p:nvSpPr>
        <p:spPr/>
        <p:txBody>
          <a:bodyPr/>
          <a:lstStyle/>
          <a:p>
            <a:r>
              <a:rPr lang="en-US" altLang="en-US" dirty="0"/>
              <a:t>ICD-10-CM: Urinary</a:t>
            </a:r>
          </a:p>
        </p:txBody>
      </p:sp>
      <p:sp>
        <p:nvSpPr>
          <p:cNvPr id="415746" name="Content Placeholder 2">
            <a:extLst>
              <a:ext uri="{FF2B5EF4-FFF2-40B4-BE49-F238E27FC236}">
                <a16:creationId xmlns:a16="http://schemas.microsoft.com/office/drawing/2014/main" id="{ADE8A675-DF7F-4C12-8839-51D61CD8417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Inflammation  N00-N08</a:t>
            </a:r>
          </a:p>
          <a:p>
            <a:pPr lvl="1"/>
            <a:r>
              <a:rPr lang="en-IN" altLang="en-US" dirty="0"/>
              <a:t>Nephritis </a:t>
            </a:r>
          </a:p>
          <a:p>
            <a:pPr lvl="1"/>
            <a:r>
              <a:rPr lang="en-IN" altLang="en-US" dirty="0"/>
              <a:t>Glomerulonephritis</a:t>
            </a:r>
          </a:p>
          <a:p>
            <a:endParaRPr lang="en-IN" altLang="en-US" dirty="0"/>
          </a:p>
          <a:p>
            <a:r>
              <a:rPr lang="en-IN" altLang="en-US" dirty="0"/>
              <a:t>Renal failure (acute) (N17-)</a:t>
            </a:r>
          </a:p>
          <a:p>
            <a:r>
              <a:rPr lang="en-IN" altLang="en-US" dirty="0"/>
              <a:t>Chronic Kidney Disease (CKD) (N18-)</a:t>
            </a:r>
          </a:p>
          <a:p>
            <a:pPr lvl="1"/>
            <a:r>
              <a:rPr lang="en-IN" altLang="en-US" dirty="0"/>
              <a:t>ESRD </a:t>
            </a:r>
          </a:p>
          <a:p>
            <a:pPr lvl="1"/>
            <a:r>
              <a:rPr lang="en-IN" altLang="en-US" dirty="0"/>
              <a:t>With hypertension (I12)</a:t>
            </a:r>
          </a:p>
          <a:p>
            <a:pPr lvl="1"/>
            <a:r>
              <a:rPr lang="en-IN" altLang="en-US" dirty="0"/>
              <a:t>With diabetes (E11.22)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9C55EF2A-4EC0-41E7-9E4F-F98C44D3A7CA}"/>
              </a:ext>
            </a:extLst>
          </p:cNvPr>
          <p:cNvSpPr>
            <a:spLocks noGrp="1"/>
          </p:cNvSpPr>
          <p:nvPr>
            <p:ph type="title"/>
          </p:nvPr>
        </p:nvSpPr>
        <p:spPr/>
        <p:txBody>
          <a:bodyPr/>
          <a:lstStyle/>
          <a:p>
            <a:r>
              <a:rPr lang="en-US" altLang="en-US" dirty="0"/>
              <a:t>ICD-10-CM: Urinary</a:t>
            </a:r>
          </a:p>
        </p:txBody>
      </p:sp>
      <p:sp>
        <p:nvSpPr>
          <p:cNvPr id="417794" name="Content Placeholder 2">
            <a:extLst>
              <a:ext uri="{FF2B5EF4-FFF2-40B4-BE49-F238E27FC236}">
                <a16:creationId xmlns:a16="http://schemas.microsoft.com/office/drawing/2014/main" id="{06CFCD50-15DA-485C-8BFC-036B139F6C0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Renovascular disease (N25.-)</a:t>
            </a:r>
          </a:p>
          <a:p>
            <a:pPr lvl="1"/>
            <a:r>
              <a:rPr lang="en-IN" altLang="en-US" dirty="0"/>
              <a:t>Report underlying condition first</a:t>
            </a:r>
          </a:p>
          <a:p>
            <a:pPr lvl="2"/>
            <a:r>
              <a:rPr lang="en-IN" altLang="en-US" dirty="0"/>
              <a:t>Central diabetes </a:t>
            </a:r>
            <a:r>
              <a:rPr lang="en-IN" altLang="en-US" dirty="0" err="1"/>
              <a:t>inspidus</a:t>
            </a:r>
            <a:r>
              <a:rPr lang="en-IN" altLang="en-US" dirty="0"/>
              <a:t> (E23.2)</a:t>
            </a:r>
          </a:p>
          <a:p>
            <a:pPr lvl="2"/>
            <a:r>
              <a:rPr lang="en-IN" altLang="en-US" dirty="0"/>
              <a:t>Nephrogenic diabetes insipidus (N25.1)</a:t>
            </a:r>
          </a:p>
          <a:p>
            <a:endParaRPr lang="en-IN" altLang="en-US" dirty="0"/>
          </a:p>
          <a:p>
            <a:pPr lvl="1"/>
            <a:r>
              <a:rPr lang="en-IN" altLang="en-US" dirty="0"/>
              <a:t>Small Kidney (N27.-)</a:t>
            </a:r>
          </a:p>
          <a:p>
            <a:pPr lvl="1"/>
            <a:r>
              <a:rPr lang="en-IN" altLang="en-US" dirty="0"/>
              <a:t>Pyelonephritis (N12)</a:t>
            </a:r>
          </a:p>
          <a:p>
            <a:pPr lvl="1"/>
            <a:r>
              <a:rPr lang="en-IN" altLang="en-US" dirty="0"/>
              <a:t>Hydronephrosis (N13.-)</a:t>
            </a:r>
          </a:p>
          <a:p>
            <a:pPr lvl="1"/>
            <a:r>
              <a:rPr lang="en-IN" altLang="en-US" dirty="0"/>
              <a:t>Calculi (N20.-)</a:t>
            </a:r>
          </a:p>
          <a:p>
            <a:endParaRPr lang="en-I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79C82BC3-45D4-4DC5-8F70-691253252A2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Coding Conventions</a:t>
            </a:r>
          </a:p>
          <a:p>
            <a:pPr lvl="1"/>
            <a:r>
              <a:rPr lang="en-US" altLang="en-US" dirty="0"/>
              <a:t>Index to Diseases and Injuries (Alphabetic Index)</a:t>
            </a:r>
          </a:p>
          <a:p>
            <a:pPr lvl="1"/>
            <a:r>
              <a:rPr lang="en-US" altLang="en-US" dirty="0"/>
              <a:t>Table of Neoplasms</a:t>
            </a:r>
          </a:p>
          <a:p>
            <a:pPr lvl="1"/>
            <a:r>
              <a:rPr lang="en-US" altLang="en-US" dirty="0"/>
              <a:t>Table of Drugs and Chemicals</a:t>
            </a:r>
          </a:p>
          <a:p>
            <a:pPr lvl="1"/>
            <a:r>
              <a:rPr lang="en-US" altLang="en-US" dirty="0"/>
              <a:t>Index to External Cause of Injuries</a:t>
            </a:r>
          </a:p>
          <a:p>
            <a:pPr lvl="1"/>
            <a:r>
              <a:rPr lang="en-US" altLang="en-US" dirty="0"/>
              <a:t>Tabular List</a:t>
            </a:r>
          </a:p>
          <a:p>
            <a:pPr lvl="1"/>
            <a:r>
              <a:rPr lang="en-US" altLang="en-US" dirty="0"/>
              <a:t>Official ICD-10-CM Guidelines for Coding and Reporting</a:t>
            </a:r>
          </a:p>
          <a:p>
            <a:pPr lvl="1"/>
            <a:endParaRPr lang="en-US" altLang="en-US" dirty="0"/>
          </a:p>
        </p:txBody>
      </p:sp>
      <p:sp>
        <p:nvSpPr>
          <p:cNvPr id="28674" name="Rectangle 2">
            <a:extLst>
              <a:ext uri="{FF2B5EF4-FFF2-40B4-BE49-F238E27FC236}">
                <a16:creationId xmlns:a16="http://schemas.microsoft.com/office/drawing/2014/main" id="{5E3C91CE-5A6F-4DAE-84A8-1A9D7C808013}"/>
              </a:ext>
            </a:extLst>
          </p:cNvPr>
          <p:cNvSpPr>
            <a:spLocks noGrp="1"/>
          </p:cNvSpPr>
          <p:nvPr>
            <p:ph type="title"/>
          </p:nvPr>
        </p:nvSpPr>
        <p:spPr/>
        <p:txBody>
          <a:bodyPr/>
          <a:lstStyle/>
          <a:p>
            <a:r>
              <a:rPr lang="en-US" dirty="0"/>
              <a:t>ICD-10-CM Layout</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156F9CE6-2D6B-4DEA-B6B1-20E2700FD48A}"/>
              </a:ext>
            </a:extLst>
          </p:cNvPr>
          <p:cNvSpPr>
            <a:spLocks noGrp="1"/>
          </p:cNvSpPr>
          <p:nvPr>
            <p:ph type="title"/>
          </p:nvPr>
        </p:nvSpPr>
        <p:spPr/>
        <p:txBody>
          <a:bodyPr/>
          <a:lstStyle/>
          <a:p>
            <a:r>
              <a:rPr lang="en-US" altLang="en-US" dirty="0"/>
              <a:t>ICD-10-CM: Urinary</a:t>
            </a:r>
          </a:p>
        </p:txBody>
      </p:sp>
      <p:sp>
        <p:nvSpPr>
          <p:cNvPr id="196611" name="Content Placeholder 2">
            <a:extLst>
              <a:ext uri="{FF2B5EF4-FFF2-40B4-BE49-F238E27FC236}">
                <a16:creationId xmlns:a16="http://schemas.microsoft.com/office/drawing/2014/main" id="{44F2ADAC-6F83-458F-92BC-52FBCB8F3FF1}"/>
              </a:ext>
            </a:extLst>
          </p:cNvPr>
          <p:cNvSpPr>
            <a:spLocks noGrp="1"/>
          </p:cNvSpPr>
          <p:nvPr>
            <p:ph type="body" sz="quarter" idx="14"/>
          </p:nvPr>
        </p:nvSpPr>
        <p:spPr/>
        <p:txBody>
          <a:bodyPr>
            <a:normAutofit/>
          </a:bodyPr>
          <a:lstStyle/>
          <a:p>
            <a:r>
              <a:rPr lang="en-IN" altLang="en-US" dirty="0"/>
              <a:t>VUR (N13.-)</a:t>
            </a:r>
          </a:p>
          <a:p>
            <a:pPr lvl="1"/>
            <a:r>
              <a:rPr lang="en-IN" altLang="en-US" dirty="0"/>
              <a:t>Backflow or urine into ureter</a:t>
            </a:r>
          </a:p>
          <a:p>
            <a:pPr lvl="1"/>
            <a:endParaRPr lang="en-IN" altLang="en-US" dirty="0"/>
          </a:p>
          <a:p>
            <a:r>
              <a:rPr lang="en-IN" altLang="en-US" dirty="0"/>
              <a:t>Cystitis (N30.-)</a:t>
            </a:r>
          </a:p>
          <a:p>
            <a:pPr lvl="1"/>
            <a:r>
              <a:rPr lang="en-IN" altLang="en-US" dirty="0"/>
              <a:t>Bladder inflammation</a:t>
            </a:r>
          </a:p>
          <a:p>
            <a:pPr lvl="1"/>
            <a:endParaRPr lang="en-IN" altLang="en-US" dirty="0"/>
          </a:p>
          <a:p>
            <a:r>
              <a:rPr lang="en-IN" altLang="en-US" dirty="0"/>
              <a:t>Voiding disorders (N31.-, N32.-)</a:t>
            </a:r>
          </a:p>
          <a:p>
            <a:pPr lvl="1"/>
            <a:r>
              <a:rPr lang="en-IN" altLang="en-US" dirty="0"/>
              <a:t>Urinary incontinence (N39.-, R32)</a:t>
            </a:r>
          </a:p>
          <a:p>
            <a:pPr lvl="1"/>
            <a:endParaRPr lang="en-IN" altLang="en-US" dirty="0"/>
          </a:p>
          <a:p>
            <a:r>
              <a:rPr lang="en-IN" altLang="en-US" dirty="0"/>
              <a:t>UTI (N39.0)</a:t>
            </a:r>
          </a:p>
          <a:p>
            <a:pPr lvl="1"/>
            <a:r>
              <a:rPr lang="en-IN" altLang="en-US" dirty="0"/>
              <a:t>Report organism, when known</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70828FA1-0F5F-4281-AE82-72B1BBAB0D22}"/>
              </a:ext>
            </a:extLst>
          </p:cNvPr>
          <p:cNvSpPr>
            <a:spLocks noGrp="1"/>
          </p:cNvSpPr>
          <p:nvPr>
            <p:ph type="title"/>
          </p:nvPr>
        </p:nvSpPr>
        <p:spPr/>
        <p:txBody>
          <a:bodyPr/>
          <a:lstStyle/>
          <a:p>
            <a:r>
              <a:rPr lang="en-US" altLang="en-US" dirty="0"/>
              <a:t>ICD-10-CM: Male Genital System</a:t>
            </a:r>
          </a:p>
        </p:txBody>
      </p:sp>
      <p:sp>
        <p:nvSpPr>
          <p:cNvPr id="421890" name="Content Placeholder 2">
            <a:extLst>
              <a:ext uri="{FF2B5EF4-FFF2-40B4-BE49-F238E27FC236}">
                <a16:creationId xmlns:a16="http://schemas.microsoft.com/office/drawing/2014/main" id="{6659D081-20DE-44E7-B189-34067D47FF4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Look primarily to N40-N53</a:t>
            </a:r>
          </a:p>
          <a:p>
            <a:r>
              <a:rPr lang="en-US" altLang="en-US" dirty="0"/>
              <a:t>Listed anatomically</a:t>
            </a:r>
          </a:p>
          <a:p>
            <a:pPr lvl="1"/>
            <a:r>
              <a:rPr lang="en-US" altLang="en-US" dirty="0"/>
              <a:t>Prostate</a:t>
            </a:r>
          </a:p>
          <a:p>
            <a:pPr lvl="1"/>
            <a:r>
              <a:rPr lang="en-US" altLang="en-US" dirty="0"/>
              <a:t>Testes</a:t>
            </a:r>
          </a:p>
          <a:p>
            <a:pPr lvl="1"/>
            <a:r>
              <a:rPr lang="en-US" altLang="en-US" dirty="0"/>
              <a:t>Penis</a:t>
            </a:r>
          </a:p>
          <a:p>
            <a:endParaRPr lang="en-US" altLang="en-US" dirty="0"/>
          </a:p>
          <a:p>
            <a:r>
              <a:rPr lang="en-US" altLang="en-US" dirty="0"/>
              <a:t>Also…</a:t>
            </a:r>
          </a:p>
          <a:p>
            <a:pPr lvl="1"/>
            <a:r>
              <a:rPr lang="en-US" altLang="en-US" dirty="0"/>
              <a:t>Congenital Anomalies </a:t>
            </a:r>
          </a:p>
          <a:p>
            <a:pPr lvl="1"/>
            <a:r>
              <a:rPr lang="en-US" altLang="en-US" dirty="0"/>
              <a:t>Neoplasms</a:t>
            </a:r>
          </a:p>
          <a:p>
            <a:pPr lvl="1"/>
            <a:r>
              <a:rPr lang="en-US" altLang="en-US" dirty="0"/>
              <a:t>Signs/Symptoms</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8EEF70E8-DA2D-4521-9E37-1AE8DC045067}"/>
              </a:ext>
            </a:extLst>
          </p:cNvPr>
          <p:cNvSpPr>
            <a:spLocks noGrp="1"/>
          </p:cNvSpPr>
          <p:nvPr>
            <p:ph type="title"/>
          </p:nvPr>
        </p:nvSpPr>
        <p:spPr/>
        <p:txBody>
          <a:bodyPr/>
          <a:lstStyle/>
          <a:p>
            <a:r>
              <a:rPr lang="en-US" altLang="en-US" dirty="0"/>
              <a:t>ICD-10-CM: Male Genital System</a:t>
            </a:r>
          </a:p>
        </p:txBody>
      </p:sp>
      <p:sp>
        <p:nvSpPr>
          <p:cNvPr id="423938" name="Content Placeholder 2">
            <a:extLst>
              <a:ext uri="{FF2B5EF4-FFF2-40B4-BE49-F238E27FC236}">
                <a16:creationId xmlns:a16="http://schemas.microsoft.com/office/drawing/2014/main" id="{6B427D30-F152-4A13-AF0B-D0EEA7DB80A7}"/>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fi-FI" altLang="en-US" dirty="0"/>
              <a:t>BPH</a:t>
            </a:r>
          </a:p>
          <a:p>
            <a:pPr lvl="1"/>
            <a:r>
              <a:rPr lang="fi-FI" altLang="en-US" dirty="0"/>
              <a:t>Hyperplasia</a:t>
            </a:r>
          </a:p>
          <a:p>
            <a:pPr lvl="1"/>
            <a:r>
              <a:rPr lang="fi-FI" altLang="en-US" dirty="0"/>
              <a:t>Prostatitis</a:t>
            </a:r>
          </a:p>
          <a:p>
            <a:pPr lvl="1"/>
            <a:r>
              <a:rPr lang="fi-FI" altLang="en-US" dirty="0"/>
              <a:t>PSA</a:t>
            </a:r>
          </a:p>
          <a:p>
            <a:pPr lvl="1"/>
            <a:r>
              <a:rPr lang="fi-FI" altLang="en-US" dirty="0"/>
              <a:t>Dysplasia</a:t>
            </a:r>
          </a:p>
          <a:p>
            <a:pPr lvl="2"/>
            <a:r>
              <a:rPr lang="fi-FI" altLang="en-US" dirty="0"/>
              <a:t>PIN III</a:t>
            </a:r>
          </a:p>
          <a:p>
            <a:pPr lvl="2"/>
            <a:r>
              <a:rPr lang="fi-FI" altLang="en-US" dirty="0"/>
              <a:t>PIN I or II</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C15C7E91-0159-49B5-B7ED-91DA42EEB641}"/>
              </a:ext>
            </a:extLst>
          </p:cNvPr>
          <p:cNvSpPr>
            <a:spLocks noGrp="1"/>
          </p:cNvSpPr>
          <p:nvPr>
            <p:ph type="title"/>
          </p:nvPr>
        </p:nvSpPr>
        <p:spPr/>
        <p:txBody>
          <a:bodyPr/>
          <a:lstStyle/>
          <a:p>
            <a:r>
              <a:rPr lang="en-US" altLang="en-US" dirty="0"/>
              <a:t>ICD-10-CM: Male Genital System</a:t>
            </a:r>
          </a:p>
        </p:txBody>
      </p:sp>
      <p:sp>
        <p:nvSpPr>
          <p:cNvPr id="425986" name="Content Placeholder 2">
            <a:extLst>
              <a:ext uri="{FF2B5EF4-FFF2-40B4-BE49-F238E27FC236}">
                <a16:creationId xmlns:a16="http://schemas.microsoft.com/office/drawing/2014/main" id="{98C7C8B4-14B9-4BA8-82F3-697A184FD23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Spermatic cord, Testis, Tunica Vaginalis, Epididymis</a:t>
            </a:r>
          </a:p>
          <a:p>
            <a:pPr lvl="1"/>
            <a:r>
              <a:rPr lang="en-IN" altLang="en-US" dirty="0"/>
              <a:t>Hydrocele </a:t>
            </a:r>
          </a:p>
          <a:p>
            <a:pPr lvl="1"/>
            <a:r>
              <a:rPr lang="en-IN" altLang="en-US" dirty="0"/>
              <a:t>Orchitis</a:t>
            </a:r>
          </a:p>
          <a:p>
            <a:endParaRPr lang="en-IN" altLang="en-US" dirty="0"/>
          </a:p>
          <a:p>
            <a:r>
              <a:rPr lang="en-IN" altLang="en-US" dirty="0"/>
              <a:t>Penis</a:t>
            </a:r>
          </a:p>
          <a:p>
            <a:pPr lvl="1"/>
            <a:r>
              <a:rPr lang="en-IN" altLang="en-US" dirty="0"/>
              <a:t>Phimosis</a:t>
            </a:r>
          </a:p>
          <a:p>
            <a:pPr lvl="1"/>
            <a:r>
              <a:rPr lang="en-IN" altLang="en-US" dirty="0"/>
              <a:t>Balanitis</a:t>
            </a:r>
          </a:p>
          <a:p>
            <a:pPr lvl="1"/>
            <a:r>
              <a:rPr lang="en-IN" altLang="en-US" dirty="0"/>
              <a:t>Routine circumcision</a:t>
            </a:r>
          </a:p>
          <a:p>
            <a:pPr lvl="1"/>
            <a:r>
              <a:rPr lang="en-IN" altLang="en-US" dirty="0"/>
              <a:t>Male infertility</a:t>
            </a:r>
          </a:p>
          <a:p>
            <a:pPr lvl="1"/>
            <a:r>
              <a:rPr lang="en-IN" altLang="en-US" dirty="0" err="1"/>
              <a:t>Peyronie’s</a:t>
            </a:r>
            <a:r>
              <a:rPr lang="en-IN" altLang="en-US" dirty="0"/>
              <a:t> disease</a:t>
            </a:r>
          </a:p>
          <a:p>
            <a:endParaRPr lang="en-IN" alt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a:extLst>
              <a:ext uri="{FF2B5EF4-FFF2-40B4-BE49-F238E27FC236}">
                <a16:creationId xmlns:a16="http://schemas.microsoft.com/office/drawing/2014/main" id="{E803DACD-7917-4187-A466-BDCBE2A5E8DD}"/>
              </a:ext>
            </a:extLst>
          </p:cNvPr>
          <p:cNvSpPr>
            <a:spLocks noGrp="1"/>
          </p:cNvSpPr>
          <p:nvPr>
            <p:ph type="title"/>
          </p:nvPr>
        </p:nvSpPr>
        <p:spPr/>
        <p:txBody>
          <a:bodyPr/>
          <a:lstStyle/>
          <a:p>
            <a:r>
              <a:rPr lang="en-US" altLang="en-US" dirty="0"/>
              <a:t>ICD-10-CM: Male Genital System</a:t>
            </a:r>
          </a:p>
        </p:txBody>
      </p:sp>
      <p:sp>
        <p:nvSpPr>
          <p:cNvPr id="428034" name="Content Placeholder 2">
            <a:extLst>
              <a:ext uri="{FF2B5EF4-FFF2-40B4-BE49-F238E27FC236}">
                <a16:creationId xmlns:a16="http://schemas.microsoft.com/office/drawing/2014/main" id="{A58BBBDB-A09E-41EA-AD98-836AA6BEB0B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Congenital Anomalies</a:t>
            </a:r>
          </a:p>
          <a:p>
            <a:pPr lvl="1"/>
            <a:r>
              <a:rPr lang="en-IN" altLang="en-US" dirty="0"/>
              <a:t>Cryptorchidism</a:t>
            </a:r>
          </a:p>
          <a:p>
            <a:pPr lvl="1"/>
            <a:r>
              <a:rPr lang="en-IN" altLang="en-US" dirty="0"/>
              <a:t>Hypospadias</a:t>
            </a:r>
          </a:p>
          <a:p>
            <a:pPr lvl="1"/>
            <a:r>
              <a:rPr lang="en-IN" altLang="en-US" dirty="0"/>
              <a:t>Epispadias</a:t>
            </a:r>
          </a:p>
          <a:p>
            <a:pPr lvl="1"/>
            <a:endParaRPr lang="en-IN" altLang="en-US" dirty="0"/>
          </a:p>
          <a:p>
            <a:pPr lvl="1"/>
            <a:r>
              <a:rPr lang="en-IN" altLang="en-US" dirty="0"/>
              <a:t>Neoplasms (by location)</a:t>
            </a:r>
          </a:p>
          <a:p>
            <a:pPr lvl="1"/>
            <a:r>
              <a:rPr lang="en-IN" altLang="en-US" dirty="0"/>
              <a:t>Injury</a:t>
            </a:r>
          </a:p>
          <a:p>
            <a:pPr lvl="1"/>
            <a:r>
              <a:rPr lang="en-IN" altLang="en-US" dirty="0"/>
              <a:t>Signs and Symptoms</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ADDC8DCD-6BF5-48E5-BF95-C872852D3D28}"/>
              </a:ext>
            </a:extLst>
          </p:cNvPr>
          <p:cNvSpPr>
            <a:spLocks noGrp="1"/>
          </p:cNvSpPr>
          <p:nvPr>
            <p:ph type="title"/>
          </p:nvPr>
        </p:nvSpPr>
        <p:spPr/>
        <p:txBody>
          <a:bodyPr/>
          <a:lstStyle/>
          <a:p>
            <a:r>
              <a:rPr lang="en-US" altLang="en-US" dirty="0"/>
              <a:t>CPT</a:t>
            </a:r>
            <a:r>
              <a:rPr lang="en-US" altLang="en-US" baseline="30000" dirty="0"/>
              <a:t>®</a:t>
            </a:r>
            <a:r>
              <a:rPr lang="en-US" altLang="en-US" dirty="0"/>
              <a:t>: Urinary</a:t>
            </a:r>
          </a:p>
        </p:txBody>
      </p:sp>
      <p:sp>
        <p:nvSpPr>
          <p:cNvPr id="430082" name="Content Placeholder 2">
            <a:extLst>
              <a:ext uri="{FF2B5EF4-FFF2-40B4-BE49-F238E27FC236}">
                <a16:creationId xmlns:a16="http://schemas.microsoft.com/office/drawing/2014/main" id="{663B454B-A6F0-45B9-8358-A8838F0E975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Arranged by location/procedure type</a:t>
            </a:r>
          </a:p>
          <a:p>
            <a:pPr lvl="1"/>
            <a:r>
              <a:rPr lang="en-US" altLang="en-US" dirty="0"/>
              <a:t>Incision, excision, repair, etc.</a:t>
            </a:r>
          </a:p>
          <a:p>
            <a:endParaRPr lang="en-US" altLang="en-US" dirty="0"/>
          </a:p>
          <a:p>
            <a:pPr lvl="1"/>
            <a:r>
              <a:rPr lang="en-US" altLang="en-US" dirty="0"/>
              <a:t>Bilateral vs. Unilateral</a:t>
            </a:r>
          </a:p>
          <a:p>
            <a:pPr lvl="1"/>
            <a:endParaRPr lang="en-US" altLang="en-US" dirty="0"/>
          </a:p>
          <a:p>
            <a:pPr lvl="1"/>
            <a:r>
              <a:rPr lang="en-US" altLang="en-US" dirty="0"/>
              <a:t>Operating Microscope (69990) may be separate</a:t>
            </a:r>
          </a:p>
          <a:p>
            <a:pPr lvl="1"/>
            <a:endParaRPr lang="en-US" altLang="en-US" dirty="0"/>
          </a:p>
          <a:p>
            <a:pPr lvl="1"/>
            <a:r>
              <a:rPr lang="en-US" altLang="en-US" dirty="0"/>
              <a:t>Surgical endoscopy always includes diagnostic endoscope</a:t>
            </a:r>
          </a:p>
          <a:p>
            <a:endParaRPr lang="en-US" alt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6A77524E-E9EF-4EE7-9AFE-DF80FDC41118}"/>
              </a:ext>
            </a:extLst>
          </p:cNvPr>
          <p:cNvSpPr>
            <a:spLocks noGrp="1"/>
          </p:cNvSpPr>
          <p:nvPr>
            <p:ph type="title"/>
          </p:nvPr>
        </p:nvSpPr>
        <p:spPr/>
        <p:txBody>
          <a:bodyPr/>
          <a:lstStyle/>
          <a:p>
            <a:r>
              <a:rPr lang="en-US" altLang="en-US" dirty="0"/>
              <a:t>CPT</a:t>
            </a:r>
            <a:r>
              <a:rPr lang="en-US" altLang="en-US" baseline="30000" dirty="0"/>
              <a:t>®</a:t>
            </a:r>
            <a:r>
              <a:rPr lang="en-US" altLang="en-US" dirty="0"/>
              <a:t>: Kidney</a:t>
            </a:r>
          </a:p>
        </p:txBody>
      </p:sp>
      <p:sp>
        <p:nvSpPr>
          <p:cNvPr id="432130" name="Content Placeholder 2">
            <a:extLst>
              <a:ext uri="{FF2B5EF4-FFF2-40B4-BE49-F238E27FC236}">
                <a16:creationId xmlns:a16="http://schemas.microsoft.com/office/drawing/2014/main" id="{92929F76-4693-48D6-8EBA-ADD2FF60E83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Incision (“</a:t>
            </a:r>
            <a:r>
              <a:rPr lang="en-IN" altLang="en-US" dirty="0" err="1"/>
              <a:t>otomy</a:t>
            </a:r>
            <a:r>
              <a:rPr lang="en-IN" altLang="en-US" dirty="0"/>
              <a:t>”)</a:t>
            </a:r>
          </a:p>
          <a:p>
            <a:pPr lvl="1"/>
            <a:r>
              <a:rPr lang="en-IN" altLang="en-US" dirty="0"/>
              <a:t>Nephrotomy = incision of kidney</a:t>
            </a:r>
          </a:p>
          <a:p>
            <a:pPr lvl="1"/>
            <a:r>
              <a:rPr lang="en-IN" altLang="en-US" dirty="0" err="1"/>
              <a:t>Pyelotomy</a:t>
            </a:r>
            <a:r>
              <a:rPr lang="en-IN" altLang="en-US" dirty="0"/>
              <a:t> = incision of renal pelvis</a:t>
            </a:r>
          </a:p>
          <a:p>
            <a:pPr lvl="1"/>
            <a:r>
              <a:rPr lang="en-IN" altLang="en-US" dirty="0"/>
              <a:t>Nephrolithotomy </a:t>
            </a:r>
          </a:p>
          <a:p>
            <a:pPr lvl="1"/>
            <a:r>
              <a:rPr lang="en-IN" altLang="en-US" dirty="0"/>
              <a:t>Percutaneous removal  of calculi</a:t>
            </a:r>
          </a:p>
          <a:p>
            <a:pPr lvl="2"/>
            <a:r>
              <a:rPr lang="en-IN" altLang="en-US" dirty="0"/>
              <a:t>Nephrostomy tract</a:t>
            </a:r>
          </a:p>
          <a:p>
            <a:endParaRPr lang="en-IN" altLang="en-US" dirty="0"/>
          </a:p>
          <a:p>
            <a:r>
              <a:rPr lang="en-IN" altLang="en-US" dirty="0"/>
              <a:t>Excision (“</a:t>
            </a:r>
            <a:r>
              <a:rPr lang="en-IN" altLang="en-US" dirty="0" err="1"/>
              <a:t>ectomy</a:t>
            </a:r>
            <a:r>
              <a:rPr lang="en-IN" altLang="en-US" dirty="0"/>
              <a:t>”)</a:t>
            </a:r>
          </a:p>
          <a:p>
            <a:pPr lvl="1"/>
            <a:r>
              <a:rPr lang="en-IN" altLang="en-US" dirty="0"/>
              <a:t>e.g., nephrectomy</a:t>
            </a:r>
          </a:p>
          <a:p>
            <a:pPr lvl="1"/>
            <a:r>
              <a:rPr lang="en-IN" altLang="en-US" dirty="0"/>
              <a:t>Radical</a:t>
            </a:r>
          </a:p>
          <a:p>
            <a:pPr lvl="1"/>
            <a:r>
              <a:rPr lang="en-IN" altLang="en-US" dirty="0"/>
              <a:t>Ablation</a:t>
            </a:r>
          </a:p>
          <a:p>
            <a:pPr lvl="2"/>
            <a:endParaRPr lang="en-IN" altLang="en-US" dirty="0"/>
          </a:p>
          <a:p>
            <a:pPr lvl="1"/>
            <a:endParaRPr lang="en-IN" alt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B18BDA97-0737-426F-9FBA-EF7B8A75806C}"/>
              </a:ext>
            </a:extLst>
          </p:cNvPr>
          <p:cNvSpPr>
            <a:spLocks noGrp="1"/>
          </p:cNvSpPr>
          <p:nvPr>
            <p:ph type="title"/>
          </p:nvPr>
        </p:nvSpPr>
        <p:spPr/>
        <p:txBody>
          <a:bodyPr/>
          <a:lstStyle/>
          <a:p>
            <a:r>
              <a:rPr lang="en-US" altLang="en-US" dirty="0"/>
              <a:t>CPT</a:t>
            </a:r>
            <a:r>
              <a:rPr lang="en-US" altLang="en-US" baseline="30000" dirty="0"/>
              <a:t>®</a:t>
            </a:r>
            <a:r>
              <a:rPr lang="en-US" altLang="en-US" dirty="0"/>
              <a:t>: Kidney</a:t>
            </a:r>
          </a:p>
        </p:txBody>
      </p:sp>
      <p:sp>
        <p:nvSpPr>
          <p:cNvPr id="434178" name="Content Placeholder 2">
            <a:extLst>
              <a:ext uri="{FF2B5EF4-FFF2-40B4-BE49-F238E27FC236}">
                <a16:creationId xmlns:a16="http://schemas.microsoft.com/office/drawing/2014/main" id="{816B3DE5-D825-499F-81AD-3C3AEF89328F}"/>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Repair</a:t>
            </a:r>
          </a:p>
          <a:p>
            <a:pPr lvl="1"/>
            <a:r>
              <a:rPr lang="en-US" altLang="en-US" dirty="0"/>
              <a:t>Ureteral repair</a:t>
            </a:r>
          </a:p>
          <a:p>
            <a:pPr lvl="1"/>
            <a:r>
              <a:rPr lang="en-US" altLang="en-US" dirty="0"/>
              <a:t>Creation of ureteral conduit</a:t>
            </a:r>
          </a:p>
          <a:p>
            <a:endParaRPr lang="en-US" altLang="en-US" dirty="0"/>
          </a:p>
          <a:p>
            <a:r>
              <a:rPr lang="en-US" altLang="en-US" dirty="0"/>
              <a:t>Introduction (aspiration, injection, instillation)</a:t>
            </a:r>
          </a:p>
          <a:p>
            <a:pPr lvl="1"/>
            <a:r>
              <a:rPr lang="en-US" altLang="en-US" dirty="0"/>
              <a:t>Ureteral stents</a:t>
            </a:r>
          </a:p>
          <a:p>
            <a:pPr lvl="1"/>
            <a:r>
              <a:rPr lang="en-US" altLang="en-US" dirty="0"/>
              <a:t>Catheter changes</a:t>
            </a:r>
          </a:p>
          <a:p>
            <a:pPr lvl="1"/>
            <a:r>
              <a:rPr lang="en-US" altLang="en-US" dirty="0"/>
              <a:t>Bladder irrigation and/or instillation</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Kidney Abscess</a:t>
            </a:r>
          </a:p>
        </p:txBody>
      </p:sp>
      <p:sp>
        <p:nvSpPr>
          <p:cNvPr id="5" name="Text Placeholder 4"/>
          <p:cNvSpPr>
            <a:spLocks noGrp="1"/>
          </p:cNvSpPr>
          <p:nvPr>
            <p:ph type="body" sz="quarter" idx="14"/>
          </p:nvPr>
        </p:nvSpPr>
        <p:spPr>
          <a:xfrm>
            <a:off x="228600" y="858438"/>
            <a:ext cx="8593382" cy="4001599"/>
          </a:xfrm>
        </p:spPr>
        <p:txBody>
          <a:bodyPr>
            <a:noAutofit/>
          </a:bodyPr>
          <a:lstStyle/>
          <a:p>
            <a:pPr lvl="1"/>
            <a:r>
              <a:rPr lang="en-US" dirty="0"/>
              <a:t>Treatment for renal abscess or renal stone extraction may require a nephrostomy tube to be placed. </a:t>
            </a:r>
          </a:p>
          <a:p>
            <a:pPr lvl="1"/>
            <a:r>
              <a:rPr lang="en-US" dirty="0"/>
              <a:t>Often performed under CT guidance.</a:t>
            </a:r>
          </a:p>
          <a:p>
            <a:pPr lvl="2"/>
            <a:r>
              <a:rPr lang="en-US" dirty="0"/>
              <a:t>Report radiological guidance separately. </a:t>
            </a:r>
          </a:p>
          <a:p>
            <a:pPr lvl="1"/>
            <a:r>
              <a:rPr lang="en-US" dirty="0"/>
              <a:t>Percutaneous removal of stones is coded by the size of the stone</a:t>
            </a:r>
          </a:p>
          <a:p>
            <a:pPr lvl="2"/>
            <a:r>
              <a:rPr lang="en-US" dirty="0"/>
              <a:t>Usually under fluoroscopic guidance and via existing nephrostomy tube/tract.</a:t>
            </a:r>
          </a:p>
          <a:p>
            <a:pPr lvl="2"/>
            <a:r>
              <a:rPr lang="en-US" dirty="0"/>
              <a:t>If no existing tube/tract, a nephrostomy tract must be created and reported</a:t>
            </a:r>
          </a:p>
        </p:txBody>
      </p:sp>
    </p:spTree>
    <p:extLst>
      <p:ext uri="{BB962C8B-B14F-4D97-AF65-F5344CB8AC3E}">
        <p14:creationId xmlns:p14="http://schemas.microsoft.com/office/powerpoint/2010/main" val="391584273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a:extLst>
              <a:ext uri="{FF2B5EF4-FFF2-40B4-BE49-F238E27FC236}">
                <a16:creationId xmlns:a16="http://schemas.microsoft.com/office/drawing/2014/main" id="{DE8545B9-1E78-40A8-B6B3-8E84CCD979DE}"/>
              </a:ext>
            </a:extLst>
          </p:cNvPr>
          <p:cNvSpPr>
            <a:spLocks noGrp="1"/>
          </p:cNvSpPr>
          <p:nvPr>
            <p:ph type="title"/>
          </p:nvPr>
        </p:nvSpPr>
        <p:spPr/>
        <p:txBody>
          <a:bodyPr/>
          <a:lstStyle/>
          <a:p>
            <a:r>
              <a:rPr lang="en-US" altLang="en-US" dirty="0"/>
              <a:t>CPT</a:t>
            </a:r>
            <a:r>
              <a:rPr lang="en-US" altLang="en-US" baseline="30000" dirty="0"/>
              <a:t>®</a:t>
            </a:r>
            <a:r>
              <a:rPr lang="en-US" altLang="en-US" dirty="0"/>
              <a:t>: Urinary</a:t>
            </a:r>
          </a:p>
        </p:txBody>
      </p:sp>
      <p:sp>
        <p:nvSpPr>
          <p:cNvPr id="204803" name="Content Placeholder 2">
            <a:extLst>
              <a:ext uri="{FF2B5EF4-FFF2-40B4-BE49-F238E27FC236}">
                <a16:creationId xmlns:a16="http://schemas.microsoft.com/office/drawing/2014/main" id="{2E6B47B6-00E1-42C2-9060-1F95A7BA221D}"/>
              </a:ext>
            </a:extLst>
          </p:cNvPr>
          <p:cNvSpPr>
            <a:spLocks noGrp="1"/>
          </p:cNvSpPr>
          <p:nvPr>
            <p:ph type="body" sz="quarter" idx="14"/>
          </p:nvPr>
        </p:nvSpPr>
        <p:spPr/>
        <p:txBody>
          <a:bodyPr>
            <a:normAutofit/>
          </a:bodyPr>
          <a:lstStyle/>
          <a:p>
            <a:r>
              <a:rPr lang="en-IN" altLang="en-US" dirty="0"/>
              <a:t>Laparoscopy</a:t>
            </a:r>
          </a:p>
          <a:p>
            <a:pPr lvl="1"/>
            <a:r>
              <a:rPr lang="en-IN" altLang="en-US" dirty="0"/>
              <a:t>Code by procedure</a:t>
            </a:r>
          </a:p>
          <a:p>
            <a:endParaRPr lang="en-IN" altLang="en-US" dirty="0"/>
          </a:p>
          <a:p>
            <a:r>
              <a:rPr lang="en-IN" altLang="en-US" dirty="0"/>
              <a:t>Endoscopy</a:t>
            </a:r>
          </a:p>
          <a:p>
            <a:pPr lvl="1"/>
            <a:r>
              <a:rPr lang="en-IN" altLang="en-US" dirty="0"/>
              <a:t>Performed through natural or created opening</a:t>
            </a:r>
          </a:p>
          <a:p>
            <a:endParaRPr lang="en-IN" altLang="en-US" dirty="0"/>
          </a:p>
          <a:p>
            <a:r>
              <a:rPr lang="en-IN" altLang="en-US" dirty="0"/>
              <a:t>Other Procedures of Kidney</a:t>
            </a:r>
          </a:p>
          <a:p>
            <a:pPr lvl="1"/>
            <a:r>
              <a:rPr lang="en-IN" altLang="en-US" dirty="0"/>
              <a:t>Renal Transplantation</a:t>
            </a:r>
          </a:p>
          <a:p>
            <a:pPr lvl="1"/>
            <a:r>
              <a:rPr lang="en-IN" altLang="en-US" dirty="0"/>
              <a:t>Lithotripsy</a:t>
            </a:r>
          </a:p>
          <a:p>
            <a:pPr lvl="1"/>
            <a:r>
              <a:rPr lang="en-IN" altLang="en-US" dirty="0"/>
              <a:t>Percutaneous ablation of renal tumors</a:t>
            </a:r>
          </a:p>
          <a:p>
            <a:pPr lvl="1"/>
            <a:r>
              <a:rPr lang="en-IN" altLang="en-US" dirty="0"/>
              <a:t>Cryotherapy for renal tumors</a:t>
            </a:r>
          </a:p>
          <a:p>
            <a:r>
              <a:rPr lang="en-IN" altLang="en-US" dirty="0"/>
              <a:t>Urodynamics</a:t>
            </a:r>
          </a:p>
          <a:p>
            <a:endParaRPr lang="en-IN" altLang="en-US" dirty="0"/>
          </a:p>
          <a:p>
            <a:endParaRPr lang="en-I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FE145B9-9F16-441C-B587-C4F3E1F7D37C}"/>
              </a:ext>
            </a:extLst>
          </p:cNvPr>
          <p:cNvSpPr>
            <a:spLocks noGrp="1" noChangeArrowheads="1"/>
          </p:cNvSpPr>
          <p:nvPr>
            <p:ph type="title"/>
          </p:nvPr>
        </p:nvSpPr>
        <p:spPr/>
        <p:txBody>
          <a:bodyPr lIns="91343" tIns="45672" rIns="91343" bIns="45672"/>
          <a:lstStyle/>
          <a:p>
            <a:r>
              <a:rPr lang="en-US" dirty="0"/>
              <a:t>Index to Diseases and Injuries: History</a:t>
            </a:r>
          </a:p>
        </p:txBody>
      </p:sp>
      <p:sp>
        <p:nvSpPr>
          <p:cNvPr id="4" name="Text Placeholder 3">
            <a:extLst>
              <a:ext uri="{FF2B5EF4-FFF2-40B4-BE49-F238E27FC236}">
                <a16:creationId xmlns:a16="http://schemas.microsoft.com/office/drawing/2014/main" id="{81C60128-52E9-435A-ADAE-7019370925AE}"/>
              </a:ext>
            </a:extLst>
          </p:cNvPr>
          <p:cNvSpPr>
            <a:spLocks noGrp="1"/>
          </p:cNvSpPr>
          <p:nvPr>
            <p:ph type="body" sz="quarter" idx="14"/>
          </p:nvPr>
        </p:nvSpPr>
        <p:spPr/>
        <p:txBody>
          <a:bodyPr/>
          <a:lstStyle/>
          <a:p>
            <a:endParaRPr lang="en-IN"/>
          </a:p>
        </p:txBody>
      </p:sp>
      <p:sp>
        <p:nvSpPr>
          <p:cNvPr id="6" name="Flowchart: Document 5">
            <a:extLst>
              <a:ext uri="{FF2B5EF4-FFF2-40B4-BE49-F238E27FC236}">
                <a16:creationId xmlns:a16="http://schemas.microsoft.com/office/drawing/2014/main" id="{E0A47D5F-AF89-496E-8817-50E504DD3ED0}"/>
              </a:ext>
            </a:extLst>
          </p:cNvPr>
          <p:cNvSpPr/>
          <p:nvPr/>
        </p:nvSpPr>
        <p:spPr>
          <a:xfrm>
            <a:off x="443811" y="857250"/>
            <a:ext cx="4001190" cy="3708135"/>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333" b="1" dirty="0">
                <a:cs typeface="Times New Roman" pitchFamily="18" charset="0"/>
              </a:rPr>
              <a:t>History</a:t>
            </a:r>
            <a:br>
              <a:rPr lang="en-US" sz="1333" dirty="0">
                <a:cs typeface="Times New Roman" pitchFamily="18" charset="0"/>
              </a:rPr>
            </a:br>
            <a:r>
              <a:rPr lang="en-US" sz="1333" dirty="0">
                <a:cs typeface="Times New Roman" pitchFamily="18" charset="0"/>
              </a:rPr>
              <a:t> family (of) (</a:t>
            </a:r>
            <a:r>
              <a:rPr lang="en-US" sz="1333" i="1" dirty="0">
                <a:cs typeface="Times New Roman" pitchFamily="18" charset="0"/>
              </a:rPr>
              <a:t>see also </a:t>
            </a:r>
            <a:r>
              <a:rPr lang="en-US" sz="1333" dirty="0">
                <a:cs typeface="Times New Roman" pitchFamily="18" charset="0"/>
              </a:rPr>
              <a:t>History, personal (of))</a:t>
            </a:r>
            <a:br>
              <a:rPr lang="en-US" sz="1333" dirty="0">
                <a:cs typeface="Times New Roman" pitchFamily="18" charset="0"/>
              </a:rPr>
            </a:br>
            <a:r>
              <a:rPr lang="en-US" sz="1333" dirty="0">
                <a:cs typeface="Times New Roman" pitchFamily="18" charset="0"/>
              </a:rPr>
              <a:t>    alcohol abuse Z81.1</a:t>
            </a:r>
            <a:br>
              <a:rPr lang="en-US" sz="1333" dirty="0">
                <a:cs typeface="Times New Roman" pitchFamily="18" charset="0"/>
              </a:rPr>
            </a:br>
            <a:r>
              <a:rPr lang="en-US" sz="1333" dirty="0">
                <a:cs typeface="Times New Roman" pitchFamily="18" charset="0"/>
              </a:rPr>
              <a:t>    allergy NEC Z84.89</a:t>
            </a:r>
            <a:br>
              <a:rPr lang="en-US" sz="1333" dirty="0">
                <a:cs typeface="Times New Roman" pitchFamily="18" charset="0"/>
              </a:rPr>
            </a:br>
            <a:r>
              <a:rPr lang="en-US" sz="1333" dirty="0">
                <a:cs typeface="Times New Roman" pitchFamily="18" charset="0"/>
              </a:rPr>
              <a:t>    anemia Z83.2</a:t>
            </a:r>
            <a:br>
              <a:rPr lang="en-US" sz="1333" dirty="0">
                <a:cs typeface="Times New Roman" pitchFamily="18" charset="0"/>
              </a:rPr>
            </a:br>
            <a:r>
              <a:rPr lang="en-US" sz="1333" dirty="0">
                <a:cs typeface="Times New Roman" pitchFamily="18" charset="0"/>
              </a:rPr>
              <a:t>    arthritis Z82.61</a:t>
            </a:r>
          </a:p>
          <a:p>
            <a:pPr defTabSz="761515">
              <a:defRPr/>
            </a:pPr>
            <a:r>
              <a:rPr lang="en-US" sz="1333" dirty="0">
                <a:cs typeface="Times New Roman" pitchFamily="18" charset="0"/>
              </a:rPr>
              <a:t>    asthma Z82.5</a:t>
            </a:r>
            <a:br>
              <a:rPr lang="en-US" sz="1333" dirty="0">
                <a:cs typeface="Times New Roman" pitchFamily="18" charset="0"/>
              </a:rPr>
            </a:br>
            <a:r>
              <a:rPr lang="en-US" sz="1333" dirty="0">
                <a:cs typeface="Times New Roman" pitchFamily="18" charset="0"/>
              </a:rPr>
              <a:t>    blindness Z82.1</a:t>
            </a:r>
          </a:p>
          <a:p>
            <a:pPr defTabSz="761515">
              <a:defRPr/>
            </a:pPr>
            <a:r>
              <a:rPr lang="en-US" sz="1333" dirty="0">
                <a:cs typeface="Times New Roman" pitchFamily="18" charset="0"/>
              </a:rPr>
              <a:t>    cardiac death (sudden) Z82.41</a:t>
            </a:r>
          </a:p>
          <a:p>
            <a:pPr defTabSz="761515">
              <a:defRPr/>
            </a:pPr>
            <a:r>
              <a:rPr lang="en-US" sz="1333" dirty="0">
                <a:cs typeface="Times New Roman" pitchFamily="18" charset="0"/>
              </a:rPr>
              <a:t>    carrier of genetic disease Z84.81</a:t>
            </a:r>
          </a:p>
          <a:p>
            <a:pPr defTabSz="761515">
              <a:defRPr/>
            </a:pPr>
            <a:r>
              <a:rPr lang="en-US" sz="1333" dirty="0">
                <a:cs typeface="Times New Roman" pitchFamily="18" charset="0"/>
              </a:rPr>
              <a:t>    chromosomal anomaly Z82.79</a:t>
            </a:r>
          </a:p>
          <a:p>
            <a:pPr defTabSz="761515">
              <a:defRPr/>
            </a:pPr>
            <a:r>
              <a:rPr lang="en-US" sz="1333" dirty="0"/>
              <a:t>    chronic</a:t>
            </a:r>
          </a:p>
          <a:p>
            <a:pPr defTabSz="761515">
              <a:defRPr/>
            </a:pPr>
            <a:r>
              <a:rPr lang="en-US" sz="1333" dirty="0"/>
              <a:t>        disabling disease NEC Z82.8</a:t>
            </a:r>
          </a:p>
          <a:p>
            <a:pPr defTabSz="761515">
              <a:defRPr/>
            </a:pPr>
            <a:r>
              <a:rPr lang="en-US" sz="1333" dirty="0"/>
              <a:t>        lower respiratory disease Z82.5</a:t>
            </a:r>
          </a:p>
        </p:txBody>
      </p:sp>
      <p:sp>
        <p:nvSpPr>
          <p:cNvPr id="5" name="Flowchart: Document 4">
            <a:extLst>
              <a:ext uri="{FF2B5EF4-FFF2-40B4-BE49-F238E27FC236}">
                <a16:creationId xmlns:a16="http://schemas.microsoft.com/office/drawing/2014/main" id="{C0B11D89-4B78-469B-82D0-049EFA56042D}"/>
              </a:ext>
            </a:extLst>
          </p:cNvPr>
          <p:cNvSpPr/>
          <p:nvPr/>
        </p:nvSpPr>
        <p:spPr>
          <a:xfrm>
            <a:off x="4572000" y="857251"/>
            <a:ext cx="4403990" cy="3708135"/>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marL="342572" indent="-342572" defTabSz="761515">
              <a:spcBef>
                <a:spcPct val="20000"/>
              </a:spcBef>
              <a:defRPr/>
            </a:pPr>
            <a:endParaRPr lang="en-US" sz="1333" dirty="0">
              <a:cs typeface="Times New Roman" pitchFamily="18" charset="0"/>
            </a:endParaRPr>
          </a:p>
          <a:p>
            <a:pPr marL="342572" indent="-342572" defTabSz="761515">
              <a:spcBef>
                <a:spcPct val="20000"/>
              </a:spcBef>
              <a:defRPr/>
            </a:pPr>
            <a:r>
              <a:rPr lang="en-US" sz="1333" dirty="0">
                <a:cs typeface="Times New Roman" pitchFamily="18" charset="0"/>
              </a:rPr>
              <a:t> Personal (of) (</a:t>
            </a:r>
            <a:r>
              <a:rPr lang="en-US" sz="1333" i="1" dirty="0">
                <a:cs typeface="Times New Roman" pitchFamily="18" charset="0"/>
              </a:rPr>
              <a:t>see also</a:t>
            </a:r>
            <a:r>
              <a:rPr lang="en-US" sz="1333" dirty="0">
                <a:cs typeface="Times New Roman" pitchFamily="18" charset="0"/>
              </a:rPr>
              <a:t> History, family (of)) </a:t>
            </a:r>
          </a:p>
          <a:p>
            <a:pPr marL="342572" indent="-342572" defTabSz="761515">
              <a:spcBef>
                <a:spcPct val="20000"/>
              </a:spcBef>
              <a:defRPr/>
            </a:pPr>
            <a:r>
              <a:rPr lang="en-US" sz="1333" dirty="0">
                <a:cs typeface="Times New Roman" pitchFamily="18" charset="0"/>
              </a:rPr>
              <a:t>	abuse</a:t>
            </a:r>
          </a:p>
          <a:p>
            <a:pPr marL="342572" indent="-342572" defTabSz="761515">
              <a:spcBef>
                <a:spcPct val="20000"/>
              </a:spcBef>
              <a:defRPr/>
            </a:pPr>
            <a:r>
              <a:rPr lang="en-US" sz="1333" dirty="0">
                <a:cs typeface="Times New Roman" pitchFamily="18" charset="0"/>
              </a:rPr>
              <a:t>          childhood Z62.819</a:t>
            </a:r>
          </a:p>
          <a:p>
            <a:pPr marL="342572" indent="-342572" defTabSz="761515">
              <a:spcBef>
                <a:spcPct val="20000"/>
              </a:spcBef>
              <a:defRPr/>
            </a:pPr>
            <a:r>
              <a:rPr lang="en-US" sz="1333" dirty="0">
                <a:cs typeface="Times New Roman" pitchFamily="18" charset="0"/>
              </a:rPr>
              <a:t>             forced labor or sexual exploitation in           </a:t>
            </a:r>
          </a:p>
          <a:p>
            <a:pPr marL="342572" indent="-342572" defTabSz="761515">
              <a:spcBef>
                <a:spcPct val="20000"/>
              </a:spcBef>
              <a:defRPr/>
            </a:pPr>
            <a:r>
              <a:rPr lang="en-US" sz="1333" dirty="0">
                <a:cs typeface="Times New Roman" pitchFamily="18" charset="0"/>
              </a:rPr>
              <a:t>                   childhood Z62.813</a:t>
            </a:r>
          </a:p>
          <a:p>
            <a:pPr marL="342572" indent="-342572" defTabSz="761515">
              <a:spcBef>
                <a:spcPct val="20000"/>
              </a:spcBef>
              <a:defRPr/>
            </a:pPr>
            <a:r>
              <a:rPr lang="en-US" sz="1333" dirty="0">
                <a:cs typeface="Times New Roman" pitchFamily="18" charset="0"/>
              </a:rPr>
              <a:t>             physical Z62.810</a:t>
            </a:r>
          </a:p>
          <a:p>
            <a:pPr marL="342572" indent="-342572" defTabSz="761515">
              <a:spcBef>
                <a:spcPct val="20000"/>
              </a:spcBef>
              <a:defRPr/>
            </a:pPr>
            <a:r>
              <a:rPr lang="en-US" sz="1333" dirty="0">
                <a:cs typeface="Times New Roman" pitchFamily="18" charset="0"/>
              </a:rPr>
              <a:t>             psychological Z62.811</a:t>
            </a:r>
          </a:p>
          <a:p>
            <a:pPr marL="342572" indent="-342572" defTabSz="761515">
              <a:spcBef>
                <a:spcPct val="20000"/>
              </a:spcBef>
              <a:defRPr/>
            </a:pPr>
            <a:r>
              <a:rPr lang="en-US" sz="1333" dirty="0">
                <a:cs typeface="Times New Roman" pitchFamily="18" charset="0"/>
              </a:rPr>
              <a:t>             sexual Z62.810</a:t>
            </a:r>
          </a:p>
          <a:p>
            <a:pPr marL="342572" indent="-342572" defTabSz="761515">
              <a:spcBef>
                <a:spcPct val="20000"/>
              </a:spcBef>
              <a:defRPr/>
            </a:pPr>
            <a:r>
              <a:rPr lang="en-US" sz="1333" dirty="0">
                <a:cs typeface="Times New Roman" pitchFamily="18" charset="0"/>
              </a:rPr>
              <a:t>          adult Z91.419</a:t>
            </a:r>
          </a:p>
          <a:p>
            <a:pPr marL="342572" indent="-342572" defTabSz="761515">
              <a:spcBef>
                <a:spcPct val="20000"/>
              </a:spcBef>
              <a:defRPr/>
            </a:pPr>
            <a:r>
              <a:rPr lang="en-US" sz="1333" dirty="0">
                <a:cs typeface="Times New Roman" pitchFamily="18" charset="0"/>
              </a:rPr>
              <a:t>              forced labor or sexual exploitation Z91.42</a:t>
            </a:r>
          </a:p>
          <a:p>
            <a:pPr marL="342572" indent="-342572" defTabSz="761515">
              <a:spcBef>
                <a:spcPct val="20000"/>
              </a:spcBef>
              <a:defRPr/>
            </a:pPr>
            <a:r>
              <a:rPr lang="en-US" sz="1333" dirty="0">
                <a:cs typeface="Times New Roman" pitchFamily="18" charset="0"/>
              </a:rPr>
              <a:t>              physical and sexual Z91.410</a:t>
            </a:r>
          </a:p>
          <a:p>
            <a:pPr marL="342572" indent="-342572" defTabSz="761515">
              <a:spcBef>
                <a:spcPct val="20000"/>
              </a:spcBef>
              <a:defRPr/>
            </a:pPr>
            <a:r>
              <a:rPr lang="en-US" sz="1333" dirty="0">
                <a:cs typeface="Times New Roman" pitchFamily="18" charset="0"/>
              </a:rPr>
              <a:t>              psychological Z91.411</a:t>
            </a:r>
          </a:p>
          <a:p>
            <a:pPr marL="342572" indent="-342572" defTabSz="761515">
              <a:spcBef>
                <a:spcPct val="20000"/>
              </a:spcBef>
              <a:defRPr/>
            </a:pPr>
            <a:r>
              <a:rPr lang="en-US" sz="1333" dirty="0">
                <a:cs typeface="Times New Roman" pitchFamily="18" charset="0"/>
              </a:rPr>
              <a:t>       alcohol dependence F10.21</a:t>
            </a:r>
            <a:endParaRPr lang="en-US" sz="1167"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6D244318-AE51-4647-AF1F-950C330118B7}"/>
              </a:ext>
            </a:extLst>
          </p:cNvPr>
          <p:cNvSpPr>
            <a:spLocks noGrp="1" noChangeArrowheads="1"/>
          </p:cNvSpPr>
          <p:nvPr>
            <p:ph type="title"/>
          </p:nvPr>
        </p:nvSpPr>
        <p:spPr/>
        <p:txBody>
          <a:bodyPr/>
          <a:lstStyle/>
          <a:p>
            <a:r>
              <a:rPr lang="en-US" altLang="en-US" dirty="0"/>
              <a:t>CPT</a:t>
            </a:r>
            <a:r>
              <a:rPr lang="en-US" altLang="en-US" baseline="30000" dirty="0"/>
              <a:t>®</a:t>
            </a:r>
            <a:r>
              <a:rPr lang="en-US" altLang="en-US" dirty="0"/>
              <a:t>: Male Genital System</a:t>
            </a:r>
          </a:p>
        </p:txBody>
      </p:sp>
      <p:sp>
        <p:nvSpPr>
          <p:cNvPr id="438274" name="Rectangle 3">
            <a:extLst>
              <a:ext uri="{FF2B5EF4-FFF2-40B4-BE49-F238E27FC236}">
                <a16:creationId xmlns:a16="http://schemas.microsoft.com/office/drawing/2014/main" id="{465F1CC8-46FE-4F16-BE14-0575BD9E4B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Penis</a:t>
            </a:r>
          </a:p>
          <a:p>
            <a:pPr marL="269875" lvl="1" indent="-142875"/>
            <a:r>
              <a:rPr lang="en-IN" altLang="en-US" dirty="0"/>
              <a:t>Incision</a:t>
            </a:r>
          </a:p>
          <a:p>
            <a:pPr marL="269875" lvl="1" indent="-142875"/>
            <a:r>
              <a:rPr lang="en-IN" altLang="en-US" dirty="0"/>
              <a:t>Destruction</a:t>
            </a:r>
          </a:p>
          <a:p>
            <a:pPr marL="269875" lvl="1" indent="-142875"/>
            <a:r>
              <a:rPr lang="en-IN" altLang="en-US" dirty="0"/>
              <a:t>Excision</a:t>
            </a:r>
          </a:p>
          <a:p>
            <a:pPr marL="444500" lvl="2" indent="-142875"/>
            <a:r>
              <a:rPr lang="en-IN" altLang="en-US" dirty="0"/>
              <a:t>Excision of plaque</a:t>
            </a:r>
          </a:p>
          <a:p>
            <a:pPr marL="444500" lvl="2" indent="-142875"/>
            <a:r>
              <a:rPr lang="en-IN" altLang="en-US" dirty="0"/>
              <a:t>Penectomy</a:t>
            </a:r>
          </a:p>
          <a:p>
            <a:pPr marL="444500" lvl="2" indent="-142875"/>
            <a:r>
              <a:rPr lang="en-IN" altLang="en-US" dirty="0"/>
              <a:t>Circumcision </a:t>
            </a:r>
          </a:p>
        </p:txBody>
      </p:sp>
      <p:sp>
        <p:nvSpPr>
          <p:cNvPr id="438276" name="Content Placeholder 3">
            <a:extLst>
              <a:ext uri="{FF2B5EF4-FFF2-40B4-BE49-F238E27FC236}">
                <a16:creationId xmlns:a16="http://schemas.microsoft.com/office/drawing/2014/main" id="{092F76A7-4326-4422-B42C-94B87F90FD2A}"/>
              </a:ext>
            </a:extLst>
          </p:cNvPr>
          <p:cNvSpPr>
            <a:spLocks noGrp="1"/>
          </p:cNvSpPr>
          <p:nvPr>
            <p:ph sz="half" idx="4294967295"/>
          </p:nvPr>
        </p:nvSpPr>
        <p:spPr bwMode="auto">
          <a:xfrm>
            <a:off x="5106988" y="1200150"/>
            <a:ext cx="4037012"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endParaRPr lang="en-US" altLang="en-US" sz="2000" dirty="0"/>
          </a:p>
          <a:p>
            <a:pPr>
              <a:lnSpc>
                <a:spcPct val="90000"/>
              </a:lnSpc>
            </a:pPr>
            <a:r>
              <a:rPr lang="en-US" altLang="en-US" sz="2000" dirty="0"/>
              <a:t>Introduction</a:t>
            </a:r>
          </a:p>
          <a:p>
            <a:pPr>
              <a:lnSpc>
                <a:spcPct val="90000"/>
              </a:lnSpc>
            </a:pPr>
            <a:r>
              <a:rPr lang="en-US" altLang="en-US" sz="2000" dirty="0"/>
              <a:t>Repair </a:t>
            </a:r>
          </a:p>
          <a:p>
            <a:pPr lvl="1">
              <a:lnSpc>
                <a:spcPct val="90000"/>
              </a:lnSpc>
            </a:pPr>
            <a:r>
              <a:rPr lang="en-US" altLang="en-US" dirty="0" err="1"/>
              <a:t>Hypospadia</a:t>
            </a:r>
            <a:r>
              <a:rPr lang="en-US" altLang="en-US" dirty="0"/>
              <a:t>/</a:t>
            </a:r>
            <a:r>
              <a:rPr lang="en-US" altLang="en-US" dirty="0" err="1"/>
              <a:t>epispadia</a:t>
            </a:r>
            <a:endParaRPr lang="en-US" altLang="en-US" dirty="0"/>
          </a:p>
          <a:p>
            <a:pPr lvl="1">
              <a:lnSpc>
                <a:spcPct val="90000"/>
              </a:lnSpc>
            </a:pPr>
            <a:r>
              <a:rPr lang="en-US" altLang="en-US" dirty="0"/>
              <a:t>Prosthesis </a:t>
            </a:r>
          </a:p>
          <a:p>
            <a:pPr>
              <a:lnSpc>
                <a:spcPct val="90000"/>
              </a:lnSpc>
            </a:pPr>
            <a:endParaRPr lang="en-US" altLang="en-US" sz="2000" dirty="0"/>
          </a:p>
          <a:p>
            <a:pPr lvl="1">
              <a:lnSpc>
                <a:spcPct val="90000"/>
              </a:lnSpc>
            </a:pPr>
            <a:r>
              <a:rPr lang="en-US" altLang="en-US" sz="1700" dirty="0"/>
              <a:t>Manipulation</a:t>
            </a:r>
          </a:p>
          <a:p>
            <a:endParaRPr lang="en-US" alt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Penile Implants</a:t>
            </a:r>
          </a:p>
        </p:txBody>
      </p:sp>
      <p:sp>
        <p:nvSpPr>
          <p:cNvPr id="5" name="Text Placeholder 4"/>
          <p:cNvSpPr>
            <a:spLocks noGrp="1"/>
          </p:cNvSpPr>
          <p:nvPr>
            <p:ph type="body" sz="quarter" idx="14"/>
          </p:nvPr>
        </p:nvSpPr>
        <p:spPr/>
        <p:txBody>
          <a:bodyPr>
            <a:normAutofit/>
          </a:bodyPr>
          <a:lstStyle/>
          <a:p>
            <a:r>
              <a:rPr lang="en-US" dirty="0"/>
              <a:t>Type</a:t>
            </a:r>
          </a:p>
          <a:p>
            <a:pPr lvl="1"/>
            <a:r>
              <a:rPr lang="en-US" dirty="0"/>
              <a:t>Inflatable</a:t>
            </a:r>
          </a:p>
          <a:p>
            <a:pPr lvl="1"/>
            <a:r>
              <a:rPr lang="en-US" dirty="0"/>
              <a:t>Non-inflatable</a:t>
            </a:r>
          </a:p>
          <a:p>
            <a:pPr lvl="1"/>
            <a:r>
              <a:rPr lang="en-US" dirty="0"/>
              <a:t>Multi-components</a:t>
            </a:r>
          </a:p>
          <a:p>
            <a:endParaRPr lang="en-US" dirty="0"/>
          </a:p>
          <a:p>
            <a:pPr lvl="1"/>
            <a:r>
              <a:rPr lang="en-US" dirty="0"/>
              <a:t>Initial</a:t>
            </a:r>
          </a:p>
          <a:p>
            <a:pPr lvl="1"/>
            <a:r>
              <a:rPr lang="en-US" dirty="0"/>
              <a:t>Repair</a:t>
            </a:r>
          </a:p>
          <a:p>
            <a:pPr lvl="1"/>
            <a:r>
              <a:rPr lang="en-US" dirty="0"/>
              <a:t>Removal</a:t>
            </a:r>
          </a:p>
          <a:p>
            <a:pPr lvl="1"/>
            <a:r>
              <a:rPr lang="en-US" dirty="0"/>
              <a:t>Removal and replacement</a:t>
            </a:r>
          </a:p>
          <a:p>
            <a:pPr lvl="1"/>
            <a:endParaRPr lang="en-US" dirty="0"/>
          </a:p>
        </p:txBody>
      </p:sp>
    </p:spTree>
    <p:extLst>
      <p:ext uri="{BB962C8B-B14F-4D97-AF65-F5344CB8AC3E}">
        <p14:creationId xmlns:p14="http://schemas.microsoft.com/office/powerpoint/2010/main" val="145926758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Transurethral Resection of Prostate (TURP)</a:t>
            </a:r>
          </a:p>
        </p:txBody>
      </p:sp>
      <p:sp>
        <p:nvSpPr>
          <p:cNvPr id="5" name="Text Placeholder 4"/>
          <p:cNvSpPr>
            <a:spLocks noGrp="1"/>
          </p:cNvSpPr>
          <p:nvPr>
            <p:ph type="body" sz="quarter" idx="14"/>
          </p:nvPr>
        </p:nvSpPr>
        <p:spPr/>
        <p:txBody>
          <a:bodyPr>
            <a:normAutofit/>
          </a:bodyPr>
          <a:lstStyle/>
          <a:p>
            <a:pPr lvl="1"/>
            <a:r>
              <a:rPr lang="en-US" dirty="0"/>
              <a:t>Prostate resection can be done </a:t>
            </a:r>
            <a:r>
              <a:rPr lang="en-US" dirty="0" err="1"/>
              <a:t>transurethrally</a:t>
            </a:r>
            <a:r>
              <a:rPr lang="en-US" dirty="0"/>
              <a:t> or open.  Watch the approach.</a:t>
            </a:r>
          </a:p>
          <a:p>
            <a:pPr marL="539750" lvl="1" indent="0">
              <a:buNone/>
            </a:pPr>
            <a:r>
              <a:rPr lang="en-US" b="1" dirty="0"/>
              <a:t>52601	</a:t>
            </a:r>
            <a:r>
              <a:rPr lang="en-US" dirty="0"/>
              <a:t>	Transurethral electrosurgical resection of prostate,</a:t>
            </a:r>
            <a:br>
              <a:rPr lang="en-US" dirty="0"/>
            </a:br>
            <a:r>
              <a:rPr lang="en-US" dirty="0"/>
              <a:t>			including control of postoperative bleeding, complete</a:t>
            </a:r>
            <a:br>
              <a:rPr lang="en-US" dirty="0"/>
            </a:br>
            <a:r>
              <a:rPr lang="en-US" dirty="0"/>
              <a:t>			(vasectomy, meatotomy, cystourethroscopy, urethral</a:t>
            </a:r>
            <a:br>
              <a:rPr lang="en-US" dirty="0"/>
            </a:br>
            <a:r>
              <a:rPr lang="en-US" dirty="0"/>
              <a:t>			calibration and/or dilation, and internal urethrotomy are included) </a:t>
            </a:r>
          </a:p>
          <a:p>
            <a:pPr lvl="1"/>
            <a:r>
              <a:rPr lang="en-US" b="1" dirty="0"/>
              <a:t>Watch the parenthetical statements for guidance on repeat or staged procedures</a:t>
            </a:r>
          </a:p>
        </p:txBody>
      </p:sp>
    </p:spTree>
    <p:extLst>
      <p:ext uri="{BB962C8B-B14F-4D97-AF65-F5344CB8AC3E}">
        <p14:creationId xmlns:p14="http://schemas.microsoft.com/office/powerpoint/2010/main" val="317048293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Orchiopexy</a:t>
            </a:r>
          </a:p>
        </p:txBody>
      </p:sp>
      <p:sp>
        <p:nvSpPr>
          <p:cNvPr id="5" name="Text Placeholder 4"/>
          <p:cNvSpPr>
            <a:spLocks noGrp="1"/>
          </p:cNvSpPr>
          <p:nvPr>
            <p:ph type="body" sz="quarter" idx="14"/>
          </p:nvPr>
        </p:nvSpPr>
        <p:spPr/>
        <p:txBody>
          <a:bodyPr>
            <a:normAutofit/>
          </a:bodyPr>
          <a:lstStyle/>
          <a:p>
            <a:r>
              <a:rPr lang="en-US" dirty="0"/>
              <a:t>Orchiopexy is the surgical fixation of undescended testis in the scrotum.</a:t>
            </a:r>
          </a:p>
          <a:p>
            <a:endParaRPr lang="en-US" dirty="0"/>
          </a:p>
          <a:p>
            <a:r>
              <a:rPr lang="en-US" dirty="0"/>
              <a:t>3 approaches:</a:t>
            </a:r>
          </a:p>
          <a:p>
            <a:pPr lvl="2"/>
            <a:r>
              <a:rPr lang="en-US" dirty="0"/>
              <a:t>OPEN - Inguinal</a:t>
            </a:r>
          </a:p>
          <a:p>
            <a:pPr lvl="2"/>
            <a:r>
              <a:rPr lang="en-US" dirty="0"/>
              <a:t>OPEN - Abdominal</a:t>
            </a:r>
          </a:p>
          <a:p>
            <a:pPr lvl="2"/>
            <a:r>
              <a:rPr lang="en-US" dirty="0"/>
              <a:t>LAPAROSCOPIC</a:t>
            </a:r>
          </a:p>
          <a:p>
            <a:pPr lvl="1"/>
            <a:endParaRPr lang="en-US" dirty="0"/>
          </a:p>
        </p:txBody>
      </p:sp>
    </p:spTree>
    <p:extLst>
      <p:ext uri="{BB962C8B-B14F-4D97-AF65-F5344CB8AC3E}">
        <p14:creationId xmlns:p14="http://schemas.microsoft.com/office/powerpoint/2010/main" val="218277274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16863763-6B6D-4878-83E5-618849DF8DCB}"/>
              </a:ext>
            </a:extLst>
          </p:cNvPr>
          <p:cNvSpPr>
            <a:spLocks noGrp="1"/>
          </p:cNvSpPr>
          <p:nvPr>
            <p:ph type="title"/>
          </p:nvPr>
        </p:nvSpPr>
        <p:spPr/>
        <p:txBody>
          <a:bodyPr/>
          <a:lstStyle/>
          <a:p>
            <a:r>
              <a:rPr lang="en-US" altLang="en-US" dirty="0"/>
              <a:t>Anatomy</a:t>
            </a:r>
          </a:p>
        </p:txBody>
      </p:sp>
      <p:sp>
        <p:nvSpPr>
          <p:cNvPr id="442370" name="Content Placeholder 2">
            <a:extLst>
              <a:ext uri="{FF2B5EF4-FFF2-40B4-BE49-F238E27FC236}">
                <a16:creationId xmlns:a16="http://schemas.microsoft.com/office/drawing/2014/main" id="{B5C1D552-92EA-47B3-AE5D-4636129B1646}"/>
              </a:ext>
            </a:extLst>
          </p:cNvPr>
          <p:cNvSpPr>
            <a:spLocks noGrp="1"/>
          </p:cNvSpPr>
          <p:nvPr>
            <p:ph type="body" sz="quarter" idx="14"/>
          </p:nvPr>
        </p:nvSpPr>
        <p:spPr bwMode="auto">
          <a:xfrm>
            <a:off x="305330" y="858438"/>
            <a:ext cx="4190470"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External genitalia</a:t>
            </a:r>
          </a:p>
          <a:p>
            <a:pPr lvl="1"/>
            <a:r>
              <a:rPr lang="en-IN" altLang="en-US" dirty="0"/>
              <a:t>Mons pubis</a:t>
            </a:r>
          </a:p>
          <a:p>
            <a:pPr lvl="1"/>
            <a:r>
              <a:rPr lang="en-IN" altLang="en-US" dirty="0"/>
              <a:t>Labia (majora and minora)</a:t>
            </a:r>
          </a:p>
          <a:p>
            <a:pPr lvl="1"/>
            <a:r>
              <a:rPr lang="en-IN" altLang="en-US" dirty="0"/>
              <a:t>Hymen</a:t>
            </a:r>
          </a:p>
          <a:p>
            <a:pPr lvl="1"/>
            <a:r>
              <a:rPr lang="en-IN" altLang="en-US" dirty="0"/>
              <a:t>Bartholin’s glands</a:t>
            </a:r>
          </a:p>
          <a:p>
            <a:pPr lvl="1"/>
            <a:r>
              <a:rPr lang="en-IN" altLang="en-US" dirty="0"/>
              <a:t>Clitoris</a:t>
            </a:r>
          </a:p>
          <a:p>
            <a:pPr lvl="1"/>
            <a:r>
              <a:rPr lang="en-IN" altLang="en-US" dirty="0"/>
              <a:t>Urethra</a:t>
            </a:r>
          </a:p>
          <a:p>
            <a:endParaRPr lang="en-IN" altLang="en-US" dirty="0"/>
          </a:p>
          <a:p>
            <a:endParaRPr lang="en-IN" altLang="en-US" dirty="0"/>
          </a:p>
        </p:txBody>
      </p:sp>
      <p:sp>
        <p:nvSpPr>
          <p:cNvPr id="442373" name="Content Placeholder 4">
            <a:extLst>
              <a:ext uri="{FF2B5EF4-FFF2-40B4-BE49-F238E27FC236}">
                <a16:creationId xmlns:a16="http://schemas.microsoft.com/office/drawing/2014/main" id="{CB4CE7F0-2A3F-4018-AE83-B5DE882707DE}"/>
              </a:ext>
            </a:extLst>
          </p:cNvPr>
          <p:cNvSpPr>
            <a:spLocks noGrp="1"/>
          </p:cNvSpPr>
          <p:nvPr>
            <p:ph sz="half" idx="4294967295"/>
          </p:nvPr>
        </p:nvSpPr>
        <p:spPr bwMode="auto">
          <a:xfrm>
            <a:off x="4495800" y="858438"/>
            <a:ext cx="4342870" cy="3226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t>Internal Genitalia</a:t>
            </a:r>
          </a:p>
          <a:p>
            <a:pPr lvl="1"/>
            <a:r>
              <a:rPr lang="en-US" altLang="en-US" dirty="0"/>
              <a:t>Vagina</a:t>
            </a:r>
          </a:p>
          <a:p>
            <a:pPr lvl="1"/>
            <a:r>
              <a:rPr lang="en-US" altLang="en-US" dirty="0"/>
              <a:t>Uterus</a:t>
            </a:r>
          </a:p>
          <a:p>
            <a:pPr lvl="1"/>
            <a:r>
              <a:rPr lang="en-US" altLang="en-US" dirty="0"/>
              <a:t>Cervix</a:t>
            </a:r>
          </a:p>
          <a:p>
            <a:pPr lvl="1"/>
            <a:r>
              <a:rPr lang="en-US" altLang="en-US" dirty="0"/>
              <a:t>Fallopian tubes (“tubes” or oviducts)</a:t>
            </a:r>
          </a:p>
          <a:p>
            <a:pPr lvl="1"/>
            <a:r>
              <a:rPr lang="en-US" altLang="en-US" dirty="0"/>
              <a:t>Ovaries</a:t>
            </a:r>
          </a:p>
          <a:p>
            <a:endParaRPr lang="en-US" alt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a:extLst>
              <a:ext uri="{FF2B5EF4-FFF2-40B4-BE49-F238E27FC236}">
                <a16:creationId xmlns:a16="http://schemas.microsoft.com/office/drawing/2014/main" id="{4DDDC8EE-9317-4FF0-90E7-FC8FC13AE7BB}"/>
              </a:ext>
            </a:extLst>
          </p:cNvPr>
          <p:cNvSpPr>
            <a:spLocks noGrp="1"/>
          </p:cNvSpPr>
          <p:nvPr>
            <p:ph type="title"/>
          </p:nvPr>
        </p:nvSpPr>
        <p:spPr/>
        <p:txBody>
          <a:bodyPr/>
          <a:lstStyle/>
          <a:p>
            <a:r>
              <a:rPr lang="en-US" altLang="en-US" dirty="0"/>
              <a:t>ICD-10-CM:  Female Genital System</a:t>
            </a:r>
          </a:p>
        </p:txBody>
      </p:sp>
      <p:sp>
        <p:nvSpPr>
          <p:cNvPr id="444418" name="Content Placeholder 2">
            <a:extLst>
              <a:ext uri="{FF2B5EF4-FFF2-40B4-BE49-F238E27FC236}">
                <a16:creationId xmlns:a16="http://schemas.microsoft.com/office/drawing/2014/main" id="{541F612D-DD50-42DB-9E11-7C96D70CB1A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Chapter 14:  Disease of the Genitourinary System</a:t>
            </a:r>
          </a:p>
          <a:p>
            <a:pPr marL="269875" lvl="1" indent="-142875"/>
            <a:r>
              <a:rPr lang="en-US" altLang="en-US" dirty="0"/>
              <a:t>Chapter 15:  Complications of Pregnancy, Childbirth, and the Puerperium</a:t>
            </a:r>
          </a:p>
          <a:p>
            <a:pPr marL="269875" lvl="1" indent="-142875"/>
            <a:r>
              <a:rPr lang="en-US" altLang="en-US" dirty="0"/>
              <a:t>Chapter 2:  Neoplasms</a:t>
            </a:r>
          </a:p>
          <a:p>
            <a:pPr marL="269875" lvl="1" indent="-142875"/>
            <a:r>
              <a:rPr lang="en-US" altLang="en-US" dirty="0"/>
              <a:t>Chapter 21:  Z Codes </a:t>
            </a:r>
          </a:p>
          <a:p>
            <a:pPr marL="269875" lvl="2" indent="-142875"/>
            <a:endParaRPr lang="en-US" alt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F1A8C8A0-A232-455C-AFE9-8DA09BA0BCE6}"/>
              </a:ext>
            </a:extLst>
          </p:cNvPr>
          <p:cNvSpPr>
            <a:spLocks noGrp="1"/>
          </p:cNvSpPr>
          <p:nvPr>
            <p:ph type="title"/>
          </p:nvPr>
        </p:nvSpPr>
        <p:spPr/>
        <p:txBody>
          <a:bodyPr/>
          <a:lstStyle/>
          <a:p>
            <a:r>
              <a:rPr lang="en-US" altLang="en-US" dirty="0"/>
              <a:t>ICD-10-CM:  Female Genital System</a:t>
            </a:r>
          </a:p>
        </p:txBody>
      </p:sp>
      <p:sp>
        <p:nvSpPr>
          <p:cNvPr id="446466" name="Content Placeholder 2">
            <a:extLst>
              <a:ext uri="{FF2B5EF4-FFF2-40B4-BE49-F238E27FC236}">
                <a16:creationId xmlns:a16="http://schemas.microsoft.com/office/drawing/2014/main" id="{9FD06BE6-B11D-480B-81E3-DB2D81059C0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Female Genitourinary System</a:t>
            </a:r>
          </a:p>
          <a:p>
            <a:r>
              <a:rPr lang="en-US" altLang="en-US"/>
              <a:t>Complications of Pregnancy, Childbirth, and the Puerperium</a:t>
            </a:r>
          </a:p>
          <a:p>
            <a:pPr lvl="1"/>
            <a:r>
              <a:rPr lang="en-US" altLang="en-US"/>
              <a:t>Have sequencing priority</a:t>
            </a:r>
          </a:p>
          <a:p>
            <a:pPr lvl="1"/>
            <a:r>
              <a:rPr lang="en-US" altLang="en-US"/>
              <a:t>Report any condition that affects pregnancy (labor, delivery, post-partum)</a:t>
            </a:r>
          </a:p>
          <a:p>
            <a:pPr lvl="1"/>
            <a:r>
              <a:rPr lang="en-US" altLang="en-US"/>
              <a:t>If pregnancy is incidental to condition treated, report Z33.1 as secondary code</a:t>
            </a:r>
          </a:p>
          <a:p>
            <a:pPr lvl="2"/>
            <a:r>
              <a:rPr lang="en-US" altLang="en-US"/>
              <a:t>Must document that condition treated does not affect pregnancy</a:t>
            </a:r>
          </a:p>
          <a:p>
            <a:pPr lvl="1"/>
            <a:r>
              <a:rPr lang="en-US" altLang="en-US"/>
              <a:t>Only for mother, not newborn</a:t>
            </a:r>
          </a:p>
          <a:p>
            <a:endParaRPr lang="en-US" alt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3ADDE452-EA52-4F85-AA85-985848BA4B0F}"/>
              </a:ext>
            </a:extLst>
          </p:cNvPr>
          <p:cNvSpPr>
            <a:spLocks noGrp="1"/>
          </p:cNvSpPr>
          <p:nvPr>
            <p:ph type="title"/>
          </p:nvPr>
        </p:nvSpPr>
        <p:spPr/>
        <p:txBody>
          <a:bodyPr/>
          <a:lstStyle/>
          <a:p>
            <a:r>
              <a:rPr lang="en-US" altLang="en-US" dirty="0"/>
              <a:t>ICD-10-CM:  Female Genital System</a:t>
            </a:r>
          </a:p>
        </p:txBody>
      </p:sp>
      <p:sp>
        <p:nvSpPr>
          <p:cNvPr id="448514" name="Content Placeholder 2">
            <a:extLst>
              <a:ext uri="{FF2B5EF4-FFF2-40B4-BE49-F238E27FC236}">
                <a16:creationId xmlns:a16="http://schemas.microsoft.com/office/drawing/2014/main" id="{B3ECFD07-D9F9-480E-9BAF-5CD3827309A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Routine outpatient prenatal visits w/o complication</a:t>
            </a:r>
          </a:p>
          <a:p>
            <a:pPr lvl="1"/>
            <a:r>
              <a:rPr lang="en-IN" altLang="en-US" dirty="0"/>
              <a:t>First pregnancy </a:t>
            </a:r>
          </a:p>
          <a:p>
            <a:pPr lvl="1"/>
            <a:r>
              <a:rPr lang="en-IN" altLang="en-US" dirty="0"/>
              <a:t>Subsequent pregnancy</a:t>
            </a:r>
          </a:p>
          <a:p>
            <a:pPr lvl="1"/>
            <a:r>
              <a:rPr lang="en-IN" altLang="en-US" dirty="0"/>
              <a:t>First-listed diagnosis</a:t>
            </a:r>
          </a:p>
          <a:p>
            <a:pPr lvl="1"/>
            <a:r>
              <a:rPr lang="en-IN" altLang="en-US" dirty="0"/>
              <a:t>Not to be used with other Chapter 15 Codes</a:t>
            </a:r>
          </a:p>
          <a:p>
            <a:endParaRPr lang="en-IN" altLang="en-US" dirty="0"/>
          </a:p>
          <a:p>
            <a:r>
              <a:rPr lang="en-IN" altLang="en-US" dirty="0"/>
              <a:t>High-risk Pregnancy</a:t>
            </a:r>
          </a:p>
          <a:p>
            <a:pPr lvl="1"/>
            <a:r>
              <a:rPr lang="en-IN" altLang="en-US" dirty="0"/>
              <a:t>Code from category O09</a:t>
            </a:r>
          </a:p>
          <a:p>
            <a:pPr lvl="1"/>
            <a:r>
              <a:rPr lang="en-IN" altLang="en-US" dirty="0"/>
              <a:t>First-listed diagnosis</a:t>
            </a:r>
          </a:p>
          <a:p>
            <a:pPr lvl="1"/>
            <a:r>
              <a:rPr lang="en-IN" altLang="en-US" dirty="0"/>
              <a:t>May be reported with other Chapter 15 codes</a:t>
            </a:r>
          </a:p>
          <a:p>
            <a:pPr lvl="1"/>
            <a:endParaRPr lang="en-IN" altLang="en-US" dirty="0"/>
          </a:p>
          <a:p>
            <a:endParaRPr lang="en-IN" alt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a:extLst>
              <a:ext uri="{FF2B5EF4-FFF2-40B4-BE49-F238E27FC236}">
                <a16:creationId xmlns:a16="http://schemas.microsoft.com/office/drawing/2014/main" id="{37A95FA4-2A83-4118-BBE5-42B550D97F34}"/>
              </a:ext>
            </a:extLst>
          </p:cNvPr>
          <p:cNvSpPr>
            <a:spLocks noGrp="1"/>
          </p:cNvSpPr>
          <p:nvPr>
            <p:ph type="title"/>
          </p:nvPr>
        </p:nvSpPr>
        <p:spPr/>
        <p:txBody>
          <a:bodyPr/>
          <a:lstStyle/>
          <a:p>
            <a:r>
              <a:rPr lang="en-US" altLang="en-US" dirty="0"/>
              <a:t>CPT</a:t>
            </a:r>
            <a:r>
              <a:rPr lang="en-US" altLang="en-US" baseline="30000" dirty="0"/>
              <a:t>®</a:t>
            </a:r>
            <a:r>
              <a:rPr lang="en-US" altLang="en-US" dirty="0"/>
              <a:t>:  Female Genital System</a:t>
            </a:r>
          </a:p>
        </p:txBody>
      </p:sp>
      <p:sp>
        <p:nvSpPr>
          <p:cNvPr id="211971" name="Content Placeholder 2">
            <a:extLst>
              <a:ext uri="{FF2B5EF4-FFF2-40B4-BE49-F238E27FC236}">
                <a16:creationId xmlns:a16="http://schemas.microsoft.com/office/drawing/2014/main" id="{25B14737-3A03-4A34-ABD8-D84AA957D904}"/>
              </a:ext>
            </a:extLst>
          </p:cNvPr>
          <p:cNvSpPr>
            <a:spLocks noGrp="1"/>
          </p:cNvSpPr>
          <p:nvPr>
            <p:ph type="body" sz="quarter" idx="14"/>
          </p:nvPr>
        </p:nvSpPr>
        <p:spPr/>
        <p:txBody>
          <a:bodyPr>
            <a:normAutofit/>
          </a:bodyPr>
          <a:lstStyle/>
          <a:p>
            <a:r>
              <a:rPr lang="en-IN" altLang="en-US" dirty="0"/>
              <a:t>Surgery</a:t>
            </a:r>
          </a:p>
          <a:p>
            <a:r>
              <a:rPr lang="en-IN" altLang="en-US" dirty="0"/>
              <a:t>Arranged by anatomy “outside to inside”</a:t>
            </a:r>
          </a:p>
          <a:p>
            <a:pPr lvl="1"/>
            <a:r>
              <a:rPr lang="en-IN" altLang="en-US" dirty="0"/>
              <a:t>Terms used to describe external female genitalia</a:t>
            </a:r>
          </a:p>
          <a:p>
            <a:pPr lvl="2"/>
            <a:r>
              <a:rPr lang="en-IN" altLang="en-US" dirty="0"/>
              <a:t>Perineum</a:t>
            </a:r>
          </a:p>
          <a:p>
            <a:pPr lvl="2"/>
            <a:r>
              <a:rPr lang="en-IN" altLang="en-US" dirty="0"/>
              <a:t>Vulva</a:t>
            </a:r>
          </a:p>
          <a:p>
            <a:pPr lvl="2"/>
            <a:r>
              <a:rPr lang="en-IN" altLang="en-US" dirty="0"/>
              <a:t>Pudenda</a:t>
            </a:r>
          </a:p>
          <a:p>
            <a:pPr lvl="2"/>
            <a:r>
              <a:rPr lang="en-IN" altLang="en-US" dirty="0"/>
              <a:t>Introitus</a:t>
            </a:r>
          </a:p>
          <a:p>
            <a:endParaRPr lang="en-IN" altLang="en-US" dirty="0"/>
          </a:p>
          <a:p>
            <a:r>
              <a:rPr lang="en-IN" altLang="en-US" dirty="0"/>
              <a:t>Consider terminology to determine procedure</a:t>
            </a:r>
          </a:p>
          <a:p>
            <a:pPr lvl="1"/>
            <a:r>
              <a:rPr lang="en-IN" altLang="en-US" dirty="0"/>
              <a:t>-ectomy = removal</a:t>
            </a:r>
          </a:p>
          <a:p>
            <a:pPr lvl="1"/>
            <a:r>
              <a:rPr lang="en-IN" altLang="en-US" dirty="0"/>
              <a:t>etc.</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43582BCE-E95A-49F0-8FD1-DDFE14D6BADB}"/>
              </a:ext>
            </a:extLst>
          </p:cNvPr>
          <p:cNvSpPr>
            <a:spLocks noGrp="1"/>
          </p:cNvSpPr>
          <p:nvPr>
            <p:ph type="title"/>
          </p:nvPr>
        </p:nvSpPr>
        <p:spPr/>
        <p:txBody>
          <a:bodyPr/>
          <a:lstStyle/>
          <a:p>
            <a:r>
              <a:rPr lang="en-US" altLang="en-US" dirty="0"/>
              <a:t>CPT</a:t>
            </a:r>
            <a:r>
              <a:rPr lang="en-US" altLang="en-US" baseline="30000" dirty="0"/>
              <a:t>®</a:t>
            </a:r>
            <a:r>
              <a:rPr lang="en-US" altLang="en-US" dirty="0"/>
              <a:t>:  Female Genital System</a:t>
            </a:r>
          </a:p>
        </p:txBody>
      </p:sp>
      <p:sp>
        <p:nvSpPr>
          <p:cNvPr id="452610" name="Content Placeholder 2">
            <a:extLst>
              <a:ext uri="{FF2B5EF4-FFF2-40B4-BE49-F238E27FC236}">
                <a16:creationId xmlns:a16="http://schemas.microsoft.com/office/drawing/2014/main" id="{0EDE1299-EB71-44EE-B904-E8A956413BD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Vulva</a:t>
            </a:r>
          </a:p>
          <a:p>
            <a:endParaRPr lang="en-US" altLang="en-US" dirty="0"/>
          </a:p>
          <a:p>
            <a:r>
              <a:rPr lang="en-US" altLang="en-US" dirty="0"/>
              <a:t>Vagina</a:t>
            </a:r>
          </a:p>
          <a:p>
            <a:pPr lvl="1"/>
            <a:r>
              <a:rPr lang="en-US" altLang="en-US" dirty="0"/>
              <a:t>57022 - Only CPT</a:t>
            </a:r>
            <a:r>
              <a:rPr lang="en-US" altLang="en-US" baseline="30000" dirty="0"/>
              <a:t>®</a:t>
            </a:r>
            <a:r>
              <a:rPr lang="en-US" altLang="en-US" dirty="0"/>
              <a:t> code related to obstetrical complications NOT in labor/delivery section</a:t>
            </a:r>
          </a:p>
          <a:p>
            <a:pPr lvl="2"/>
            <a:endParaRPr lang="en-US" altLang="en-US" dirty="0"/>
          </a:p>
          <a:p>
            <a:r>
              <a:rPr lang="en-US" altLang="en-US" dirty="0"/>
              <a:t>Cervix Uteri</a:t>
            </a:r>
          </a:p>
          <a:p>
            <a:pPr lvl="1"/>
            <a:r>
              <a:rPr lang="en-US" altLang="en-US" dirty="0" err="1"/>
              <a:t>Os</a:t>
            </a:r>
            <a:r>
              <a:rPr lang="en-US" altLang="en-US" dirty="0"/>
              <a:t> = opening of cervix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EF22700-60CF-45BA-8D4F-73401CEDFC33}"/>
              </a:ext>
            </a:extLst>
          </p:cNvPr>
          <p:cNvSpPr>
            <a:spLocks noGrp="1"/>
          </p:cNvSpPr>
          <p:nvPr>
            <p:ph type="title"/>
          </p:nvPr>
        </p:nvSpPr>
        <p:spPr/>
        <p:txBody>
          <a:bodyPr/>
          <a:lstStyle/>
          <a:p>
            <a:r>
              <a:rPr lang="en-US" dirty="0"/>
              <a:t>Table of Neoplasms</a:t>
            </a:r>
          </a:p>
        </p:txBody>
      </p:sp>
      <p:graphicFrame>
        <p:nvGraphicFramePr>
          <p:cNvPr id="59395" name="Object 1">
            <a:extLst>
              <a:ext uri="{FF2B5EF4-FFF2-40B4-BE49-F238E27FC236}">
                <a16:creationId xmlns:a16="http://schemas.microsoft.com/office/drawing/2014/main" id="{C51C2029-4EE7-4DEB-9A87-EC4C46DFE096}"/>
              </a:ext>
            </a:extLst>
          </p:cNvPr>
          <p:cNvGraphicFramePr>
            <a:graphicFrameLocks noChangeAspect="1"/>
          </p:cNvGraphicFramePr>
          <p:nvPr>
            <p:extLst>
              <p:ext uri="{D42A27DB-BD31-4B8C-83A1-F6EECF244321}">
                <p14:modId xmlns:p14="http://schemas.microsoft.com/office/powerpoint/2010/main" val="2513184795"/>
              </p:ext>
            </p:extLst>
          </p:nvPr>
        </p:nvGraphicFramePr>
        <p:xfrm>
          <a:off x="1600200" y="1258758"/>
          <a:ext cx="5804958" cy="3045354"/>
        </p:xfrm>
        <a:graphic>
          <a:graphicData uri="http://schemas.openxmlformats.org/presentationml/2006/ole">
            <mc:AlternateContent xmlns:mc="http://schemas.openxmlformats.org/markup-compatibility/2006">
              <mc:Choice xmlns:v="urn:schemas-microsoft-com:vml" Requires="v">
                <p:oleObj name="Worksheet" r:id="rId3" imgW="5524610" imgH="2495536" progId="Excel.Sheet.12">
                  <p:embed/>
                </p:oleObj>
              </mc:Choice>
              <mc:Fallback>
                <p:oleObj name="Worksheet" r:id="rId3" imgW="5524610" imgH="2495536" progId="Excel.Sheet.12">
                  <p:embed/>
                  <p:pic>
                    <p:nvPicPr>
                      <p:cNvPr id="59395" name="Object 1">
                        <a:extLst>
                          <a:ext uri="{FF2B5EF4-FFF2-40B4-BE49-F238E27FC236}">
                            <a16:creationId xmlns:a16="http://schemas.microsoft.com/office/drawing/2014/main" id="{C51C2029-4EE7-4DEB-9A87-EC4C46DFE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58758"/>
                        <a:ext cx="5804958" cy="304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Vaginectomy</a:t>
            </a:r>
          </a:p>
        </p:txBody>
      </p:sp>
      <p:sp>
        <p:nvSpPr>
          <p:cNvPr id="5" name="Text Placeholder 4"/>
          <p:cNvSpPr>
            <a:spLocks noGrp="1"/>
          </p:cNvSpPr>
          <p:nvPr>
            <p:ph type="body" sz="quarter" idx="14"/>
          </p:nvPr>
        </p:nvSpPr>
        <p:spPr/>
        <p:txBody>
          <a:bodyPr>
            <a:normAutofit/>
          </a:bodyPr>
          <a:lstStyle/>
          <a:p>
            <a:r>
              <a:rPr lang="en-US" dirty="0"/>
              <a:t>Surgical removal of all or part of the vagina.</a:t>
            </a:r>
          </a:p>
          <a:p>
            <a:pPr lvl="1"/>
            <a:r>
              <a:rPr lang="en-US" dirty="0"/>
              <a:t>Depth of tissue removed:</a:t>
            </a:r>
          </a:p>
          <a:p>
            <a:pPr lvl="2"/>
            <a:r>
              <a:rPr lang="en-US" dirty="0"/>
              <a:t>Simple – removal of skin and superficial subcutaneous tissue</a:t>
            </a:r>
          </a:p>
          <a:p>
            <a:pPr lvl="2"/>
            <a:r>
              <a:rPr lang="en-US" dirty="0"/>
              <a:t>Radical – removal of skin and deep subcutaneous tissue</a:t>
            </a:r>
          </a:p>
          <a:p>
            <a:pPr lvl="1"/>
            <a:r>
              <a:rPr lang="en-US" dirty="0"/>
              <a:t>Area of tissue removed:</a:t>
            </a:r>
          </a:p>
          <a:p>
            <a:pPr lvl="2"/>
            <a:r>
              <a:rPr lang="en-US" dirty="0"/>
              <a:t>Partial – Removal of less than 80% of the vulvar area</a:t>
            </a:r>
          </a:p>
          <a:p>
            <a:pPr lvl="2"/>
            <a:r>
              <a:rPr lang="en-US" dirty="0"/>
              <a:t>Complete – Removal of more than 80% of the vulvar area</a:t>
            </a:r>
          </a:p>
        </p:txBody>
      </p:sp>
    </p:spTree>
    <p:extLst>
      <p:ext uri="{BB962C8B-B14F-4D97-AF65-F5344CB8AC3E}">
        <p14:creationId xmlns:p14="http://schemas.microsoft.com/office/powerpoint/2010/main" val="1840979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&amp; C</a:t>
            </a:r>
          </a:p>
        </p:txBody>
      </p:sp>
      <p:sp>
        <p:nvSpPr>
          <p:cNvPr id="5" name="Text Placeholder 4"/>
          <p:cNvSpPr>
            <a:spLocks noGrp="1"/>
          </p:cNvSpPr>
          <p:nvPr>
            <p:ph type="body" sz="quarter" idx="14"/>
          </p:nvPr>
        </p:nvSpPr>
        <p:spPr/>
        <p:txBody>
          <a:bodyPr/>
          <a:lstStyle/>
          <a:p>
            <a:pPr marL="269875" lvl="1" indent="-142875"/>
            <a:r>
              <a:rPr lang="en-US" dirty="0"/>
              <a:t>D&amp;C is a surgical procedure in which the cervix is dilated, and the uterine lining is scraped.</a:t>
            </a:r>
          </a:p>
          <a:p>
            <a:pPr marL="269875" lvl="1" indent="-142875"/>
            <a:r>
              <a:rPr lang="en-US" dirty="0"/>
              <a:t>The service can be either diagnostic or therapeutic:</a:t>
            </a:r>
          </a:p>
          <a:p>
            <a:pPr marL="444500" lvl="2" indent="-142875"/>
            <a:r>
              <a:rPr lang="en-US" dirty="0"/>
              <a:t>58120 	Dilation and curettage, diagnostic and/or</a:t>
            </a:r>
            <a:br>
              <a:rPr lang="en-US" dirty="0"/>
            </a:br>
            <a:r>
              <a:rPr lang="en-US" dirty="0"/>
              <a:t> 		therapeutic (</a:t>
            </a:r>
            <a:r>
              <a:rPr lang="en-US" dirty="0" err="1"/>
              <a:t>nonobstetrical</a:t>
            </a:r>
            <a:r>
              <a:rPr lang="en-US" dirty="0"/>
              <a:t>) </a:t>
            </a:r>
          </a:p>
          <a:p>
            <a:endParaRPr lang="en-US" dirty="0"/>
          </a:p>
        </p:txBody>
      </p:sp>
    </p:spTree>
    <p:extLst>
      <p:ext uri="{BB962C8B-B14F-4D97-AF65-F5344CB8AC3E}">
        <p14:creationId xmlns:p14="http://schemas.microsoft.com/office/powerpoint/2010/main" val="174494451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Hysterectomy</a:t>
            </a:r>
          </a:p>
        </p:txBody>
      </p:sp>
      <p:sp>
        <p:nvSpPr>
          <p:cNvPr id="5" name="Text Placeholder 4"/>
          <p:cNvSpPr>
            <a:spLocks noGrp="1"/>
          </p:cNvSpPr>
          <p:nvPr>
            <p:ph type="body" sz="quarter" idx="14"/>
          </p:nvPr>
        </p:nvSpPr>
        <p:spPr/>
        <p:txBody>
          <a:bodyPr>
            <a:normAutofit/>
          </a:bodyPr>
          <a:lstStyle/>
          <a:p>
            <a:r>
              <a:rPr lang="en-US" dirty="0"/>
              <a:t>There are multiple codes to report hysterectomy.</a:t>
            </a:r>
          </a:p>
          <a:p>
            <a:pPr lvl="1"/>
            <a:r>
              <a:rPr lang="en-US" dirty="0"/>
              <a:t>Approach – abdominal (open), vaginal, laparoscopic</a:t>
            </a:r>
          </a:p>
          <a:p>
            <a:pPr lvl="1"/>
            <a:r>
              <a:rPr lang="en-US" dirty="0"/>
              <a:t>With or without tubes (salpingectomy)</a:t>
            </a:r>
          </a:p>
          <a:p>
            <a:pPr lvl="1"/>
            <a:r>
              <a:rPr lang="en-US" dirty="0"/>
              <a:t>With or without ovaries (oophorectomy)</a:t>
            </a:r>
          </a:p>
          <a:p>
            <a:pPr lvl="1"/>
            <a:r>
              <a:rPr lang="en-US" dirty="0"/>
              <a:t>With or without total or partial vaginectomy</a:t>
            </a:r>
          </a:p>
          <a:p>
            <a:pPr lvl="1"/>
            <a:r>
              <a:rPr lang="en-US" dirty="0"/>
              <a:t>Based on size of the uterus – less than or greater than 250 g  </a:t>
            </a:r>
          </a:p>
          <a:p>
            <a:endParaRPr lang="en-US" dirty="0"/>
          </a:p>
        </p:txBody>
      </p:sp>
    </p:spTree>
    <p:extLst>
      <p:ext uri="{BB962C8B-B14F-4D97-AF65-F5344CB8AC3E}">
        <p14:creationId xmlns:p14="http://schemas.microsoft.com/office/powerpoint/2010/main" val="345756532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a:extLst>
              <a:ext uri="{FF2B5EF4-FFF2-40B4-BE49-F238E27FC236}">
                <a16:creationId xmlns:a16="http://schemas.microsoft.com/office/drawing/2014/main" id="{6F4AC7CC-D7F3-4139-A037-D2065A5315FD}"/>
              </a:ext>
            </a:extLst>
          </p:cNvPr>
          <p:cNvSpPr>
            <a:spLocks noGrp="1"/>
          </p:cNvSpPr>
          <p:nvPr>
            <p:ph type="title"/>
          </p:nvPr>
        </p:nvSpPr>
        <p:spPr/>
        <p:txBody>
          <a:bodyPr/>
          <a:lstStyle/>
          <a:p>
            <a:r>
              <a:rPr lang="en-US" altLang="en-US" dirty="0"/>
              <a:t>Maternity Care/Delivery</a:t>
            </a:r>
          </a:p>
        </p:txBody>
      </p:sp>
      <p:sp>
        <p:nvSpPr>
          <p:cNvPr id="456706" name="Content Placeholder 2">
            <a:extLst>
              <a:ext uri="{FF2B5EF4-FFF2-40B4-BE49-F238E27FC236}">
                <a16:creationId xmlns:a16="http://schemas.microsoft.com/office/drawing/2014/main" id="{6D47A330-03E8-4BD0-BB47-314C207DD32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IN" altLang="en-US" dirty="0"/>
              <a:t>Antepartum care</a:t>
            </a:r>
          </a:p>
          <a:p>
            <a:pPr lvl="1"/>
            <a:r>
              <a:rPr lang="en-IN" altLang="en-US" dirty="0"/>
              <a:t>Initial visit during pregnancy</a:t>
            </a:r>
          </a:p>
          <a:p>
            <a:pPr lvl="1"/>
            <a:r>
              <a:rPr lang="en-IN" altLang="en-US" dirty="0"/>
              <a:t>Ongoing visits during pregnancy</a:t>
            </a:r>
          </a:p>
          <a:p>
            <a:pPr lvl="2"/>
            <a:r>
              <a:rPr lang="en-IN" altLang="en-US" dirty="0"/>
              <a:t>Average of 13 visits (global OB package)</a:t>
            </a:r>
          </a:p>
          <a:p>
            <a:pPr lvl="1"/>
            <a:endParaRPr lang="en-IN" altLang="en-US" dirty="0"/>
          </a:p>
          <a:p>
            <a:r>
              <a:rPr lang="en-IN" altLang="en-US" dirty="0"/>
              <a:t>OB package includes…</a:t>
            </a:r>
          </a:p>
          <a:p>
            <a:pPr lvl="1"/>
            <a:r>
              <a:rPr lang="en-IN" altLang="en-US" dirty="0"/>
              <a:t>Antenatal care</a:t>
            </a:r>
          </a:p>
          <a:p>
            <a:pPr lvl="1"/>
            <a:r>
              <a:rPr lang="en-IN" altLang="en-US" dirty="0"/>
              <a:t>Delivery</a:t>
            </a:r>
          </a:p>
          <a:p>
            <a:pPr lvl="1"/>
            <a:r>
              <a:rPr lang="en-IN" altLang="en-US" dirty="0"/>
              <a:t>Episiotomy and repair</a:t>
            </a:r>
          </a:p>
          <a:p>
            <a:pPr lvl="1"/>
            <a:r>
              <a:rPr lang="en-IN" altLang="en-US" dirty="0"/>
              <a:t>Postpartum care</a:t>
            </a:r>
          </a:p>
          <a:p>
            <a:pPr lvl="2"/>
            <a:endParaRPr lang="en-IN" alt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627E02E0-FBC9-49FC-B2C7-6540E2EA0B97}"/>
              </a:ext>
            </a:extLst>
          </p:cNvPr>
          <p:cNvSpPr>
            <a:spLocks noGrp="1"/>
          </p:cNvSpPr>
          <p:nvPr>
            <p:ph type="title"/>
          </p:nvPr>
        </p:nvSpPr>
        <p:spPr/>
        <p:txBody>
          <a:bodyPr/>
          <a:lstStyle/>
          <a:p>
            <a:r>
              <a:rPr lang="en-US" altLang="en-US" dirty="0"/>
              <a:t>Maternity Care/Delivery</a:t>
            </a:r>
          </a:p>
        </p:txBody>
      </p:sp>
      <p:sp>
        <p:nvSpPr>
          <p:cNvPr id="458754" name="Content Placeholder 2">
            <a:extLst>
              <a:ext uri="{FF2B5EF4-FFF2-40B4-BE49-F238E27FC236}">
                <a16:creationId xmlns:a16="http://schemas.microsoft.com/office/drawing/2014/main" id="{1375CA0D-70BB-4F49-8A1B-3E974F6777C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Postpartum care includes…</a:t>
            </a:r>
          </a:p>
          <a:p>
            <a:pPr lvl="1"/>
            <a:r>
              <a:rPr lang="en-US" altLang="en-US" dirty="0"/>
              <a:t>Hospital visits</a:t>
            </a:r>
          </a:p>
          <a:p>
            <a:pPr lvl="1"/>
            <a:r>
              <a:rPr lang="en-US" altLang="en-US" dirty="0"/>
              <a:t>6-week checkup in the office</a:t>
            </a:r>
          </a:p>
          <a:p>
            <a:pPr lvl="1"/>
            <a:r>
              <a:rPr lang="en-US" altLang="en-US" dirty="0"/>
              <a:t>Services related to cesarean delivery	</a:t>
            </a:r>
          </a:p>
          <a:p>
            <a:pPr lvl="2"/>
            <a:r>
              <a:rPr lang="en-US" altLang="en-US" dirty="0"/>
              <a:t>e.g., two-week incision check</a:t>
            </a:r>
          </a:p>
          <a:p>
            <a:endParaRPr lang="en-US" altLang="en-US" dirty="0"/>
          </a:p>
          <a:p>
            <a:r>
              <a:rPr lang="en-US" altLang="en-US" dirty="0"/>
              <a:t>Unrelated encounters are reported separately</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a:extLst>
              <a:ext uri="{FF2B5EF4-FFF2-40B4-BE49-F238E27FC236}">
                <a16:creationId xmlns:a16="http://schemas.microsoft.com/office/drawing/2014/main" id="{0E19BEB6-A9C1-4A39-8D76-854EC1A68931}"/>
              </a:ext>
            </a:extLst>
          </p:cNvPr>
          <p:cNvSpPr>
            <a:spLocks noGrp="1"/>
          </p:cNvSpPr>
          <p:nvPr>
            <p:ph type="title"/>
          </p:nvPr>
        </p:nvSpPr>
        <p:spPr/>
        <p:txBody>
          <a:bodyPr/>
          <a:lstStyle/>
          <a:p>
            <a:r>
              <a:rPr lang="en-US" altLang="en-US" dirty="0"/>
              <a:t>Maternity Care/Delivery</a:t>
            </a:r>
          </a:p>
        </p:txBody>
      </p:sp>
      <p:sp>
        <p:nvSpPr>
          <p:cNvPr id="460802" name="Content Placeholder 2">
            <a:extLst>
              <a:ext uri="{FF2B5EF4-FFF2-40B4-BE49-F238E27FC236}">
                <a16:creationId xmlns:a16="http://schemas.microsoft.com/office/drawing/2014/main" id="{AD0181DA-E5AE-419C-9500-5FB3A31224B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“Partial” maternity/delivery care</a:t>
            </a:r>
          </a:p>
          <a:p>
            <a:pPr lvl="1"/>
            <a:r>
              <a:rPr lang="en-US" altLang="en-US" dirty="0"/>
              <a:t>Patient moves</a:t>
            </a:r>
          </a:p>
          <a:p>
            <a:pPr lvl="1"/>
            <a:r>
              <a:rPr lang="en-US" altLang="en-US" dirty="0"/>
              <a:t>Change of coverage, etc.</a:t>
            </a:r>
          </a:p>
          <a:p>
            <a:endParaRPr lang="en-US" altLang="en-US" dirty="0"/>
          </a:p>
          <a:p>
            <a:r>
              <a:rPr lang="en-US" altLang="en-US" dirty="0"/>
              <a:t>Ultrasound</a:t>
            </a:r>
          </a:p>
          <a:p>
            <a:pPr lvl="1"/>
            <a:r>
              <a:rPr lang="en-US" altLang="en-US" dirty="0"/>
              <a:t>NOT included in OB global package</a:t>
            </a:r>
          </a:p>
          <a:p>
            <a:pPr lvl="2"/>
            <a:r>
              <a:rPr lang="en-US" altLang="en-US" dirty="0"/>
              <a:t>Some payers may include one U.S. in global package (standard of care)</a:t>
            </a:r>
          </a:p>
          <a:p>
            <a:pPr lvl="1"/>
            <a:r>
              <a:rPr lang="en-US" altLang="en-US" dirty="0"/>
              <a:t>More than one U.S. may be performed</a:t>
            </a:r>
          </a:p>
          <a:p>
            <a:pPr lvl="1"/>
            <a:endParaRPr lang="en-US" altLang="en-US" dirty="0"/>
          </a:p>
          <a:p>
            <a:pPr lvl="2"/>
            <a:endParaRPr lang="en-US" alt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Services</a:t>
            </a:r>
          </a:p>
        </p:txBody>
      </p:sp>
      <p:graphicFrame>
        <p:nvGraphicFramePr>
          <p:cNvPr id="6" name="Table 5">
            <a:extLst>
              <a:ext uri="{FF2B5EF4-FFF2-40B4-BE49-F238E27FC236}">
                <a16:creationId xmlns:a16="http://schemas.microsoft.com/office/drawing/2014/main" id="{17BF34D7-AC85-45F9-904B-F74484EA675A}"/>
              </a:ext>
            </a:extLst>
          </p:cNvPr>
          <p:cNvGraphicFramePr>
            <a:graphicFrameLocks noGrp="1"/>
          </p:cNvGraphicFramePr>
          <p:nvPr>
            <p:extLst>
              <p:ext uri="{D42A27DB-BD31-4B8C-83A1-F6EECF244321}">
                <p14:modId xmlns:p14="http://schemas.microsoft.com/office/powerpoint/2010/main" val="1230220209"/>
              </p:ext>
            </p:extLst>
          </p:nvPr>
        </p:nvGraphicFramePr>
        <p:xfrm>
          <a:off x="1787392" y="1087326"/>
          <a:ext cx="5569216" cy="2007725"/>
        </p:xfrm>
        <a:graphic>
          <a:graphicData uri="http://schemas.openxmlformats.org/drawingml/2006/table">
            <a:tbl>
              <a:tblPr firstRow="1" bandRow="1">
                <a:tableStyleId>{5C22544A-7EE6-4342-B048-85BDC9FD1C3A}</a:tableStyleId>
              </a:tblPr>
              <a:tblGrid>
                <a:gridCol w="1392304">
                  <a:extLst>
                    <a:ext uri="{9D8B030D-6E8A-4147-A177-3AD203B41FA5}">
                      <a16:colId xmlns:a16="http://schemas.microsoft.com/office/drawing/2014/main" val="1620142464"/>
                    </a:ext>
                  </a:extLst>
                </a:gridCol>
                <a:gridCol w="1392304">
                  <a:extLst>
                    <a:ext uri="{9D8B030D-6E8A-4147-A177-3AD203B41FA5}">
                      <a16:colId xmlns:a16="http://schemas.microsoft.com/office/drawing/2014/main" val="1422084012"/>
                    </a:ext>
                  </a:extLst>
                </a:gridCol>
                <a:gridCol w="1392304">
                  <a:extLst>
                    <a:ext uri="{9D8B030D-6E8A-4147-A177-3AD203B41FA5}">
                      <a16:colId xmlns:a16="http://schemas.microsoft.com/office/drawing/2014/main" val="2434927807"/>
                    </a:ext>
                  </a:extLst>
                </a:gridCol>
                <a:gridCol w="1392304">
                  <a:extLst>
                    <a:ext uri="{9D8B030D-6E8A-4147-A177-3AD203B41FA5}">
                      <a16:colId xmlns:a16="http://schemas.microsoft.com/office/drawing/2014/main" val="3777651044"/>
                    </a:ext>
                  </a:extLst>
                </a:gridCol>
              </a:tblGrid>
              <a:tr h="690297">
                <a:tc>
                  <a:txBody>
                    <a:bodyPr/>
                    <a:lstStyle/>
                    <a:p>
                      <a:r>
                        <a:rPr lang="en-US" dirty="0"/>
                        <a:t>Type of Delivery</a:t>
                      </a:r>
                    </a:p>
                  </a:txBody>
                  <a:tcPr/>
                </a:tc>
                <a:tc>
                  <a:txBody>
                    <a:bodyPr/>
                    <a:lstStyle/>
                    <a:p>
                      <a:r>
                        <a:rPr lang="en-US" dirty="0"/>
                        <a:t>Full Package</a:t>
                      </a:r>
                    </a:p>
                  </a:txBody>
                  <a:tcPr/>
                </a:tc>
                <a:tc>
                  <a:txBody>
                    <a:bodyPr/>
                    <a:lstStyle/>
                    <a:p>
                      <a:r>
                        <a:rPr lang="en-US" dirty="0"/>
                        <a:t>Delivery only</a:t>
                      </a:r>
                    </a:p>
                  </a:txBody>
                  <a:tcPr/>
                </a:tc>
                <a:tc>
                  <a:txBody>
                    <a:bodyPr/>
                    <a:lstStyle/>
                    <a:p>
                      <a:r>
                        <a:rPr lang="en-US" dirty="0"/>
                        <a:t>Delivery and Postpartum Visit</a:t>
                      </a:r>
                    </a:p>
                  </a:txBody>
                  <a:tcPr/>
                </a:tc>
                <a:extLst>
                  <a:ext uri="{0D108BD9-81ED-4DB2-BD59-A6C34878D82A}">
                    <a16:rowId xmlns:a16="http://schemas.microsoft.com/office/drawing/2014/main" val="273964981"/>
                  </a:ext>
                </a:extLst>
              </a:tr>
              <a:tr h="329357">
                <a:tc>
                  <a:txBody>
                    <a:bodyPr/>
                    <a:lstStyle/>
                    <a:p>
                      <a:r>
                        <a:rPr lang="en-US" dirty="0"/>
                        <a:t>Vaginal </a:t>
                      </a:r>
                    </a:p>
                  </a:txBody>
                  <a:tcPr/>
                </a:tc>
                <a:tc>
                  <a:txBody>
                    <a:bodyPr/>
                    <a:lstStyle/>
                    <a:p>
                      <a:pPr algn="ctr"/>
                      <a:r>
                        <a:rPr lang="en-US" dirty="0"/>
                        <a:t>59400</a:t>
                      </a:r>
                    </a:p>
                  </a:txBody>
                  <a:tcPr/>
                </a:tc>
                <a:tc>
                  <a:txBody>
                    <a:bodyPr/>
                    <a:lstStyle/>
                    <a:p>
                      <a:pPr algn="ctr"/>
                      <a:r>
                        <a:rPr lang="en-US" dirty="0"/>
                        <a:t>59409</a:t>
                      </a:r>
                    </a:p>
                  </a:txBody>
                  <a:tcPr/>
                </a:tc>
                <a:tc>
                  <a:txBody>
                    <a:bodyPr/>
                    <a:lstStyle/>
                    <a:p>
                      <a:pPr algn="ctr"/>
                      <a:r>
                        <a:rPr lang="en-US" dirty="0"/>
                        <a:t>59410</a:t>
                      </a:r>
                    </a:p>
                  </a:txBody>
                  <a:tcPr/>
                </a:tc>
                <a:extLst>
                  <a:ext uri="{0D108BD9-81ED-4DB2-BD59-A6C34878D82A}">
                    <a16:rowId xmlns:a16="http://schemas.microsoft.com/office/drawing/2014/main" val="3256347185"/>
                  </a:ext>
                </a:extLst>
              </a:tr>
              <a:tr h="329357">
                <a:tc>
                  <a:txBody>
                    <a:bodyPr/>
                    <a:lstStyle/>
                    <a:p>
                      <a:r>
                        <a:rPr lang="en-US" dirty="0"/>
                        <a:t>C-Section </a:t>
                      </a:r>
                    </a:p>
                  </a:txBody>
                  <a:tcPr/>
                </a:tc>
                <a:tc>
                  <a:txBody>
                    <a:bodyPr/>
                    <a:lstStyle/>
                    <a:p>
                      <a:pPr algn="ctr"/>
                      <a:r>
                        <a:rPr lang="en-US" dirty="0"/>
                        <a:t>59510</a:t>
                      </a:r>
                    </a:p>
                  </a:txBody>
                  <a:tcPr/>
                </a:tc>
                <a:tc>
                  <a:txBody>
                    <a:bodyPr/>
                    <a:lstStyle/>
                    <a:p>
                      <a:pPr algn="ctr"/>
                      <a:r>
                        <a:rPr lang="en-US" dirty="0"/>
                        <a:t>59514</a:t>
                      </a:r>
                    </a:p>
                  </a:txBody>
                  <a:tcPr/>
                </a:tc>
                <a:tc>
                  <a:txBody>
                    <a:bodyPr/>
                    <a:lstStyle/>
                    <a:p>
                      <a:pPr algn="ctr"/>
                      <a:r>
                        <a:rPr lang="en-US" dirty="0"/>
                        <a:t>59515</a:t>
                      </a:r>
                    </a:p>
                  </a:txBody>
                  <a:tcPr/>
                </a:tc>
                <a:extLst>
                  <a:ext uri="{0D108BD9-81ED-4DB2-BD59-A6C34878D82A}">
                    <a16:rowId xmlns:a16="http://schemas.microsoft.com/office/drawing/2014/main" val="101671553"/>
                  </a:ext>
                </a:extLst>
              </a:tr>
              <a:tr h="329357">
                <a:tc>
                  <a:txBody>
                    <a:bodyPr/>
                    <a:lstStyle/>
                    <a:p>
                      <a:r>
                        <a:rPr lang="en-US" dirty="0"/>
                        <a:t>VBAC</a:t>
                      </a:r>
                    </a:p>
                  </a:txBody>
                  <a:tcPr/>
                </a:tc>
                <a:tc>
                  <a:txBody>
                    <a:bodyPr/>
                    <a:lstStyle/>
                    <a:p>
                      <a:pPr algn="ctr"/>
                      <a:r>
                        <a:rPr lang="en-US" dirty="0"/>
                        <a:t>59610</a:t>
                      </a:r>
                    </a:p>
                  </a:txBody>
                  <a:tcPr/>
                </a:tc>
                <a:tc>
                  <a:txBody>
                    <a:bodyPr/>
                    <a:lstStyle/>
                    <a:p>
                      <a:pPr algn="ctr"/>
                      <a:r>
                        <a:rPr lang="en-US" dirty="0"/>
                        <a:t>59612</a:t>
                      </a:r>
                    </a:p>
                  </a:txBody>
                  <a:tcPr/>
                </a:tc>
                <a:tc>
                  <a:txBody>
                    <a:bodyPr/>
                    <a:lstStyle/>
                    <a:p>
                      <a:pPr algn="ctr"/>
                      <a:r>
                        <a:rPr lang="en-US" dirty="0"/>
                        <a:t>59614</a:t>
                      </a:r>
                    </a:p>
                  </a:txBody>
                  <a:tcPr/>
                </a:tc>
                <a:extLst>
                  <a:ext uri="{0D108BD9-81ED-4DB2-BD59-A6C34878D82A}">
                    <a16:rowId xmlns:a16="http://schemas.microsoft.com/office/drawing/2014/main" val="1144185782"/>
                  </a:ext>
                </a:extLst>
              </a:tr>
              <a:tr h="329357">
                <a:tc>
                  <a:txBody>
                    <a:bodyPr/>
                    <a:lstStyle/>
                    <a:p>
                      <a:r>
                        <a:rPr lang="en-US" dirty="0"/>
                        <a:t>Failed VBAC</a:t>
                      </a:r>
                    </a:p>
                  </a:txBody>
                  <a:tcPr/>
                </a:tc>
                <a:tc>
                  <a:txBody>
                    <a:bodyPr/>
                    <a:lstStyle/>
                    <a:p>
                      <a:pPr algn="ctr"/>
                      <a:r>
                        <a:rPr lang="en-US" dirty="0"/>
                        <a:t>59618</a:t>
                      </a:r>
                    </a:p>
                  </a:txBody>
                  <a:tcPr/>
                </a:tc>
                <a:tc>
                  <a:txBody>
                    <a:bodyPr/>
                    <a:lstStyle/>
                    <a:p>
                      <a:pPr algn="ctr"/>
                      <a:r>
                        <a:rPr lang="en-US" dirty="0"/>
                        <a:t>59620</a:t>
                      </a:r>
                    </a:p>
                  </a:txBody>
                  <a:tcPr/>
                </a:tc>
                <a:tc>
                  <a:txBody>
                    <a:bodyPr/>
                    <a:lstStyle/>
                    <a:p>
                      <a:pPr algn="ctr"/>
                      <a:r>
                        <a:rPr lang="en-US" dirty="0"/>
                        <a:t>59622</a:t>
                      </a:r>
                    </a:p>
                  </a:txBody>
                  <a:tcPr/>
                </a:tc>
                <a:extLst>
                  <a:ext uri="{0D108BD9-81ED-4DB2-BD59-A6C34878D82A}">
                    <a16:rowId xmlns:a16="http://schemas.microsoft.com/office/drawing/2014/main" val="2105844641"/>
                  </a:ext>
                </a:extLst>
              </a:tr>
            </a:tbl>
          </a:graphicData>
        </a:graphic>
      </p:graphicFrame>
      <p:graphicFrame>
        <p:nvGraphicFramePr>
          <p:cNvPr id="7" name="Table 6">
            <a:extLst>
              <a:ext uri="{FF2B5EF4-FFF2-40B4-BE49-F238E27FC236}">
                <a16:creationId xmlns:a16="http://schemas.microsoft.com/office/drawing/2014/main" id="{E3119723-209C-46CF-B0E5-661ACE7DC5BF}"/>
              </a:ext>
            </a:extLst>
          </p:cNvPr>
          <p:cNvGraphicFramePr>
            <a:graphicFrameLocks noGrp="1"/>
          </p:cNvGraphicFramePr>
          <p:nvPr>
            <p:extLst>
              <p:ext uri="{D42A27DB-BD31-4B8C-83A1-F6EECF244321}">
                <p14:modId xmlns:p14="http://schemas.microsoft.com/office/powerpoint/2010/main" val="778685836"/>
              </p:ext>
            </p:extLst>
          </p:nvPr>
        </p:nvGraphicFramePr>
        <p:xfrm>
          <a:off x="4565386" y="3275802"/>
          <a:ext cx="2784608" cy="1206240"/>
        </p:xfrm>
        <a:graphic>
          <a:graphicData uri="http://schemas.openxmlformats.org/drawingml/2006/table">
            <a:tbl>
              <a:tblPr firstRow="1" bandRow="1">
                <a:tableStyleId>{5C22544A-7EE6-4342-B048-85BDC9FD1C3A}</a:tableStyleId>
              </a:tblPr>
              <a:tblGrid>
                <a:gridCol w="1392304">
                  <a:extLst>
                    <a:ext uri="{9D8B030D-6E8A-4147-A177-3AD203B41FA5}">
                      <a16:colId xmlns:a16="http://schemas.microsoft.com/office/drawing/2014/main" val="3467155675"/>
                    </a:ext>
                  </a:extLst>
                </a:gridCol>
                <a:gridCol w="1392304">
                  <a:extLst>
                    <a:ext uri="{9D8B030D-6E8A-4147-A177-3AD203B41FA5}">
                      <a16:colId xmlns:a16="http://schemas.microsoft.com/office/drawing/2014/main" val="1817068759"/>
                    </a:ext>
                  </a:extLst>
                </a:gridCol>
              </a:tblGrid>
              <a:tr h="301560">
                <a:tc gridSpan="2">
                  <a:txBody>
                    <a:bodyPr/>
                    <a:lstStyle/>
                    <a:p>
                      <a:pPr algn="ctr"/>
                      <a:r>
                        <a:rPr lang="en-US" dirty="0"/>
                        <a:t>Antepartum Care</a:t>
                      </a:r>
                    </a:p>
                  </a:txBody>
                  <a:tcPr/>
                </a:tc>
                <a:tc hMerge="1">
                  <a:txBody>
                    <a:bodyPr/>
                    <a:lstStyle/>
                    <a:p>
                      <a:endParaRPr lang="en-US" dirty="0"/>
                    </a:p>
                  </a:txBody>
                  <a:tcPr/>
                </a:tc>
                <a:extLst>
                  <a:ext uri="{0D108BD9-81ED-4DB2-BD59-A6C34878D82A}">
                    <a16:rowId xmlns:a16="http://schemas.microsoft.com/office/drawing/2014/main" val="3250215842"/>
                  </a:ext>
                </a:extLst>
              </a:tr>
              <a:tr h="301560">
                <a:tc>
                  <a:txBody>
                    <a:bodyPr/>
                    <a:lstStyle/>
                    <a:p>
                      <a:r>
                        <a:rPr lang="en-US" dirty="0"/>
                        <a:t>1 – 3 visits</a:t>
                      </a:r>
                    </a:p>
                  </a:txBody>
                  <a:tcPr/>
                </a:tc>
                <a:tc>
                  <a:txBody>
                    <a:bodyPr/>
                    <a:lstStyle/>
                    <a:p>
                      <a:r>
                        <a:rPr lang="en-US" dirty="0"/>
                        <a:t>E/M only</a:t>
                      </a:r>
                    </a:p>
                  </a:txBody>
                  <a:tcPr/>
                </a:tc>
                <a:extLst>
                  <a:ext uri="{0D108BD9-81ED-4DB2-BD59-A6C34878D82A}">
                    <a16:rowId xmlns:a16="http://schemas.microsoft.com/office/drawing/2014/main" val="2234343347"/>
                  </a:ext>
                </a:extLst>
              </a:tr>
              <a:tr h="301560">
                <a:tc>
                  <a:txBody>
                    <a:bodyPr/>
                    <a:lstStyle/>
                    <a:p>
                      <a:r>
                        <a:rPr lang="en-US" dirty="0"/>
                        <a:t>4 – 6 visits</a:t>
                      </a:r>
                    </a:p>
                  </a:txBody>
                  <a:tcPr/>
                </a:tc>
                <a:tc>
                  <a:txBody>
                    <a:bodyPr/>
                    <a:lstStyle/>
                    <a:p>
                      <a:r>
                        <a:rPr lang="en-US" dirty="0"/>
                        <a:t>59425</a:t>
                      </a:r>
                    </a:p>
                  </a:txBody>
                  <a:tcPr/>
                </a:tc>
                <a:extLst>
                  <a:ext uri="{0D108BD9-81ED-4DB2-BD59-A6C34878D82A}">
                    <a16:rowId xmlns:a16="http://schemas.microsoft.com/office/drawing/2014/main" val="1909250648"/>
                  </a:ext>
                </a:extLst>
              </a:tr>
              <a:tr h="301560">
                <a:tc>
                  <a:txBody>
                    <a:bodyPr/>
                    <a:lstStyle/>
                    <a:p>
                      <a:r>
                        <a:rPr lang="en-US" dirty="0"/>
                        <a:t>7+ visits</a:t>
                      </a:r>
                    </a:p>
                  </a:txBody>
                  <a:tcPr/>
                </a:tc>
                <a:tc>
                  <a:txBody>
                    <a:bodyPr/>
                    <a:lstStyle/>
                    <a:p>
                      <a:r>
                        <a:rPr lang="en-US" dirty="0"/>
                        <a:t>59426</a:t>
                      </a:r>
                    </a:p>
                  </a:txBody>
                  <a:tcPr/>
                </a:tc>
                <a:extLst>
                  <a:ext uri="{0D108BD9-81ED-4DB2-BD59-A6C34878D82A}">
                    <a16:rowId xmlns:a16="http://schemas.microsoft.com/office/drawing/2014/main" val="1917278290"/>
                  </a:ext>
                </a:extLst>
              </a:tr>
            </a:tbl>
          </a:graphicData>
        </a:graphic>
      </p:graphicFrame>
    </p:spTree>
    <p:extLst>
      <p:ext uri="{BB962C8B-B14F-4D97-AF65-F5344CB8AC3E}">
        <p14:creationId xmlns:p14="http://schemas.microsoft.com/office/powerpoint/2010/main" val="152532273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Twin Deliveries</a:t>
            </a:r>
          </a:p>
        </p:txBody>
      </p:sp>
      <p:graphicFrame>
        <p:nvGraphicFramePr>
          <p:cNvPr id="6" name="Table 5">
            <a:extLst>
              <a:ext uri="{FF2B5EF4-FFF2-40B4-BE49-F238E27FC236}">
                <a16:creationId xmlns:a16="http://schemas.microsoft.com/office/drawing/2014/main" id="{17BF34D7-AC85-45F9-904B-F74484EA675A}"/>
              </a:ext>
            </a:extLst>
          </p:cNvPr>
          <p:cNvGraphicFramePr>
            <a:graphicFrameLocks noGrp="1"/>
          </p:cNvGraphicFramePr>
          <p:nvPr>
            <p:extLst>
              <p:ext uri="{D42A27DB-BD31-4B8C-83A1-F6EECF244321}">
                <p14:modId xmlns:p14="http://schemas.microsoft.com/office/powerpoint/2010/main" val="3650158863"/>
              </p:ext>
            </p:extLst>
          </p:nvPr>
        </p:nvGraphicFramePr>
        <p:xfrm>
          <a:off x="838200" y="1128183"/>
          <a:ext cx="6629400" cy="1942356"/>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1620142464"/>
                    </a:ext>
                  </a:extLst>
                </a:gridCol>
                <a:gridCol w="1295400">
                  <a:extLst>
                    <a:ext uri="{9D8B030D-6E8A-4147-A177-3AD203B41FA5}">
                      <a16:colId xmlns:a16="http://schemas.microsoft.com/office/drawing/2014/main" val="1422084012"/>
                    </a:ext>
                  </a:extLst>
                </a:gridCol>
                <a:gridCol w="1371600">
                  <a:extLst>
                    <a:ext uri="{9D8B030D-6E8A-4147-A177-3AD203B41FA5}">
                      <a16:colId xmlns:a16="http://schemas.microsoft.com/office/drawing/2014/main" val="2434927807"/>
                    </a:ext>
                  </a:extLst>
                </a:gridCol>
              </a:tblGrid>
              <a:tr h="798873">
                <a:tc>
                  <a:txBody>
                    <a:bodyPr/>
                    <a:lstStyle/>
                    <a:p>
                      <a:r>
                        <a:rPr lang="en-US" dirty="0"/>
                        <a:t>Type of Delivery</a:t>
                      </a:r>
                    </a:p>
                  </a:txBody>
                  <a:tcPr/>
                </a:tc>
                <a:tc>
                  <a:txBody>
                    <a:bodyPr/>
                    <a:lstStyle/>
                    <a:p>
                      <a:r>
                        <a:rPr lang="en-US" dirty="0"/>
                        <a:t>1</a:t>
                      </a:r>
                      <a:r>
                        <a:rPr lang="en-US" baseline="30000" dirty="0"/>
                        <a:t>st</a:t>
                      </a:r>
                      <a:r>
                        <a:rPr lang="en-US" dirty="0"/>
                        <a:t> Twin</a:t>
                      </a:r>
                    </a:p>
                  </a:txBody>
                  <a:tcPr/>
                </a:tc>
                <a:tc>
                  <a:txBody>
                    <a:bodyPr/>
                    <a:lstStyle/>
                    <a:p>
                      <a:r>
                        <a:rPr lang="en-US" dirty="0"/>
                        <a:t>2</a:t>
                      </a:r>
                      <a:r>
                        <a:rPr lang="en-US" baseline="30000" dirty="0"/>
                        <a:t>nd</a:t>
                      </a:r>
                      <a:r>
                        <a:rPr lang="en-US" dirty="0"/>
                        <a:t> Twin</a:t>
                      </a:r>
                    </a:p>
                  </a:txBody>
                  <a:tcPr/>
                </a:tc>
                <a:extLst>
                  <a:ext uri="{0D108BD9-81ED-4DB2-BD59-A6C34878D82A}">
                    <a16:rowId xmlns:a16="http://schemas.microsoft.com/office/drawing/2014/main" val="273964981"/>
                  </a:ext>
                </a:extLst>
              </a:tr>
              <a:tr h="381161">
                <a:tc>
                  <a:txBody>
                    <a:bodyPr/>
                    <a:lstStyle/>
                    <a:p>
                      <a:r>
                        <a:rPr lang="en-US" dirty="0"/>
                        <a:t>Both delivered vaginally</a:t>
                      </a:r>
                    </a:p>
                  </a:txBody>
                  <a:tcPr/>
                </a:tc>
                <a:tc>
                  <a:txBody>
                    <a:bodyPr/>
                    <a:lstStyle/>
                    <a:p>
                      <a:pPr algn="ctr"/>
                      <a:r>
                        <a:rPr lang="en-US" dirty="0"/>
                        <a:t>59400</a:t>
                      </a:r>
                    </a:p>
                  </a:txBody>
                  <a:tcPr/>
                </a:tc>
                <a:tc>
                  <a:txBody>
                    <a:bodyPr/>
                    <a:lstStyle/>
                    <a:p>
                      <a:pPr algn="ctr"/>
                      <a:r>
                        <a:rPr lang="en-US" dirty="0"/>
                        <a:t>59409-51</a:t>
                      </a:r>
                    </a:p>
                  </a:txBody>
                  <a:tcPr/>
                </a:tc>
                <a:extLst>
                  <a:ext uri="{0D108BD9-81ED-4DB2-BD59-A6C34878D82A}">
                    <a16:rowId xmlns:a16="http://schemas.microsoft.com/office/drawing/2014/main" val="3256347185"/>
                  </a:ext>
                </a:extLst>
              </a:tr>
              <a:tr h="381161">
                <a:tc>
                  <a:txBody>
                    <a:bodyPr/>
                    <a:lstStyle/>
                    <a:p>
                      <a:r>
                        <a:rPr lang="en-US" dirty="0"/>
                        <a:t>Both delivered by C-section </a:t>
                      </a:r>
                    </a:p>
                  </a:txBody>
                  <a:tcPr/>
                </a:tc>
                <a:tc>
                  <a:txBody>
                    <a:bodyPr/>
                    <a:lstStyle/>
                    <a:p>
                      <a:pPr algn="ctr"/>
                      <a:r>
                        <a:rPr lang="en-US" dirty="0"/>
                        <a:t>59510</a:t>
                      </a:r>
                    </a:p>
                  </a:txBody>
                  <a:tcPr/>
                </a:tc>
                <a:tc>
                  <a:txBody>
                    <a:bodyPr/>
                    <a:lstStyle/>
                    <a:p>
                      <a:pPr algn="ctr"/>
                      <a:endParaRPr lang="en-US" dirty="0"/>
                    </a:p>
                  </a:txBody>
                  <a:tcPr/>
                </a:tc>
                <a:extLst>
                  <a:ext uri="{0D108BD9-81ED-4DB2-BD59-A6C34878D82A}">
                    <a16:rowId xmlns:a16="http://schemas.microsoft.com/office/drawing/2014/main" val="101671553"/>
                  </a:ext>
                </a:extLst>
              </a:tr>
              <a:tr h="381161">
                <a:tc>
                  <a:txBody>
                    <a:bodyPr/>
                    <a:lstStyle/>
                    <a:p>
                      <a:r>
                        <a:rPr lang="en-US" dirty="0"/>
                        <a:t>One delivered vaginally and one delivered by C-section</a:t>
                      </a:r>
                    </a:p>
                  </a:txBody>
                  <a:tcPr/>
                </a:tc>
                <a:tc>
                  <a:txBody>
                    <a:bodyPr/>
                    <a:lstStyle/>
                    <a:p>
                      <a:pPr algn="ctr"/>
                      <a:r>
                        <a:rPr lang="en-US" dirty="0"/>
                        <a:t>59510</a:t>
                      </a:r>
                    </a:p>
                  </a:txBody>
                  <a:tcPr/>
                </a:tc>
                <a:tc>
                  <a:txBody>
                    <a:bodyPr/>
                    <a:lstStyle/>
                    <a:p>
                      <a:pPr algn="ctr"/>
                      <a:r>
                        <a:rPr lang="en-US" dirty="0"/>
                        <a:t>59409-51</a:t>
                      </a:r>
                    </a:p>
                  </a:txBody>
                  <a:tcPr/>
                </a:tc>
                <a:extLst>
                  <a:ext uri="{0D108BD9-81ED-4DB2-BD59-A6C34878D82A}">
                    <a16:rowId xmlns:a16="http://schemas.microsoft.com/office/drawing/2014/main" val="1144185782"/>
                  </a:ext>
                </a:extLst>
              </a:tr>
            </a:tbl>
          </a:graphicData>
        </a:graphic>
      </p:graphicFrame>
    </p:spTree>
    <p:extLst>
      <p:ext uri="{BB962C8B-B14F-4D97-AF65-F5344CB8AC3E}">
        <p14:creationId xmlns:p14="http://schemas.microsoft.com/office/powerpoint/2010/main" val="84728853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EA61EB0F-5794-4F66-B75D-C15D7A5AA49B}"/>
              </a:ext>
            </a:extLst>
          </p:cNvPr>
          <p:cNvSpPr>
            <a:spLocks noGrp="1"/>
          </p:cNvSpPr>
          <p:nvPr>
            <p:ph type="title"/>
          </p:nvPr>
        </p:nvSpPr>
        <p:spPr/>
        <p:txBody>
          <a:bodyPr/>
          <a:lstStyle/>
          <a:p>
            <a:r>
              <a:rPr lang="en-US" altLang="en-US" dirty="0"/>
              <a:t>Abortion</a:t>
            </a:r>
          </a:p>
        </p:txBody>
      </p:sp>
      <p:sp>
        <p:nvSpPr>
          <p:cNvPr id="462850" name="Content Placeholder 2">
            <a:extLst>
              <a:ext uri="{FF2B5EF4-FFF2-40B4-BE49-F238E27FC236}">
                <a16:creationId xmlns:a16="http://schemas.microsoft.com/office/drawing/2014/main" id="{41D62D9A-065D-4922-ACB7-FD48548DCEB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Spontaneous</a:t>
            </a:r>
          </a:p>
          <a:p>
            <a:pPr lvl="1"/>
            <a:r>
              <a:rPr lang="en-US" altLang="en-US"/>
              <a:t>Miscarriage</a:t>
            </a:r>
          </a:p>
          <a:p>
            <a:pPr lvl="2"/>
            <a:r>
              <a:rPr lang="en-US" altLang="en-US"/>
              <a:t>Complete</a:t>
            </a:r>
          </a:p>
          <a:p>
            <a:pPr lvl="2"/>
            <a:r>
              <a:rPr lang="en-US" altLang="en-US"/>
              <a:t>Missed</a:t>
            </a:r>
          </a:p>
          <a:p>
            <a:pPr lvl="3"/>
            <a:r>
              <a:rPr lang="en-US" altLang="en-US"/>
              <a:t>D&amp;C may be required</a:t>
            </a:r>
          </a:p>
          <a:p>
            <a:r>
              <a:rPr lang="en-US" altLang="en-US"/>
              <a:t>Induced</a:t>
            </a:r>
          </a:p>
          <a:p>
            <a:pPr lvl="1"/>
            <a:r>
              <a:rPr lang="en-US" altLang="en-US"/>
              <a:t>Therapeutic (medical termination of pregnancy)</a:t>
            </a:r>
          </a:p>
          <a:p>
            <a:pPr lvl="2"/>
            <a:r>
              <a:rPr lang="en-US" altLang="en-US"/>
              <a:t>Failed induced abortion</a:t>
            </a:r>
          </a:p>
          <a:p>
            <a:pPr lvl="3"/>
            <a:r>
              <a:rPr lang="en-US" altLang="en-US"/>
              <a:t>Hysterotomy</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331" y="666750"/>
            <a:ext cx="6914620" cy="1447800"/>
          </a:xfrm>
        </p:spPr>
        <p:txBody>
          <a:bodyPr>
            <a:normAutofit fontScale="90000"/>
          </a:bodyPr>
          <a:lstStyle/>
          <a:p>
            <a:r>
              <a:rPr lang="en-US" dirty="0"/>
              <a:t>60000 Series</a:t>
            </a:r>
            <a:br>
              <a:rPr lang="en-US" dirty="0"/>
            </a:br>
            <a:r>
              <a:rPr lang="en-US" dirty="0"/>
              <a:t>Nervous, Eye and Ocular Adnexa, and Auditory  Systems</a:t>
            </a:r>
          </a:p>
        </p:txBody>
      </p:sp>
      <p:sp>
        <p:nvSpPr>
          <p:cNvPr id="6" name="Subtitle 5"/>
          <p:cNvSpPr>
            <a:spLocks noGrp="1"/>
          </p:cNvSpPr>
          <p:nvPr>
            <p:ph type="body" sz="quarter" idx="11"/>
          </p:nvPr>
        </p:nvSpPr>
        <p:spPr>
          <a:xfrm>
            <a:off x="305331" y="2114550"/>
            <a:ext cx="6914620" cy="612833"/>
          </a:xfrm>
        </p:spPr>
        <p:txBody>
          <a:bodyPr>
            <a:normAutofit/>
          </a:bodyPr>
          <a:lstStyle/>
          <a:p>
            <a:r>
              <a:rPr lang="en-US" dirty="0"/>
              <a:t>CPC Review</a:t>
            </a:r>
          </a:p>
        </p:txBody>
      </p:sp>
    </p:spTree>
    <p:extLst>
      <p:ext uri="{BB962C8B-B14F-4D97-AF65-F5344CB8AC3E}">
        <p14:creationId xmlns:p14="http://schemas.microsoft.com/office/powerpoint/2010/main" val="2022705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4491F75-7D3E-4A6F-BD00-C541FBA19190}"/>
              </a:ext>
            </a:extLst>
          </p:cNvPr>
          <p:cNvSpPr>
            <a:spLocks noGrp="1" noChangeArrowheads="1"/>
          </p:cNvSpPr>
          <p:nvPr>
            <p:ph type="title"/>
          </p:nvPr>
        </p:nvSpPr>
        <p:spPr/>
        <p:txBody>
          <a:bodyPr/>
          <a:lstStyle/>
          <a:p>
            <a:r>
              <a:rPr lang="en-US" dirty="0"/>
              <a:t>Table of Drugs and Chemicals</a:t>
            </a:r>
          </a:p>
        </p:txBody>
      </p:sp>
      <p:graphicFrame>
        <p:nvGraphicFramePr>
          <p:cNvPr id="61443" name="Object 2">
            <a:extLst>
              <a:ext uri="{FF2B5EF4-FFF2-40B4-BE49-F238E27FC236}">
                <a16:creationId xmlns:a16="http://schemas.microsoft.com/office/drawing/2014/main" id="{9DA18677-3EC1-406A-BB75-55C9E3B77C60}"/>
              </a:ext>
            </a:extLst>
          </p:cNvPr>
          <p:cNvGraphicFramePr>
            <a:graphicFrameLocks noChangeAspect="1"/>
          </p:cNvGraphicFramePr>
          <p:nvPr>
            <p:extLst>
              <p:ext uri="{D42A27DB-BD31-4B8C-83A1-F6EECF244321}">
                <p14:modId xmlns:p14="http://schemas.microsoft.com/office/powerpoint/2010/main" val="3956272028"/>
              </p:ext>
            </p:extLst>
          </p:nvPr>
        </p:nvGraphicFramePr>
        <p:xfrm>
          <a:off x="846138" y="976313"/>
          <a:ext cx="6943725" cy="3659187"/>
        </p:xfrm>
        <a:graphic>
          <a:graphicData uri="http://schemas.openxmlformats.org/presentationml/2006/ole">
            <mc:AlternateContent xmlns:mc="http://schemas.openxmlformats.org/markup-compatibility/2006">
              <mc:Choice xmlns:v="urn:schemas-microsoft-com:vml" Requires="v">
                <p:oleObj name="Worksheet" r:id="rId3" imgW="5250357" imgH="4122436" progId="Excel.Sheet.12">
                  <p:embed/>
                </p:oleObj>
              </mc:Choice>
              <mc:Fallback>
                <p:oleObj name="Worksheet" r:id="rId3" imgW="5250357" imgH="4122436" progId="Excel.Sheet.12">
                  <p:embed/>
                  <p:pic>
                    <p:nvPicPr>
                      <p:cNvPr id="61443" name="Object 2">
                        <a:extLst>
                          <a:ext uri="{FF2B5EF4-FFF2-40B4-BE49-F238E27FC236}">
                            <a16:creationId xmlns:a16="http://schemas.microsoft.com/office/drawing/2014/main" id="{9DA18677-3EC1-406A-BB75-55C9E3B77C60}"/>
                          </a:ext>
                        </a:extLst>
                      </p:cNvPr>
                      <p:cNvPicPr>
                        <a:picLocks noChangeAspect="1" noChangeArrowheads="1"/>
                      </p:cNvPicPr>
                      <p:nvPr/>
                    </p:nvPicPr>
                    <p:blipFill>
                      <a:blip r:embed="rId4"/>
                      <a:srcRect/>
                      <a:stretch>
                        <a:fillRect/>
                      </a:stretch>
                    </p:blipFill>
                    <p:spPr bwMode="auto">
                      <a:xfrm>
                        <a:off x="846138" y="976313"/>
                        <a:ext cx="6943725" cy="3659187"/>
                      </a:xfrm>
                      <a:prstGeom prst="rect">
                        <a:avLst/>
                      </a:prstGeom>
                      <a:noFill/>
                      <a:ln>
                        <a:noFill/>
                      </a:ln>
                    </p:spPr>
                  </p:pic>
                </p:oleObj>
              </mc:Fallback>
            </mc:AlternateContent>
          </a:graphicData>
        </a:graphic>
      </p:graphicFrame>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a:extLst>
              <a:ext uri="{FF2B5EF4-FFF2-40B4-BE49-F238E27FC236}">
                <a16:creationId xmlns:a16="http://schemas.microsoft.com/office/drawing/2014/main" id="{0B022B91-6E34-43F2-B51A-94C852D8B4BC}"/>
              </a:ext>
            </a:extLst>
          </p:cNvPr>
          <p:cNvSpPr>
            <a:spLocks noGrp="1"/>
          </p:cNvSpPr>
          <p:nvPr>
            <p:ph type="title"/>
          </p:nvPr>
        </p:nvSpPr>
        <p:spPr/>
        <p:txBody>
          <a:bodyPr/>
          <a:lstStyle/>
          <a:p>
            <a:r>
              <a:rPr lang="en-US" altLang="en-US" dirty="0"/>
              <a:t>Anatomy: Endocrine</a:t>
            </a:r>
          </a:p>
        </p:txBody>
      </p:sp>
      <p:sp>
        <p:nvSpPr>
          <p:cNvPr id="466946" name="Content Placeholder 2">
            <a:extLst>
              <a:ext uri="{FF2B5EF4-FFF2-40B4-BE49-F238E27FC236}">
                <a16:creationId xmlns:a16="http://schemas.microsoft.com/office/drawing/2014/main" id="{ABF5B6F9-5A1F-4F90-BD93-16904C665F1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Comprised of ductless glands that secrete hormones into the circulatory system</a:t>
            </a:r>
          </a:p>
          <a:p>
            <a:pPr lvl="1"/>
            <a:r>
              <a:rPr lang="en-US" altLang="en-US"/>
              <a:t>Thyroid	</a:t>
            </a:r>
          </a:p>
          <a:p>
            <a:pPr lvl="1"/>
            <a:r>
              <a:rPr lang="en-US" altLang="en-US"/>
              <a:t>Parathyroid</a:t>
            </a:r>
          </a:p>
          <a:p>
            <a:pPr lvl="1"/>
            <a:r>
              <a:rPr lang="en-US" altLang="en-US"/>
              <a:t>Thymus</a:t>
            </a:r>
          </a:p>
          <a:p>
            <a:pPr lvl="1"/>
            <a:r>
              <a:rPr lang="en-US" altLang="en-US"/>
              <a:t>Adrenal glands</a:t>
            </a:r>
          </a:p>
          <a:p>
            <a:pPr lvl="2"/>
            <a:r>
              <a:rPr lang="en-US" altLang="en-US"/>
              <a:t>Medulla</a:t>
            </a:r>
          </a:p>
          <a:p>
            <a:pPr lvl="2"/>
            <a:r>
              <a:rPr lang="en-US" altLang="en-US"/>
              <a:t>Cortex</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a:extLst>
              <a:ext uri="{FF2B5EF4-FFF2-40B4-BE49-F238E27FC236}">
                <a16:creationId xmlns:a16="http://schemas.microsoft.com/office/drawing/2014/main" id="{21465198-7ED7-4F90-9A12-6BAE3CD19F3B}"/>
              </a:ext>
            </a:extLst>
          </p:cNvPr>
          <p:cNvSpPr>
            <a:spLocks noGrp="1"/>
          </p:cNvSpPr>
          <p:nvPr>
            <p:ph type="title"/>
          </p:nvPr>
        </p:nvSpPr>
        <p:spPr/>
        <p:txBody>
          <a:bodyPr/>
          <a:lstStyle/>
          <a:p>
            <a:r>
              <a:rPr lang="en-US" altLang="en-US" dirty="0"/>
              <a:t>Anatomy: Endocrine</a:t>
            </a:r>
          </a:p>
        </p:txBody>
      </p:sp>
      <p:sp>
        <p:nvSpPr>
          <p:cNvPr id="221187" name="Content Placeholder 2">
            <a:extLst>
              <a:ext uri="{FF2B5EF4-FFF2-40B4-BE49-F238E27FC236}">
                <a16:creationId xmlns:a16="http://schemas.microsoft.com/office/drawing/2014/main" id="{225F38A1-093B-440B-B630-BD3FE8BA6AFE}"/>
              </a:ext>
            </a:extLst>
          </p:cNvPr>
          <p:cNvSpPr>
            <a:spLocks noGrp="1"/>
          </p:cNvSpPr>
          <p:nvPr>
            <p:ph type="body" sz="quarter" idx="14"/>
          </p:nvPr>
        </p:nvSpPr>
        <p:spPr/>
        <p:txBody>
          <a:bodyPr/>
          <a:lstStyle/>
          <a:p>
            <a:r>
              <a:rPr lang="en-IN" altLang="en-US"/>
              <a:t>Pancreas</a:t>
            </a:r>
          </a:p>
          <a:p>
            <a:pPr lvl="1"/>
            <a:r>
              <a:rPr lang="en-IN" altLang="en-US" dirty="0"/>
              <a:t>Endocrine and digestive functions</a:t>
            </a:r>
          </a:p>
          <a:p>
            <a:r>
              <a:rPr lang="en-IN" altLang="en-US"/>
              <a:t>Carotid body</a:t>
            </a:r>
          </a:p>
          <a:p>
            <a:pPr lvl="1"/>
            <a:r>
              <a:rPr lang="en-IN" altLang="en-US" dirty="0"/>
              <a:t>Contains glandular tissue</a:t>
            </a:r>
          </a:p>
          <a:p>
            <a:r>
              <a:rPr lang="en-IN" altLang="en-US"/>
              <a:t>Pituitary gland	</a:t>
            </a:r>
          </a:p>
          <a:p>
            <a:pPr lvl="1"/>
            <a:r>
              <a:rPr lang="en-IN" altLang="en-US" dirty="0"/>
              <a:t>Anterior and posterior lobes</a:t>
            </a:r>
          </a:p>
          <a:p>
            <a:r>
              <a:rPr lang="en-IN" altLang="en-US"/>
              <a:t>Pineal gland</a:t>
            </a:r>
          </a:p>
          <a:p>
            <a:r>
              <a:rPr lang="en-IN" altLang="en-US"/>
              <a:t>Structures classified elsewhere </a:t>
            </a:r>
          </a:p>
          <a:p>
            <a:pPr lvl="1"/>
            <a:r>
              <a:rPr lang="en-IN" altLang="en-US" dirty="0"/>
              <a:t>eg, kidneys, testes, ovaries</a:t>
            </a:r>
          </a:p>
          <a:p>
            <a:endParaRPr lang="en-IN" alt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a:extLst>
              <a:ext uri="{FF2B5EF4-FFF2-40B4-BE49-F238E27FC236}">
                <a16:creationId xmlns:a16="http://schemas.microsoft.com/office/drawing/2014/main" id="{5EFB18FC-5848-43BD-8A76-266391D9AECE}"/>
              </a:ext>
            </a:extLst>
          </p:cNvPr>
          <p:cNvSpPr>
            <a:spLocks noGrp="1"/>
          </p:cNvSpPr>
          <p:nvPr>
            <p:ph type="title"/>
          </p:nvPr>
        </p:nvSpPr>
        <p:spPr/>
        <p:txBody>
          <a:bodyPr/>
          <a:lstStyle/>
          <a:p>
            <a:r>
              <a:rPr lang="en-US" altLang="en-US" dirty="0"/>
              <a:t>Anatomy: Nervous System</a:t>
            </a:r>
          </a:p>
        </p:txBody>
      </p:sp>
      <p:sp>
        <p:nvSpPr>
          <p:cNvPr id="471042" name="Content Placeholder 2">
            <a:extLst>
              <a:ext uri="{FF2B5EF4-FFF2-40B4-BE49-F238E27FC236}">
                <a16:creationId xmlns:a16="http://schemas.microsoft.com/office/drawing/2014/main" id="{4A08B1CD-A5A0-4B18-B418-6D3D134056A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Comprised of two components</a:t>
            </a:r>
          </a:p>
          <a:p>
            <a:pPr lvl="1"/>
            <a:r>
              <a:rPr lang="en-US" altLang="en-US"/>
              <a:t>CNS</a:t>
            </a:r>
          </a:p>
          <a:p>
            <a:pPr lvl="2"/>
            <a:r>
              <a:rPr lang="en-US" altLang="en-US"/>
              <a:t>Brain</a:t>
            </a:r>
          </a:p>
          <a:p>
            <a:pPr lvl="2"/>
            <a:r>
              <a:rPr lang="en-US" altLang="en-US"/>
              <a:t>Spinal Cord</a:t>
            </a:r>
          </a:p>
          <a:p>
            <a:pPr lvl="1"/>
            <a:r>
              <a:rPr lang="en-US" altLang="en-US"/>
              <a:t>PNS</a:t>
            </a:r>
          </a:p>
          <a:p>
            <a:pPr lvl="2"/>
            <a:r>
              <a:rPr lang="en-US" altLang="en-US"/>
              <a:t>Nerves running throughout the body</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a:extLst>
              <a:ext uri="{FF2B5EF4-FFF2-40B4-BE49-F238E27FC236}">
                <a16:creationId xmlns:a16="http://schemas.microsoft.com/office/drawing/2014/main" id="{969D006B-F7CE-4B29-B914-1C6BA88378BE}"/>
              </a:ext>
            </a:extLst>
          </p:cNvPr>
          <p:cNvSpPr>
            <a:spLocks noGrp="1"/>
          </p:cNvSpPr>
          <p:nvPr>
            <p:ph type="title"/>
          </p:nvPr>
        </p:nvSpPr>
        <p:spPr/>
        <p:txBody>
          <a:bodyPr/>
          <a:lstStyle/>
          <a:p>
            <a:r>
              <a:rPr lang="en-US" altLang="en-US" dirty="0"/>
              <a:t>Anatomy: Nervous System</a:t>
            </a:r>
          </a:p>
        </p:txBody>
      </p:sp>
      <p:sp>
        <p:nvSpPr>
          <p:cNvPr id="223235" name="Content Placeholder 2">
            <a:extLst>
              <a:ext uri="{FF2B5EF4-FFF2-40B4-BE49-F238E27FC236}">
                <a16:creationId xmlns:a16="http://schemas.microsoft.com/office/drawing/2014/main" id="{85B39789-8152-4759-98A5-DDF4AE608BF5}"/>
              </a:ext>
            </a:extLst>
          </p:cNvPr>
          <p:cNvSpPr>
            <a:spLocks noGrp="1"/>
          </p:cNvSpPr>
          <p:nvPr>
            <p:ph type="body" sz="quarter" idx="14"/>
          </p:nvPr>
        </p:nvSpPr>
        <p:spPr/>
        <p:txBody>
          <a:bodyPr>
            <a:normAutofit/>
          </a:bodyPr>
          <a:lstStyle/>
          <a:p>
            <a:r>
              <a:rPr lang="en-IN" altLang="en-US"/>
              <a:t>Nerve Plexi</a:t>
            </a:r>
          </a:p>
          <a:p>
            <a:r>
              <a:rPr lang="en-IN" altLang="en-US"/>
              <a:t>Cervical</a:t>
            </a:r>
          </a:p>
          <a:p>
            <a:pPr lvl="1"/>
            <a:r>
              <a:rPr lang="en-IN" altLang="en-US" dirty="0"/>
              <a:t>Head, neck, shoulders</a:t>
            </a:r>
          </a:p>
          <a:p>
            <a:r>
              <a:rPr lang="en-IN" altLang="en-US"/>
              <a:t>Brachial</a:t>
            </a:r>
          </a:p>
          <a:p>
            <a:pPr lvl="1"/>
            <a:r>
              <a:rPr lang="en-IN" altLang="en-US" dirty="0"/>
              <a:t>Chest, shoulders, arms, hands</a:t>
            </a:r>
          </a:p>
          <a:p>
            <a:r>
              <a:rPr lang="en-IN" altLang="en-US"/>
              <a:t>Lumbar</a:t>
            </a:r>
          </a:p>
          <a:p>
            <a:pPr lvl="1"/>
            <a:r>
              <a:rPr lang="en-IN" altLang="en-US" dirty="0"/>
              <a:t>Back, abdomen, groin, thighs, knees, calves</a:t>
            </a:r>
          </a:p>
          <a:p>
            <a:r>
              <a:rPr lang="en-IN" altLang="en-US"/>
              <a:t>Sacral	</a:t>
            </a:r>
          </a:p>
          <a:p>
            <a:pPr lvl="1"/>
            <a:r>
              <a:rPr lang="en-IN" altLang="en-US" dirty="0"/>
              <a:t>Pelvis, buttocks, genitals, thighs, calves, feet</a:t>
            </a:r>
          </a:p>
          <a:p>
            <a:r>
              <a:rPr lang="en-IN" altLang="en-US"/>
              <a:t>Solar (Coccygeal)</a:t>
            </a:r>
          </a:p>
          <a:p>
            <a:pPr lvl="1"/>
            <a:r>
              <a:rPr lang="en-IN" altLang="en-US" dirty="0"/>
              <a:t>Internal organs</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a:extLst>
              <a:ext uri="{FF2B5EF4-FFF2-40B4-BE49-F238E27FC236}">
                <a16:creationId xmlns:a16="http://schemas.microsoft.com/office/drawing/2014/main" id="{AA91B95C-840F-4DAC-B401-5A4D2DF37605}"/>
              </a:ext>
            </a:extLst>
          </p:cNvPr>
          <p:cNvSpPr>
            <a:spLocks noGrp="1"/>
          </p:cNvSpPr>
          <p:nvPr>
            <p:ph type="title"/>
          </p:nvPr>
        </p:nvSpPr>
        <p:spPr/>
        <p:txBody>
          <a:bodyPr/>
          <a:lstStyle/>
          <a:p>
            <a:r>
              <a:rPr lang="en-US" altLang="en-US" dirty="0"/>
              <a:t>Anatomy: Nervous System</a:t>
            </a:r>
          </a:p>
        </p:txBody>
      </p:sp>
      <p:sp>
        <p:nvSpPr>
          <p:cNvPr id="475138" name="Content Placeholder 2">
            <a:extLst>
              <a:ext uri="{FF2B5EF4-FFF2-40B4-BE49-F238E27FC236}">
                <a16:creationId xmlns:a16="http://schemas.microsoft.com/office/drawing/2014/main" id="{02BBB051-832B-4AE6-8E67-7447622254B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Spinal cord functions:</a:t>
            </a:r>
          </a:p>
          <a:p>
            <a:pPr lvl="1"/>
            <a:r>
              <a:rPr lang="en-IN" altLang="en-US" dirty="0"/>
              <a:t>Motor information to muscles</a:t>
            </a:r>
          </a:p>
          <a:p>
            <a:pPr lvl="1"/>
            <a:r>
              <a:rPr lang="en-IN" altLang="en-US" dirty="0"/>
              <a:t>Sensory information to brain</a:t>
            </a:r>
          </a:p>
          <a:p>
            <a:pPr lvl="1"/>
            <a:r>
              <a:rPr lang="en-IN" altLang="en-US" dirty="0"/>
              <a:t>Reflex coordination</a:t>
            </a:r>
          </a:p>
          <a:p>
            <a:endParaRPr lang="en-IN" altLang="en-US" dirty="0"/>
          </a:p>
          <a:p>
            <a:pPr lvl="1"/>
            <a:r>
              <a:rPr lang="en-IN" altLang="en-US" dirty="0"/>
              <a:t>Segment (bone) vs. interspace (space between)</a:t>
            </a:r>
          </a:p>
          <a:p>
            <a:pPr lvl="1"/>
            <a:r>
              <a:rPr lang="en-IN" altLang="en-US" dirty="0"/>
              <a:t>Segments (Body, Lamina, Process [Spinous, Transverse], Foramen)</a:t>
            </a:r>
          </a:p>
          <a:p>
            <a:pPr lvl="1"/>
            <a:r>
              <a:rPr lang="en-IN" altLang="en-US" dirty="0"/>
              <a:t>Facet joints</a:t>
            </a:r>
          </a:p>
          <a:p>
            <a:pPr lvl="2"/>
            <a:r>
              <a:rPr lang="en-IN" altLang="en-US" dirty="0"/>
              <a:t>One per side, where segments meet</a:t>
            </a:r>
          </a:p>
          <a:p>
            <a:pPr lvl="1"/>
            <a:endParaRPr lang="en-IN" alt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a:extLst>
              <a:ext uri="{FF2B5EF4-FFF2-40B4-BE49-F238E27FC236}">
                <a16:creationId xmlns:a16="http://schemas.microsoft.com/office/drawing/2014/main" id="{690ADC47-BADF-40A9-AE3B-2CE75E2F3874}"/>
              </a:ext>
            </a:extLst>
          </p:cNvPr>
          <p:cNvSpPr>
            <a:spLocks noGrp="1"/>
          </p:cNvSpPr>
          <p:nvPr>
            <p:ph type="title"/>
          </p:nvPr>
        </p:nvSpPr>
        <p:spPr/>
        <p:txBody>
          <a:bodyPr/>
          <a:lstStyle/>
          <a:p>
            <a:r>
              <a:rPr lang="en-US" altLang="en-US" dirty="0"/>
              <a:t>Anatomy: Nervous System</a:t>
            </a:r>
          </a:p>
        </p:txBody>
      </p:sp>
      <p:sp>
        <p:nvSpPr>
          <p:cNvPr id="477186" name="Content Placeholder 2">
            <a:extLst>
              <a:ext uri="{FF2B5EF4-FFF2-40B4-BE49-F238E27FC236}">
                <a16:creationId xmlns:a16="http://schemas.microsoft.com/office/drawing/2014/main" id="{671EC104-9A3A-441B-B685-0F0B315B4B1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The Brain</a:t>
            </a:r>
          </a:p>
          <a:p>
            <a:pPr lvl="1"/>
            <a:r>
              <a:rPr lang="en-IN" altLang="en-US"/>
              <a:t>Frontal lobe</a:t>
            </a:r>
          </a:p>
          <a:p>
            <a:pPr lvl="2"/>
            <a:r>
              <a:rPr lang="en-IN" altLang="en-US"/>
              <a:t>Cerebrum</a:t>
            </a:r>
          </a:p>
          <a:p>
            <a:pPr lvl="1"/>
            <a:r>
              <a:rPr lang="en-IN" altLang="en-US"/>
              <a:t>Two temporal lobes</a:t>
            </a:r>
          </a:p>
          <a:p>
            <a:pPr lvl="1"/>
            <a:r>
              <a:rPr lang="en-IN" altLang="en-US"/>
              <a:t>Parietal lobes</a:t>
            </a:r>
          </a:p>
          <a:p>
            <a:pPr lvl="2"/>
            <a:r>
              <a:rPr lang="en-IN" altLang="en-US"/>
              <a:t>Primary sensory cortex</a:t>
            </a:r>
          </a:p>
          <a:p>
            <a:pPr lvl="1"/>
            <a:r>
              <a:rPr lang="en-IN" altLang="en-US"/>
              <a:t>Occipital lobe</a:t>
            </a:r>
          </a:p>
          <a:p>
            <a:pPr lvl="1"/>
            <a:r>
              <a:rPr lang="en-IN" altLang="en-US"/>
              <a:t>Cerebellum</a:t>
            </a:r>
          </a:p>
          <a:p>
            <a:pPr lvl="1"/>
            <a:r>
              <a:rPr lang="en-IN" altLang="en-US"/>
              <a:t>Brainstem</a:t>
            </a:r>
          </a:p>
          <a:p>
            <a:pPr lvl="1"/>
            <a:r>
              <a:rPr lang="en-IN" altLang="en-US"/>
              <a:t>Ventricles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a:extLst>
              <a:ext uri="{FF2B5EF4-FFF2-40B4-BE49-F238E27FC236}">
                <a16:creationId xmlns:a16="http://schemas.microsoft.com/office/drawing/2014/main" id="{9DDF501F-EBD9-4DE3-9F18-65C1E7CB6060}"/>
              </a:ext>
            </a:extLst>
          </p:cNvPr>
          <p:cNvSpPr>
            <a:spLocks noGrp="1"/>
          </p:cNvSpPr>
          <p:nvPr>
            <p:ph type="title"/>
          </p:nvPr>
        </p:nvSpPr>
        <p:spPr/>
        <p:txBody>
          <a:bodyPr/>
          <a:lstStyle/>
          <a:p>
            <a:r>
              <a:rPr lang="en-US" altLang="en-US" dirty="0"/>
              <a:t>ICD-10-CM: Endocrine</a:t>
            </a:r>
          </a:p>
        </p:txBody>
      </p:sp>
      <p:sp>
        <p:nvSpPr>
          <p:cNvPr id="479234" name="Content Placeholder 2">
            <a:extLst>
              <a:ext uri="{FF2B5EF4-FFF2-40B4-BE49-F238E27FC236}">
                <a16:creationId xmlns:a16="http://schemas.microsoft.com/office/drawing/2014/main" id="{C36D99EF-40F5-4B8C-93BC-AAF031F11F3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Categories E00-E89, by location</a:t>
            </a:r>
          </a:p>
          <a:p>
            <a:pPr lvl="1"/>
            <a:r>
              <a:rPr lang="en-US" altLang="en-US" dirty="0"/>
              <a:t>Thyroid</a:t>
            </a:r>
          </a:p>
          <a:p>
            <a:pPr lvl="1"/>
            <a:r>
              <a:rPr lang="en-US" altLang="en-US" dirty="0"/>
              <a:t>Parathyroid</a:t>
            </a:r>
          </a:p>
          <a:p>
            <a:pPr lvl="1"/>
            <a:r>
              <a:rPr lang="en-US" altLang="en-US" dirty="0"/>
              <a:t>etc.</a:t>
            </a:r>
          </a:p>
          <a:p>
            <a:endParaRPr lang="en-US" altLang="en-US" dirty="0"/>
          </a:p>
          <a:p>
            <a:r>
              <a:rPr lang="en-US" altLang="en-US" dirty="0"/>
              <a:t>Neoplasms (Chapter 2)	</a:t>
            </a:r>
          </a:p>
          <a:p>
            <a:pPr lvl="1"/>
            <a:r>
              <a:rPr lang="en-US" altLang="en-US" dirty="0"/>
              <a:t>Report neoplasm first</a:t>
            </a:r>
          </a:p>
          <a:p>
            <a:pPr lvl="1"/>
            <a:r>
              <a:rPr lang="en-US" altLang="en-US" dirty="0"/>
              <a:t>Additional diagnosis as a result of neoplasm are secondary</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a:extLst>
              <a:ext uri="{FF2B5EF4-FFF2-40B4-BE49-F238E27FC236}">
                <a16:creationId xmlns:a16="http://schemas.microsoft.com/office/drawing/2014/main" id="{0249CF48-92CF-4DC8-BFD1-E994D65F6286}"/>
              </a:ext>
            </a:extLst>
          </p:cNvPr>
          <p:cNvSpPr>
            <a:spLocks noGrp="1"/>
          </p:cNvSpPr>
          <p:nvPr>
            <p:ph type="title"/>
          </p:nvPr>
        </p:nvSpPr>
        <p:spPr/>
        <p:txBody>
          <a:bodyPr/>
          <a:lstStyle/>
          <a:p>
            <a:r>
              <a:rPr lang="en-US" altLang="en-US" dirty="0"/>
              <a:t>ICD-10-CM: Endocrine</a:t>
            </a:r>
          </a:p>
        </p:txBody>
      </p:sp>
      <p:sp>
        <p:nvSpPr>
          <p:cNvPr id="478210" name="Content Placeholder 2">
            <a:extLst>
              <a:ext uri="{FF2B5EF4-FFF2-40B4-BE49-F238E27FC236}">
                <a16:creationId xmlns:a16="http://schemas.microsoft.com/office/drawing/2014/main" id="{F286A8F9-82A1-4EA9-8E0C-17A6CADDFEF8}"/>
              </a:ext>
            </a:extLst>
          </p:cNvPr>
          <p:cNvSpPr>
            <a:spLocks noGrp="1"/>
          </p:cNvSpPr>
          <p:nvPr>
            <p:ph type="body" sz="quarter" idx="14"/>
          </p:nvPr>
        </p:nvSpPr>
        <p:spPr bwMode="auto"/>
        <p:txBody>
          <a:bodyPr vert="horz" wrap="square" numCol="1" anchor="t" anchorCtr="0" compatLnSpc="1">
            <a:prstTxWarp prst="textNoShape">
              <a:avLst/>
            </a:prstTxWarp>
          </a:bodyPr>
          <a:lstStyle/>
          <a:p>
            <a:r>
              <a:rPr lang="en-IN" altLang="en-US"/>
              <a:t>Addison’s disease (E27.1)</a:t>
            </a:r>
          </a:p>
          <a:p>
            <a:r>
              <a:rPr lang="en-IN" altLang="en-US"/>
              <a:t>Primary hyperparathyroidism (E21.0)</a:t>
            </a:r>
          </a:p>
          <a:p>
            <a:r>
              <a:rPr lang="en-IN" altLang="en-US"/>
              <a:t>Diabetes </a:t>
            </a:r>
          </a:p>
          <a:p>
            <a:pPr lvl="1"/>
            <a:r>
              <a:rPr lang="en-IN" altLang="en-US" dirty="0"/>
              <a:t>Secondary diabetes (E08)</a:t>
            </a:r>
          </a:p>
          <a:p>
            <a:pPr lvl="2"/>
            <a:r>
              <a:rPr lang="en-IN" altLang="en-US" dirty="0"/>
              <a:t>Always has an underlying cause</a:t>
            </a:r>
          </a:p>
          <a:p>
            <a:pPr lvl="1"/>
            <a:r>
              <a:rPr lang="en-IN" altLang="en-US" dirty="0"/>
              <a:t>Drug/Chemical induced (E09)</a:t>
            </a:r>
          </a:p>
          <a:p>
            <a:pPr lvl="1"/>
            <a:r>
              <a:rPr lang="en-IN" altLang="en-US" dirty="0"/>
              <a:t>Type 1 (E10)</a:t>
            </a:r>
          </a:p>
          <a:p>
            <a:pPr lvl="1"/>
            <a:r>
              <a:rPr lang="en-IN" altLang="en-US" dirty="0"/>
              <a:t>Type 2 (E11)</a:t>
            </a:r>
          </a:p>
          <a:p>
            <a:pPr lvl="2"/>
            <a:r>
              <a:rPr lang="en-IN" altLang="en-US" dirty="0"/>
              <a:t>Systems affected </a:t>
            </a:r>
          </a:p>
          <a:p>
            <a:pPr lvl="2"/>
            <a:r>
              <a:rPr lang="en-IN" altLang="en-US" dirty="0"/>
              <a:t>Complications/manifestations</a:t>
            </a:r>
          </a:p>
          <a:p>
            <a:pPr lvl="1"/>
            <a:endParaRPr lang="en-IN" alt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a:extLst>
              <a:ext uri="{FF2B5EF4-FFF2-40B4-BE49-F238E27FC236}">
                <a16:creationId xmlns:a16="http://schemas.microsoft.com/office/drawing/2014/main" id="{C8244531-7244-42F9-8346-A899740ADC9D}"/>
              </a:ext>
            </a:extLst>
          </p:cNvPr>
          <p:cNvSpPr>
            <a:spLocks noGrp="1"/>
          </p:cNvSpPr>
          <p:nvPr>
            <p:ph type="title"/>
          </p:nvPr>
        </p:nvSpPr>
        <p:spPr/>
        <p:txBody>
          <a:bodyPr/>
          <a:lstStyle/>
          <a:p>
            <a:r>
              <a:rPr lang="en-US" altLang="en-US" dirty="0"/>
              <a:t>ICD-10-CM: Nervous System</a:t>
            </a:r>
          </a:p>
        </p:txBody>
      </p:sp>
      <p:sp>
        <p:nvSpPr>
          <p:cNvPr id="483330" name="Content Placeholder 2">
            <a:extLst>
              <a:ext uri="{FF2B5EF4-FFF2-40B4-BE49-F238E27FC236}">
                <a16:creationId xmlns:a16="http://schemas.microsoft.com/office/drawing/2014/main" id="{4D63C5D1-C826-4563-84CB-95B92B13116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Inflammation</a:t>
            </a:r>
          </a:p>
          <a:p>
            <a:pPr lvl="1"/>
            <a:r>
              <a:rPr lang="en-IN" altLang="en-US" dirty="0"/>
              <a:t>Meningitis (lining of brain/spinal cord)</a:t>
            </a:r>
          </a:p>
          <a:p>
            <a:pPr lvl="1"/>
            <a:r>
              <a:rPr lang="en-IN" altLang="en-US" dirty="0"/>
              <a:t>Encephalitis (brain)</a:t>
            </a:r>
          </a:p>
          <a:p>
            <a:pPr lvl="1"/>
            <a:r>
              <a:rPr lang="en-IN" altLang="en-US" dirty="0"/>
              <a:t>Myelitis (spinal cord)</a:t>
            </a:r>
          </a:p>
          <a:p>
            <a:pPr lvl="1"/>
            <a:r>
              <a:rPr lang="en-IN" altLang="en-US" dirty="0"/>
              <a:t>Encephalomyelitis (brain and spinal cord)</a:t>
            </a:r>
          </a:p>
          <a:p>
            <a:endParaRPr lang="en-IN" altLang="en-US" dirty="0"/>
          </a:p>
          <a:p>
            <a:r>
              <a:rPr lang="en-IN" altLang="en-US" dirty="0"/>
              <a:t>Sleep disorders</a:t>
            </a:r>
          </a:p>
          <a:p>
            <a:r>
              <a:rPr lang="en-IN" altLang="en-US" dirty="0"/>
              <a:t>Hereditary/degenerative disease of CNS</a:t>
            </a:r>
          </a:p>
          <a:p>
            <a:pPr lvl="1"/>
            <a:r>
              <a:rPr lang="en-IN" altLang="en-US" dirty="0"/>
              <a:t>Report underlying disease when instructed</a:t>
            </a:r>
          </a:p>
          <a:p>
            <a:endParaRPr lang="en-IN" alt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a:extLst>
              <a:ext uri="{FF2B5EF4-FFF2-40B4-BE49-F238E27FC236}">
                <a16:creationId xmlns:a16="http://schemas.microsoft.com/office/drawing/2014/main" id="{869CD83A-3E11-4622-AB67-35A8B4AF822C}"/>
              </a:ext>
            </a:extLst>
          </p:cNvPr>
          <p:cNvSpPr>
            <a:spLocks noGrp="1"/>
          </p:cNvSpPr>
          <p:nvPr>
            <p:ph type="title"/>
          </p:nvPr>
        </p:nvSpPr>
        <p:spPr/>
        <p:txBody>
          <a:bodyPr/>
          <a:lstStyle/>
          <a:p>
            <a:r>
              <a:rPr lang="en-US" altLang="en-US" dirty="0"/>
              <a:t>ICD-10-CM: Nervous System</a:t>
            </a:r>
          </a:p>
        </p:txBody>
      </p:sp>
      <p:sp>
        <p:nvSpPr>
          <p:cNvPr id="485378" name="Content Placeholder 2">
            <a:extLst>
              <a:ext uri="{FF2B5EF4-FFF2-40B4-BE49-F238E27FC236}">
                <a16:creationId xmlns:a16="http://schemas.microsoft.com/office/drawing/2014/main" id="{1900E352-FDD3-4BC7-8C99-42EF8A390AE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Pain (NEC)  (G89)</a:t>
            </a:r>
          </a:p>
          <a:p>
            <a:pPr lvl="1"/>
            <a:r>
              <a:rPr lang="en-US" altLang="en-US" dirty="0"/>
              <a:t>Pain control is reason for visit</a:t>
            </a:r>
          </a:p>
          <a:p>
            <a:pPr lvl="1"/>
            <a:r>
              <a:rPr lang="en-US" altLang="en-US" dirty="0"/>
              <a:t>Do not report as primary if you know the underlying cause, and visit is to manage that diagnosis</a:t>
            </a:r>
          </a:p>
          <a:p>
            <a:pPr lvl="1"/>
            <a:r>
              <a:rPr lang="en-US" altLang="en-US" dirty="0"/>
              <a:t>Acute vs. Chronic</a:t>
            </a:r>
          </a:p>
          <a:p>
            <a:endParaRPr lang="en-US" altLang="en-US" dirty="0"/>
          </a:p>
          <a:p>
            <a:r>
              <a:rPr lang="en-US" altLang="en-US" dirty="0"/>
              <a:t>Disorders of CNS</a:t>
            </a:r>
          </a:p>
          <a:p>
            <a:pPr lvl="1"/>
            <a:r>
              <a:rPr lang="en-US" altLang="en-US" dirty="0"/>
              <a:t>Migraine (G43)</a:t>
            </a:r>
          </a:p>
          <a:p>
            <a:pPr lvl="2"/>
            <a:r>
              <a:rPr lang="en-US" altLang="en-US" dirty="0"/>
              <a:t>Status </a:t>
            </a:r>
            <a:r>
              <a:rPr lang="en-US" altLang="en-US" dirty="0" err="1"/>
              <a:t>migrainosus</a:t>
            </a:r>
            <a:endParaRPr lang="en-US" altLang="en-US" dirty="0"/>
          </a:p>
          <a:p>
            <a:pPr lvl="2"/>
            <a:r>
              <a:rPr lang="en-US" altLang="en-US" dirty="0"/>
              <a:t>Aura </a:t>
            </a:r>
          </a:p>
          <a:p>
            <a:pPr lvl="2"/>
            <a:r>
              <a:rPr lang="en-US" altLang="en-US" dirty="0"/>
              <a:t>Intractable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AC57246-41A7-4BD9-9D05-4EF077C0B6B4}"/>
              </a:ext>
            </a:extLst>
          </p:cNvPr>
          <p:cNvSpPr>
            <a:spLocks noGrp="1"/>
          </p:cNvSpPr>
          <p:nvPr>
            <p:ph type="title"/>
          </p:nvPr>
        </p:nvSpPr>
        <p:spPr/>
        <p:txBody>
          <a:bodyPr/>
          <a:lstStyle/>
          <a:p>
            <a:r>
              <a:rPr lang="en-US" dirty="0"/>
              <a:t>ICD-10-CM Layout</a:t>
            </a:r>
          </a:p>
        </p:txBody>
      </p:sp>
      <p:sp>
        <p:nvSpPr>
          <p:cNvPr id="81923" name="Rectangle 3">
            <a:extLst>
              <a:ext uri="{FF2B5EF4-FFF2-40B4-BE49-F238E27FC236}">
                <a16:creationId xmlns:a16="http://schemas.microsoft.com/office/drawing/2014/main" id="{49C8599D-6006-49BC-B9F5-13CCD3EF83B8}"/>
              </a:ext>
            </a:extLst>
          </p:cNvPr>
          <p:cNvSpPr>
            <a:spLocks noGrp="1"/>
          </p:cNvSpPr>
          <p:nvPr>
            <p:ph type="body" sz="quarter" idx="14"/>
          </p:nvPr>
        </p:nvSpPr>
        <p:spPr/>
        <p:txBody>
          <a:bodyPr/>
          <a:lstStyle/>
          <a:p>
            <a:r>
              <a:rPr lang="en-US" dirty="0"/>
              <a:t>External Cause of Injuries Index</a:t>
            </a:r>
          </a:p>
        </p:txBody>
      </p:sp>
      <p:sp>
        <p:nvSpPr>
          <p:cNvPr id="8" name="Text Placeholder 7">
            <a:extLst>
              <a:ext uri="{FF2B5EF4-FFF2-40B4-BE49-F238E27FC236}">
                <a16:creationId xmlns:a16="http://schemas.microsoft.com/office/drawing/2014/main" id="{E5E24854-FCAD-4291-AA68-C148BC195E1B}"/>
              </a:ext>
            </a:extLst>
          </p:cNvPr>
          <p:cNvSpPr>
            <a:spLocks noGrp="1"/>
          </p:cNvSpPr>
          <p:nvPr>
            <p:ph type="body" sz="quarter" idx="4294967295"/>
          </p:nvPr>
        </p:nvSpPr>
        <p:spPr>
          <a:xfrm>
            <a:off x="322018" y="1555750"/>
            <a:ext cx="4538094" cy="2859088"/>
          </a:xfrm>
        </p:spPr>
        <p:txBody>
          <a:bodyPr>
            <a:normAutofit/>
          </a:bodyPr>
          <a:lstStyle/>
          <a:p>
            <a:pPr marL="380666" lvl="1" indent="-285477" defTabSz="761515">
              <a:buClr>
                <a:srgbClr val="EF5321"/>
              </a:buClr>
              <a:defRPr/>
            </a:pPr>
            <a:r>
              <a:rPr lang="en-US" sz="1500" dirty="0"/>
              <a:t>External cause codes describe how an injury occurred</a:t>
            </a:r>
          </a:p>
          <a:p>
            <a:pPr marL="380666" lvl="1" indent="-285477" defTabSz="761515">
              <a:buClr>
                <a:srgbClr val="EF5321"/>
              </a:buClr>
              <a:defRPr/>
            </a:pPr>
            <a:r>
              <a:rPr lang="en-US" sz="1500" dirty="0"/>
              <a:t>Read the notes at the beginning of ICD-10-CM Chapter 20 External Causes of Morbidity</a:t>
            </a:r>
          </a:p>
          <a:p>
            <a:pPr marL="380666" lvl="1" indent="-285477" defTabSz="761515">
              <a:buClr>
                <a:srgbClr val="EF5321"/>
              </a:buClr>
              <a:defRPr/>
            </a:pPr>
            <a:r>
              <a:rPr lang="en-US" sz="1500" dirty="0"/>
              <a:t>NEVER primary</a:t>
            </a:r>
          </a:p>
        </p:txBody>
      </p:sp>
      <p:sp>
        <p:nvSpPr>
          <p:cNvPr id="9" name="TextBox 8">
            <a:extLst>
              <a:ext uri="{FF2B5EF4-FFF2-40B4-BE49-F238E27FC236}">
                <a16:creationId xmlns:a16="http://schemas.microsoft.com/office/drawing/2014/main" id="{716957E8-6C8F-425E-8C1B-1A1FF179F908}"/>
              </a:ext>
            </a:extLst>
          </p:cNvPr>
          <p:cNvSpPr txBox="1"/>
          <p:nvPr/>
        </p:nvSpPr>
        <p:spPr>
          <a:xfrm>
            <a:off x="4876800" y="1077065"/>
            <a:ext cx="3961870" cy="3168201"/>
          </a:xfrm>
          <a:prstGeom prst="flowChartDocumen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lvl="1" defTabSz="761515">
              <a:defRPr/>
            </a:pPr>
            <a:r>
              <a:rPr lang="en-US" sz="1598" dirty="0"/>
              <a:t>Fall, falling (accidental) W19-</a:t>
            </a:r>
          </a:p>
          <a:p>
            <a:pPr marL="0" lvl="1" defTabSz="761515">
              <a:defRPr/>
            </a:pPr>
            <a:r>
              <a:rPr lang="en-US" sz="1598" dirty="0"/>
              <a:t>      building W20.1-</a:t>
            </a:r>
            <a:br>
              <a:rPr lang="en-US" sz="1598" dirty="0"/>
            </a:br>
            <a:r>
              <a:rPr lang="en-US" sz="1598" dirty="0"/>
              <a:t>             burning (uncontrolled fire) X00.3-</a:t>
            </a:r>
            <a:br>
              <a:rPr lang="en-US" sz="1598" dirty="0"/>
            </a:br>
            <a:r>
              <a:rPr lang="en-US" sz="1598" dirty="0"/>
              <a:t>      down</a:t>
            </a:r>
            <a:br>
              <a:rPr lang="en-US" sz="1598" dirty="0"/>
            </a:br>
            <a:r>
              <a:rPr lang="en-US" sz="1598" dirty="0"/>
              <a:t>            embankment W17.81-</a:t>
            </a:r>
            <a:br>
              <a:rPr lang="en-US" sz="1598" dirty="0"/>
            </a:br>
            <a:r>
              <a:rPr lang="en-US" sz="1598" dirty="0"/>
              <a:t>            escalator W10.0-</a:t>
            </a:r>
          </a:p>
          <a:p>
            <a:pPr marL="0" lvl="1" defTabSz="761515">
              <a:defRPr/>
            </a:pPr>
            <a:r>
              <a:rPr lang="en-US" sz="1598" dirty="0"/>
              <a:t>            hill W17.81-</a:t>
            </a:r>
            <a:br>
              <a:rPr lang="en-US" sz="1598" dirty="0"/>
            </a:br>
            <a:r>
              <a:rPr lang="en-US" sz="1598" dirty="0"/>
              <a:t>            ladder W11-</a:t>
            </a:r>
            <a:br>
              <a:rPr lang="en-US" sz="1598" dirty="0"/>
            </a:br>
            <a:r>
              <a:rPr lang="en-US" sz="1598" dirty="0"/>
              <a:t>            ramp W10.2-</a:t>
            </a:r>
          </a:p>
          <a:p>
            <a:pPr marL="0" lvl="1" defTabSz="761515">
              <a:defRPr/>
            </a:pPr>
            <a:r>
              <a:rPr lang="en-US" sz="1598" dirty="0"/>
              <a:t>            stairs, steps W10.9-</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a:extLst>
              <a:ext uri="{FF2B5EF4-FFF2-40B4-BE49-F238E27FC236}">
                <a16:creationId xmlns:a16="http://schemas.microsoft.com/office/drawing/2014/main" id="{7CB64070-349A-4F1C-9C47-2755C36DADE1}"/>
              </a:ext>
            </a:extLst>
          </p:cNvPr>
          <p:cNvSpPr>
            <a:spLocks noGrp="1"/>
          </p:cNvSpPr>
          <p:nvPr>
            <p:ph type="title"/>
          </p:nvPr>
        </p:nvSpPr>
        <p:spPr/>
        <p:txBody>
          <a:bodyPr/>
          <a:lstStyle/>
          <a:p>
            <a:r>
              <a:rPr lang="en-US" altLang="en-US" dirty="0"/>
              <a:t>ICD-10-CM: Nervous System</a:t>
            </a:r>
          </a:p>
        </p:txBody>
      </p:sp>
      <p:sp>
        <p:nvSpPr>
          <p:cNvPr id="487426" name="Content Placeholder 2">
            <a:extLst>
              <a:ext uri="{FF2B5EF4-FFF2-40B4-BE49-F238E27FC236}">
                <a16:creationId xmlns:a16="http://schemas.microsoft.com/office/drawing/2014/main" id="{51000136-DAB5-4127-A75B-2962593BEAE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Disorders of PNS</a:t>
            </a:r>
          </a:p>
          <a:p>
            <a:pPr lvl="1"/>
            <a:r>
              <a:rPr lang="en-US" altLang="en-US"/>
              <a:t>Trigeminal nerve disorder</a:t>
            </a:r>
          </a:p>
          <a:p>
            <a:pPr lvl="1"/>
            <a:r>
              <a:rPr lang="en-US" altLang="en-US"/>
              <a:t>Neuritis</a:t>
            </a:r>
          </a:p>
          <a:p>
            <a:pPr lvl="2"/>
            <a:r>
              <a:rPr lang="en-US" altLang="en-US"/>
              <a:t>CTS</a:t>
            </a:r>
          </a:p>
          <a:p>
            <a:pPr lvl="2"/>
            <a:endParaRPr lang="en-US" altLang="en-US"/>
          </a:p>
          <a:p>
            <a:r>
              <a:rPr lang="en-US" altLang="en-US"/>
              <a:t>Neoplasms</a:t>
            </a:r>
          </a:p>
          <a:p>
            <a:pPr lvl="1"/>
            <a:r>
              <a:rPr lang="en-US" altLang="en-US"/>
              <a:t>Search in Vol. 2	</a:t>
            </a:r>
          </a:p>
          <a:p>
            <a:pPr lvl="1"/>
            <a:r>
              <a:rPr lang="en-US" altLang="en-US"/>
              <a:t>Use neoplasm table, by location and type</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Thyroid Gland Excision</a:t>
            </a:r>
          </a:p>
        </p:txBody>
      </p:sp>
      <p:sp>
        <p:nvSpPr>
          <p:cNvPr id="5" name="Text Placeholder 4"/>
          <p:cNvSpPr>
            <a:spLocks noGrp="1"/>
          </p:cNvSpPr>
          <p:nvPr>
            <p:ph type="body" sz="quarter" idx="14"/>
          </p:nvPr>
        </p:nvSpPr>
        <p:spPr/>
        <p:txBody>
          <a:bodyPr/>
          <a:lstStyle/>
          <a:p>
            <a:r>
              <a:rPr lang="en-US" dirty="0"/>
              <a:t>Concepts include:</a:t>
            </a:r>
          </a:p>
          <a:p>
            <a:pPr lvl="1"/>
            <a:r>
              <a:rPr lang="en-US" dirty="0"/>
              <a:t>Partial or total removal</a:t>
            </a:r>
          </a:p>
          <a:p>
            <a:pPr lvl="1"/>
            <a:r>
              <a:rPr lang="en-US" dirty="0"/>
              <a:t>Contralateral (opposite side)</a:t>
            </a:r>
          </a:p>
          <a:p>
            <a:pPr lvl="1"/>
            <a:r>
              <a:rPr lang="en-US" dirty="0"/>
              <a:t>Malignancy</a:t>
            </a:r>
          </a:p>
          <a:p>
            <a:pPr lvl="1"/>
            <a:r>
              <a:rPr lang="en-US" dirty="0"/>
              <a:t>Approach</a:t>
            </a:r>
          </a:p>
          <a:p>
            <a:endParaRPr lang="en-US" dirty="0"/>
          </a:p>
        </p:txBody>
      </p:sp>
    </p:spTree>
    <p:extLst>
      <p:ext uri="{BB962C8B-B14F-4D97-AF65-F5344CB8AC3E}">
        <p14:creationId xmlns:p14="http://schemas.microsoft.com/office/powerpoint/2010/main" val="419410245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a:extLst>
              <a:ext uri="{FF2B5EF4-FFF2-40B4-BE49-F238E27FC236}">
                <a16:creationId xmlns:a16="http://schemas.microsoft.com/office/drawing/2014/main" id="{3B330AE5-83CB-498D-93A1-5831CA7CF20D}"/>
              </a:ext>
            </a:extLst>
          </p:cNvPr>
          <p:cNvSpPr>
            <a:spLocks noGrp="1"/>
          </p:cNvSpPr>
          <p:nvPr>
            <p:ph type="title"/>
          </p:nvPr>
        </p:nvSpPr>
        <p:spPr/>
        <p:txBody>
          <a:bodyPr/>
          <a:lstStyle/>
          <a:p>
            <a:r>
              <a:rPr lang="en-US" altLang="en-US" dirty="0"/>
              <a:t>CPT</a:t>
            </a:r>
            <a:r>
              <a:rPr lang="en-US" altLang="en-US" baseline="30000" dirty="0"/>
              <a:t>®</a:t>
            </a:r>
            <a:r>
              <a:rPr lang="en-US" altLang="en-US" dirty="0"/>
              <a:t>: Endocrine</a:t>
            </a:r>
          </a:p>
        </p:txBody>
      </p:sp>
      <p:sp>
        <p:nvSpPr>
          <p:cNvPr id="489474" name="Content Placeholder 2">
            <a:extLst>
              <a:ext uri="{FF2B5EF4-FFF2-40B4-BE49-F238E27FC236}">
                <a16:creationId xmlns:a16="http://schemas.microsoft.com/office/drawing/2014/main" id="{66A7B69F-5EA7-47A6-B0FC-2DFF1D83F9C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Parathyroid, Thymus, Adrenals, Pancreas</a:t>
            </a:r>
          </a:p>
          <a:p>
            <a:pPr marL="269875" lvl="1" indent="-142875"/>
            <a:r>
              <a:rPr lang="en-US" altLang="en-US" dirty="0"/>
              <a:t>Endocrinology – Medicine section</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a:extLst>
              <a:ext uri="{FF2B5EF4-FFF2-40B4-BE49-F238E27FC236}">
                <a16:creationId xmlns:a16="http://schemas.microsoft.com/office/drawing/2014/main" id="{570761BB-E45C-4CCA-A9FA-6A607D525EA0}"/>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491522" name="Content Placeholder 2">
            <a:extLst>
              <a:ext uri="{FF2B5EF4-FFF2-40B4-BE49-F238E27FC236}">
                <a16:creationId xmlns:a16="http://schemas.microsoft.com/office/drawing/2014/main" id="{455F5739-9908-4490-A1A2-1654C178007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IN" altLang="en-US" dirty="0"/>
              <a:t>Skull, Meninges, and Brain</a:t>
            </a:r>
          </a:p>
          <a:p>
            <a:pPr lvl="1"/>
            <a:r>
              <a:rPr lang="en-IN" altLang="en-US" dirty="0"/>
              <a:t>Twist drill</a:t>
            </a:r>
          </a:p>
          <a:p>
            <a:pPr lvl="1"/>
            <a:r>
              <a:rPr lang="en-IN" altLang="en-US" dirty="0"/>
              <a:t>Burr holes</a:t>
            </a:r>
          </a:p>
          <a:p>
            <a:pPr lvl="1"/>
            <a:r>
              <a:rPr lang="en-IN" altLang="en-US" dirty="0"/>
              <a:t>Trephine</a:t>
            </a:r>
          </a:p>
          <a:p>
            <a:pPr lvl="1"/>
            <a:r>
              <a:rPr lang="en-IN" altLang="en-US" dirty="0"/>
              <a:t>Craniectomy/craniotomy</a:t>
            </a:r>
          </a:p>
          <a:p>
            <a:endParaRPr lang="en-IN" altLang="en-US" dirty="0"/>
          </a:p>
          <a:p>
            <a:r>
              <a:rPr lang="en-IN" altLang="en-US" dirty="0"/>
              <a:t>Skull base surgery</a:t>
            </a:r>
          </a:p>
          <a:p>
            <a:pPr lvl="1"/>
            <a:r>
              <a:rPr lang="en-IN" altLang="en-US" dirty="0"/>
              <a:t>Approach</a:t>
            </a:r>
          </a:p>
          <a:p>
            <a:pPr lvl="1"/>
            <a:r>
              <a:rPr lang="en-IN" altLang="en-US" dirty="0"/>
              <a:t>Definitive procedure</a:t>
            </a:r>
          </a:p>
          <a:p>
            <a:pPr lvl="1"/>
            <a:r>
              <a:rPr lang="en-IN" altLang="en-US" dirty="0"/>
              <a:t>Repair/reconstruction </a:t>
            </a:r>
          </a:p>
          <a:p>
            <a:endParaRPr lang="en-IN" altLang="en-US" dirty="0"/>
          </a:p>
          <a:p>
            <a:r>
              <a:rPr lang="en-IN" altLang="en-US" dirty="0"/>
              <a:t>Endovascular therapy</a:t>
            </a:r>
          </a:p>
          <a:p>
            <a:pPr lvl="1"/>
            <a:r>
              <a:rPr lang="en-IN" altLang="en-US" dirty="0"/>
              <a:t>Balloons or stents to treat arterial disease</a:t>
            </a:r>
          </a:p>
          <a:p>
            <a:pPr lvl="2"/>
            <a:endParaRPr lang="en-IN" altLang="en-US" dirty="0"/>
          </a:p>
          <a:p>
            <a:pPr lvl="1"/>
            <a:endParaRPr lang="en-IN" alt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a:extLst>
              <a:ext uri="{FF2B5EF4-FFF2-40B4-BE49-F238E27FC236}">
                <a16:creationId xmlns:a16="http://schemas.microsoft.com/office/drawing/2014/main" id="{E5D8307C-612C-49C7-B9FE-6186248CC00F}"/>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493570" name="Content Placeholder 2">
            <a:extLst>
              <a:ext uri="{FF2B5EF4-FFF2-40B4-BE49-F238E27FC236}">
                <a16:creationId xmlns:a16="http://schemas.microsoft.com/office/drawing/2014/main" id="{91DF485C-122A-435F-88DB-407DD6A9B94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AV malformation</a:t>
            </a:r>
          </a:p>
          <a:p>
            <a:pPr lvl="1"/>
            <a:r>
              <a:rPr lang="en-IN" altLang="en-US" dirty="0"/>
              <a:t>Simple vs. complex</a:t>
            </a:r>
          </a:p>
          <a:p>
            <a:endParaRPr lang="en-IN" altLang="en-US" dirty="0"/>
          </a:p>
          <a:p>
            <a:r>
              <a:rPr lang="en-IN" altLang="en-US" dirty="0"/>
              <a:t>Intracranial aneurysm</a:t>
            </a:r>
          </a:p>
          <a:p>
            <a:pPr lvl="1"/>
            <a:r>
              <a:rPr lang="en-IN" altLang="en-US" dirty="0"/>
              <a:t>Simple vs. complex</a:t>
            </a:r>
          </a:p>
          <a:p>
            <a:endParaRPr lang="en-IN" altLang="en-US" dirty="0"/>
          </a:p>
          <a:p>
            <a:r>
              <a:rPr lang="en-IN" altLang="en-US" dirty="0"/>
              <a:t>Other techniques</a:t>
            </a:r>
          </a:p>
          <a:p>
            <a:pPr lvl="1"/>
            <a:r>
              <a:rPr lang="en-IN" altLang="en-US" dirty="0"/>
              <a:t>Anastomosis to bypass aneurysm</a:t>
            </a:r>
          </a:p>
          <a:p>
            <a:pPr lvl="1"/>
            <a:r>
              <a:rPr lang="en-IN" altLang="en-US" dirty="0"/>
              <a:t>Stereotaxis/Radiosurgery</a:t>
            </a:r>
          </a:p>
          <a:p>
            <a:pPr lvl="2"/>
            <a:r>
              <a:rPr lang="en-IN" altLang="en-US" dirty="0"/>
              <a:t>Lesion treatment</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a:extLst>
              <a:ext uri="{FF2B5EF4-FFF2-40B4-BE49-F238E27FC236}">
                <a16:creationId xmlns:a16="http://schemas.microsoft.com/office/drawing/2014/main" id="{EC0FFADD-FE8A-441D-8DF2-A5430A2D843A}"/>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495618" name="Content Placeholder 2">
            <a:extLst>
              <a:ext uri="{FF2B5EF4-FFF2-40B4-BE49-F238E27FC236}">
                <a16:creationId xmlns:a16="http://schemas.microsoft.com/office/drawing/2014/main" id="{8268773C-B184-4E6E-BC00-27CB434A499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Cranial neurostimulators</a:t>
            </a:r>
          </a:p>
          <a:p>
            <a:pPr lvl="1"/>
            <a:r>
              <a:rPr lang="en-IN" altLang="en-US" dirty="0"/>
              <a:t>Pulse generator</a:t>
            </a:r>
          </a:p>
          <a:p>
            <a:pPr lvl="1"/>
            <a:r>
              <a:rPr lang="en-IN" altLang="en-US" dirty="0"/>
              <a:t>Electrodes</a:t>
            </a:r>
          </a:p>
          <a:p>
            <a:pPr lvl="2"/>
            <a:r>
              <a:rPr lang="en-IN" altLang="en-US" dirty="0" err="1"/>
              <a:t>eg</a:t>
            </a:r>
            <a:r>
              <a:rPr lang="en-IN" altLang="en-US" dirty="0"/>
              <a:t>, for Parkinson's, epilepsy</a:t>
            </a:r>
          </a:p>
          <a:p>
            <a:endParaRPr lang="en-IN" altLang="en-US" dirty="0"/>
          </a:p>
          <a:p>
            <a:r>
              <a:rPr lang="en-IN" altLang="en-US" dirty="0"/>
              <a:t>Repair of skull</a:t>
            </a:r>
          </a:p>
          <a:p>
            <a:pPr lvl="1"/>
            <a:r>
              <a:rPr lang="en-IN" altLang="en-US" dirty="0"/>
              <a:t>Skull fracture</a:t>
            </a:r>
          </a:p>
          <a:p>
            <a:pPr lvl="1"/>
            <a:r>
              <a:rPr lang="en-IN" altLang="en-US" dirty="0"/>
              <a:t>Encephalocele</a:t>
            </a:r>
          </a:p>
        </p:txBody>
      </p:sp>
      <p:sp>
        <p:nvSpPr>
          <p:cNvPr id="5" name="Content Placeholder 2">
            <a:extLst>
              <a:ext uri="{FF2B5EF4-FFF2-40B4-BE49-F238E27FC236}">
                <a16:creationId xmlns:a16="http://schemas.microsoft.com/office/drawing/2014/main" id="{A37C9C13-9DD6-48FF-A8FA-1D702214AF6C}"/>
              </a:ext>
            </a:extLst>
          </p:cNvPr>
          <p:cNvSpPr txBox="1">
            <a:spLocks/>
          </p:cNvSpPr>
          <p:nvPr/>
        </p:nvSpPr>
        <p:spPr bwMode="auto">
          <a:xfrm>
            <a:off x="4606396" y="858439"/>
            <a:ext cx="4489979" cy="3074594"/>
          </a:xfrm>
          <a:prstGeom prst="rect">
            <a:avLst/>
          </a:prstGeom>
          <a:noFill/>
          <a:ln w="9525">
            <a:noFill/>
            <a:miter lim="800000"/>
            <a:headEnd/>
            <a:tailEnd/>
          </a:ln>
        </p:spPr>
        <p:txBody>
          <a:bodyPr lIns="91440" tIns="45720" rIns="91440" bIns="45720"/>
          <a:lstStyle/>
          <a:p>
            <a:pPr defTabSz="912776">
              <a:spcBef>
                <a:spcPct val="20000"/>
              </a:spcBef>
              <a:defRPr/>
            </a:pPr>
            <a:r>
              <a:rPr lang="en-US" b="1" dirty="0">
                <a:solidFill>
                  <a:schemeClr val="bg1">
                    <a:lumMod val="10000"/>
                  </a:schemeClr>
                </a:solidFill>
              </a:rPr>
              <a:t>Neuroendoscopy</a:t>
            </a:r>
          </a:p>
          <a:p>
            <a:pPr marL="627063" lvl="1" indent="-342900" defTabSz="912776">
              <a:spcBef>
                <a:spcPct val="20000"/>
              </a:spcBef>
              <a:buClr>
                <a:srgbClr val="EF5321"/>
              </a:buClr>
              <a:buFont typeface="Arial" panose="020B0604020202020204" pitchFamily="34" charset="0"/>
              <a:buChar char="•"/>
              <a:defRPr/>
            </a:pPr>
            <a:r>
              <a:rPr lang="en-US" sz="1500" dirty="0">
                <a:solidFill>
                  <a:schemeClr val="tx2"/>
                </a:solidFill>
              </a:rPr>
              <a:t>CSF Shunt </a:t>
            </a:r>
          </a:p>
          <a:p>
            <a:pPr marL="984250" lvl="2" indent="-284163" defTabSz="912776">
              <a:spcBef>
                <a:spcPct val="20000"/>
              </a:spcBef>
              <a:buClr>
                <a:srgbClr val="AC529E"/>
              </a:buClr>
              <a:buFont typeface="Arial" pitchFamily="34" charset="0"/>
              <a:buChar char="–"/>
              <a:defRPr/>
            </a:pPr>
            <a:r>
              <a:rPr lang="en-US" sz="1350" dirty="0">
                <a:solidFill>
                  <a:schemeClr val="tx2"/>
                </a:solidFill>
              </a:rPr>
              <a:t>Drain accumulation of CSF</a:t>
            </a:r>
          </a:p>
          <a:p>
            <a:pPr marL="984250" lvl="2" indent="-284163" defTabSz="912776">
              <a:spcBef>
                <a:spcPct val="20000"/>
              </a:spcBef>
              <a:buClr>
                <a:srgbClr val="AC529E"/>
              </a:buClr>
              <a:buFont typeface="Arial" pitchFamily="34" charset="0"/>
              <a:buChar char="–"/>
              <a:defRPr/>
            </a:pPr>
            <a:r>
              <a:rPr lang="en-US" sz="1350" dirty="0">
                <a:solidFill>
                  <a:schemeClr val="tx2"/>
                </a:solidFill>
              </a:rPr>
              <a:t>May require revision</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a:extLst>
              <a:ext uri="{FF2B5EF4-FFF2-40B4-BE49-F238E27FC236}">
                <a16:creationId xmlns:a16="http://schemas.microsoft.com/office/drawing/2014/main" id="{E164DFBC-9743-4934-B93E-F323DD4DA9D1}"/>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235523" name="Content Placeholder 2">
            <a:extLst>
              <a:ext uri="{FF2B5EF4-FFF2-40B4-BE49-F238E27FC236}">
                <a16:creationId xmlns:a16="http://schemas.microsoft.com/office/drawing/2014/main" id="{8B67BDA6-D529-4226-A8F7-DC11BCD22045}"/>
              </a:ext>
            </a:extLst>
          </p:cNvPr>
          <p:cNvSpPr>
            <a:spLocks noGrp="1"/>
          </p:cNvSpPr>
          <p:nvPr>
            <p:ph type="body" sz="quarter" idx="14"/>
          </p:nvPr>
        </p:nvSpPr>
        <p:spPr/>
        <p:txBody>
          <a:bodyPr>
            <a:normAutofit/>
          </a:bodyPr>
          <a:lstStyle/>
          <a:p>
            <a:r>
              <a:rPr lang="en-IN" altLang="en-US" dirty="0"/>
              <a:t>Spine and Spinal Cord </a:t>
            </a:r>
          </a:p>
          <a:p>
            <a:pPr lvl="1"/>
            <a:r>
              <a:rPr lang="en-IN" altLang="en-US" dirty="0"/>
              <a:t>Injection, Drainage, Aspiration</a:t>
            </a:r>
          </a:p>
          <a:p>
            <a:pPr lvl="2"/>
            <a:r>
              <a:rPr lang="en-IN" altLang="en-US" dirty="0"/>
              <a:t>Pay careful attention to notes and parenthetical instructions</a:t>
            </a:r>
          </a:p>
          <a:p>
            <a:pPr lvl="2"/>
            <a:r>
              <a:rPr lang="en-IN" altLang="en-US" dirty="0"/>
              <a:t>Spinal tap (diagnostic /therapeutic)</a:t>
            </a:r>
          </a:p>
          <a:p>
            <a:pPr lvl="2"/>
            <a:r>
              <a:rPr lang="en-IN" altLang="en-US" dirty="0"/>
              <a:t>Neurolytic injections</a:t>
            </a:r>
          </a:p>
          <a:p>
            <a:pPr lvl="1"/>
            <a:r>
              <a:rPr lang="en-IN" altLang="en-US" dirty="0"/>
              <a:t>“Pain pumps”</a:t>
            </a:r>
          </a:p>
          <a:p>
            <a:pPr lvl="1"/>
            <a:r>
              <a:rPr lang="en-IN" altLang="en-US" dirty="0"/>
              <a:t>Intrathecal catheter</a:t>
            </a:r>
          </a:p>
          <a:p>
            <a:pPr lvl="1"/>
            <a:r>
              <a:rPr lang="en-IN" altLang="en-US" dirty="0"/>
              <a:t>Laminectomy vs. Laminotomy</a:t>
            </a:r>
          </a:p>
          <a:p>
            <a:pPr lvl="2"/>
            <a:r>
              <a:rPr lang="en-IN" altLang="en-US" dirty="0"/>
              <a:t>Complete vs. partial excision of lamina</a:t>
            </a:r>
          </a:p>
          <a:p>
            <a:pPr lvl="2"/>
            <a:r>
              <a:rPr lang="en-IN" altLang="en-US" dirty="0"/>
              <a:t>Code by spinal region</a:t>
            </a:r>
          </a:p>
          <a:p>
            <a:pPr lvl="2"/>
            <a:r>
              <a:rPr lang="en-IN" altLang="en-US" dirty="0"/>
              <a:t>Include decompression</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Laminotomy (Hemilaminectomy) vs Laminectomy</a:t>
            </a:r>
          </a:p>
        </p:txBody>
      </p:sp>
      <p:sp>
        <p:nvSpPr>
          <p:cNvPr id="5" name="Text Placeholder 4"/>
          <p:cNvSpPr>
            <a:spLocks noGrp="1"/>
          </p:cNvSpPr>
          <p:nvPr>
            <p:ph type="body" sz="quarter" idx="14"/>
          </p:nvPr>
        </p:nvSpPr>
        <p:spPr/>
        <p:txBody>
          <a:bodyPr>
            <a:normAutofit/>
          </a:bodyPr>
          <a:lstStyle/>
          <a:p>
            <a:pPr marL="357188" lvl="1" indent="-142875"/>
            <a:r>
              <a:rPr lang="en-US" dirty="0"/>
              <a:t>Laminotomy is also known as a </a:t>
            </a:r>
            <a:br>
              <a:rPr lang="en-US" dirty="0"/>
            </a:br>
            <a:r>
              <a:rPr lang="en-US" dirty="0"/>
              <a:t>Hemilaminectomy.  Removal of </a:t>
            </a:r>
            <a:br>
              <a:rPr lang="en-US" dirty="0"/>
            </a:br>
            <a:r>
              <a:rPr lang="en-US" dirty="0"/>
              <a:t>½ of the lamina from one side of a</a:t>
            </a:r>
            <a:br>
              <a:rPr lang="en-US" dirty="0"/>
            </a:br>
            <a:r>
              <a:rPr lang="en-US" dirty="0"/>
              <a:t>vertebra.</a:t>
            </a:r>
          </a:p>
          <a:p>
            <a:pPr marL="357188" lvl="1" indent="-142875"/>
            <a:r>
              <a:rPr lang="en-US" dirty="0"/>
              <a:t>Laminectomy is a complete removal</a:t>
            </a:r>
            <a:br>
              <a:rPr lang="en-US" dirty="0"/>
            </a:br>
            <a:r>
              <a:rPr lang="en-US" dirty="0"/>
              <a:t>of the lamina on both sides of the </a:t>
            </a:r>
            <a:br>
              <a:rPr lang="en-US" dirty="0"/>
            </a:br>
            <a:r>
              <a:rPr lang="en-US" dirty="0"/>
              <a:t>vertebra which also results in the </a:t>
            </a:r>
            <a:br>
              <a:rPr lang="en-US" dirty="0"/>
            </a:br>
            <a:r>
              <a:rPr lang="en-US" dirty="0"/>
              <a:t>removal of the spinous process.</a:t>
            </a:r>
          </a:p>
          <a:p>
            <a:pPr marL="357188" lvl="1" indent="-142875"/>
            <a:r>
              <a:rPr lang="en-US" dirty="0"/>
              <a:t>Purpose is decompression of the</a:t>
            </a:r>
            <a:br>
              <a:rPr lang="en-US" dirty="0"/>
            </a:br>
            <a:r>
              <a:rPr lang="en-US" dirty="0"/>
              <a:t>spinal cord and/or spinal root.</a:t>
            </a:r>
          </a:p>
          <a:p>
            <a:pPr marL="357188" lvl="1" indent="-142875"/>
            <a:endParaRPr lang="en-US" dirty="0"/>
          </a:p>
          <a:p>
            <a:pPr marL="357188" lvl="1" indent="-142875"/>
            <a:endParaRPr lang="en-US" dirty="0"/>
          </a:p>
        </p:txBody>
      </p:sp>
    </p:spTree>
    <p:extLst>
      <p:ext uri="{BB962C8B-B14F-4D97-AF65-F5344CB8AC3E}">
        <p14:creationId xmlns:p14="http://schemas.microsoft.com/office/powerpoint/2010/main" val="372256422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Laminotomy (Hemilaminectomy) vs Laminectomy</a:t>
            </a:r>
          </a:p>
        </p:txBody>
      </p:sp>
      <p:sp>
        <p:nvSpPr>
          <p:cNvPr id="5" name="Text Placeholder 4"/>
          <p:cNvSpPr>
            <a:spLocks noGrp="1"/>
          </p:cNvSpPr>
          <p:nvPr>
            <p:ph type="body" sz="quarter" idx="14"/>
          </p:nvPr>
        </p:nvSpPr>
        <p:spPr/>
        <p:txBody>
          <a:bodyPr>
            <a:normAutofit/>
          </a:bodyPr>
          <a:lstStyle/>
          <a:p>
            <a:r>
              <a:rPr lang="en-US" dirty="0"/>
              <a:t>Coding concepts include:</a:t>
            </a:r>
          </a:p>
          <a:p>
            <a:pPr lvl="2"/>
            <a:r>
              <a:rPr lang="en-US" dirty="0"/>
              <a:t>Anatomical site (cervical, thoracic, lumbar)</a:t>
            </a:r>
          </a:p>
          <a:p>
            <a:pPr lvl="2"/>
            <a:r>
              <a:rPr lang="en-US" dirty="0"/>
              <a:t>Segments vs Interspaces</a:t>
            </a:r>
          </a:p>
          <a:p>
            <a:pPr lvl="2"/>
            <a:r>
              <a:rPr lang="en-US" dirty="0"/>
              <a:t>Number </a:t>
            </a:r>
          </a:p>
          <a:p>
            <a:pPr lvl="2"/>
            <a:r>
              <a:rPr lang="en-US" dirty="0"/>
              <a:t>Approach (percutaneous, endoscopic, open)</a:t>
            </a:r>
          </a:p>
          <a:p>
            <a:endParaRPr lang="en-US" dirty="0"/>
          </a:p>
        </p:txBody>
      </p:sp>
    </p:spTree>
    <p:extLst>
      <p:ext uri="{BB962C8B-B14F-4D97-AF65-F5344CB8AC3E}">
        <p14:creationId xmlns:p14="http://schemas.microsoft.com/office/powerpoint/2010/main" val="61105701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a:extLst>
              <a:ext uri="{FF2B5EF4-FFF2-40B4-BE49-F238E27FC236}">
                <a16:creationId xmlns:a16="http://schemas.microsoft.com/office/drawing/2014/main" id="{C93ECE76-8D56-4548-B926-B6D2130BE672}"/>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236547" name="Content Placeholder 2">
            <a:extLst>
              <a:ext uri="{FF2B5EF4-FFF2-40B4-BE49-F238E27FC236}">
                <a16:creationId xmlns:a16="http://schemas.microsoft.com/office/drawing/2014/main" id="{B626C4F8-46C6-4DC8-9ABE-E1B2BF561516}"/>
              </a:ext>
            </a:extLst>
          </p:cNvPr>
          <p:cNvSpPr>
            <a:spLocks noGrp="1"/>
          </p:cNvSpPr>
          <p:nvPr>
            <p:ph type="body" sz="quarter" idx="14"/>
          </p:nvPr>
        </p:nvSpPr>
        <p:spPr/>
        <p:txBody>
          <a:bodyPr>
            <a:normAutofit/>
          </a:bodyPr>
          <a:lstStyle/>
          <a:p>
            <a:r>
              <a:rPr lang="en-IN" altLang="en-US" dirty="0"/>
              <a:t>Decompression</a:t>
            </a:r>
          </a:p>
          <a:p>
            <a:pPr lvl="1"/>
            <a:r>
              <a:rPr lang="en-IN" altLang="en-US" dirty="0"/>
              <a:t>Must consider approach</a:t>
            </a:r>
          </a:p>
          <a:p>
            <a:pPr lvl="1"/>
            <a:r>
              <a:rPr lang="en-IN" altLang="en-US" dirty="0"/>
              <a:t>Discectomy</a:t>
            </a:r>
          </a:p>
          <a:p>
            <a:pPr lvl="1"/>
            <a:r>
              <a:rPr lang="en-IN" altLang="en-US" dirty="0"/>
              <a:t>Osteophytectomy (removal of bony outgrowth)</a:t>
            </a:r>
          </a:p>
          <a:p>
            <a:pPr lvl="1"/>
            <a:r>
              <a:rPr lang="en-IN" altLang="en-US" dirty="0"/>
              <a:t>Corpectomy (vertebral body resection)</a:t>
            </a:r>
          </a:p>
          <a:p>
            <a:endParaRPr lang="en-IN" altLang="en-US" dirty="0"/>
          </a:p>
          <a:p>
            <a:pPr lvl="1"/>
            <a:r>
              <a:rPr lang="en-IN" altLang="en-US" dirty="0"/>
              <a:t>Intra/extradural excision of intraspinal lesion</a:t>
            </a:r>
          </a:p>
          <a:p>
            <a:pPr lvl="1"/>
            <a:r>
              <a:rPr lang="en-IN" altLang="en-US" dirty="0"/>
              <a:t>Stereotaxis/radiosurgery</a:t>
            </a:r>
          </a:p>
          <a:p>
            <a:pPr lvl="1"/>
            <a:r>
              <a:rPr lang="en-IN" altLang="en-US" dirty="0"/>
              <a:t>Spinal Neurostimulators</a:t>
            </a:r>
          </a:p>
          <a:p>
            <a:pPr lvl="2"/>
            <a:r>
              <a:rPr lang="en-IN" altLang="en-US" dirty="0"/>
              <a:t>Electrodes</a:t>
            </a:r>
          </a:p>
          <a:p>
            <a:pPr lvl="2"/>
            <a:r>
              <a:rPr lang="en-IN" altLang="en-US" dirty="0"/>
              <a:t>Pulse generator </a:t>
            </a:r>
          </a:p>
          <a:p>
            <a:endParaRPr lang="en-I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053D-0F47-48E8-A696-A9C3130FD7F5}"/>
              </a:ext>
            </a:extLst>
          </p:cNvPr>
          <p:cNvSpPr>
            <a:spLocks noGrp="1"/>
          </p:cNvSpPr>
          <p:nvPr>
            <p:ph type="title"/>
          </p:nvPr>
        </p:nvSpPr>
        <p:spPr/>
        <p:txBody>
          <a:bodyPr/>
          <a:lstStyle/>
          <a:p>
            <a:r>
              <a:rPr lang="en-US" dirty="0"/>
              <a:t>Coding Conventions and Guidelines</a:t>
            </a:r>
          </a:p>
        </p:txBody>
      </p:sp>
      <p:sp>
        <p:nvSpPr>
          <p:cNvPr id="4" name="Text Placeholder 3">
            <a:extLst>
              <a:ext uri="{FF2B5EF4-FFF2-40B4-BE49-F238E27FC236}">
                <a16:creationId xmlns:a16="http://schemas.microsoft.com/office/drawing/2014/main" id="{8A87220F-A27B-4425-9DDB-EFBEFA15FC29}"/>
              </a:ext>
            </a:extLst>
          </p:cNvPr>
          <p:cNvSpPr>
            <a:spLocks noGrp="1"/>
          </p:cNvSpPr>
          <p:nvPr>
            <p:ph type="body" sz="quarter" idx="14"/>
          </p:nvPr>
        </p:nvSpPr>
        <p:spPr/>
        <p:txBody>
          <a:bodyPr/>
          <a:lstStyle/>
          <a:p>
            <a:r>
              <a:rPr lang="en-US" dirty="0"/>
              <a:t>Overview</a:t>
            </a:r>
          </a:p>
        </p:txBody>
      </p:sp>
      <p:sp>
        <p:nvSpPr>
          <p:cNvPr id="67589" name="Text Placeholder 4">
            <a:extLst>
              <a:ext uri="{FF2B5EF4-FFF2-40B4-BE49-F238E27FC236}">
                <a16:creationId xmlns:a16="http://schemas.microsoft.com/office/drawing/2014/main" id="{FCC9AE37-694C-4CEE-A6D8-709924DC5A81}"/>
              </a:ext>
            </a:extLst>
          </p:cNvPr>
          <p:cNvSpPr>
            <a:spLocks noGrp="1"/>
          </p:cNvSpPr>
          <p:nvPr>
            <p:ph type="body" sz="quarter" idx="4294967295"/>
          </p:nvPr>
        </p:nvSpPr>
        <p:spPr bwMode="auto">
          <a:xfrm>
            <a:off x="305330" y="1549400"/>
            <a:ext cx="7509933"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US" altLang="en-US" sz="1500" dirty="0"/>
              <a:t>Conventions for the ICD-10-CM</a:t>
            </a:r>
          </a:p>
          <a:p>
            <a:pPr lvl="2"/>
            <a:endParaRPr lang="en-US" altLang="en-US" sz="1500" dirty="0"/>
          </a:p>
          <a:p>
            <a:pPr lvl="1"/>
            <a:r>
              <a:rPr lang="en-US" altLang="en-US" sz="1500" dirty="0"/>
              <a:t>Official ICD-10-CM Guidelines for Coding and Reporting</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a:extLst>
              <a:ext uri="{FF2B5EF4-FFF2-40B4-BE49-F238E27FC236}">
                <a16:creationId xmlns:a16="http://schemas.microsoft.com/office/drawing/2014/main" id="{99330330-8197-488A-9704-1BFA2498F466}"/>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501762" name="Content Placeholder 2">
            <a:extLst>
              <a:ext uri="{FF2B5EF4-FFF2-40B4-BE49-F238E27FC236}">
                <a16:creationId xmlns:a16="http://schemas.microsoft.com/office/drawing/2014/main" id="{10DB3F7B-83BB-4B57-A197-377D446EAD8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Extracranial nerves, PNS, Autonomic</a:t>
            </a:r>
          </a:p>
          <a:p>
            <a:pPr lvl="1"/>
            <a:r>
              <a:rPr lang="en-IN" altLang="en-US" dirty="0"/>
              <a:t>12 pair cranial nerves</a:t>
            </a:r>
          </a:p>
          <a:p>
            <a:pPr lvl="1"/>
            <a:r>
              <a:rPr lang="en-IN" altLang="en-US" dirty="0"/>
              <a:t>31 pair spinal nerves</a:t>
            </a:r>
          </a:p>
          <a:p>
            <a:pPr lvl="1"/>
            <a:r>
              <a:rPr lang="en-IN" altLang="en-US" dirty="0"/>
              <a:t>Autonomic ganglia/</a:t>
            </a:r>
            <a:r>
              <a:rPr lang="en-IN" altLang="en-US" dirty="0" err="1"/>
              <a:t>plexi</a:t>
            </a:r>
            <a:endParaRPr lang="en-IN" altLang="en-US" dirty="0"/>
          </a:p>
          <a:p>
            <a:endParaRPr lang="en-IN" altLang="en-US" dirty="0"/>
          </a:p>
          <a:p>
            <a:r>
              <a:rPr lang="en-IN" altLang="en-US" dirty="0"/>
              <a:t>PNS</a:t>
            </a:r>
          </a:p>
          <a:p>
            <a:pPr lvl="1"/>
            <a:r>
              <a:rPr lang="en-IN" altLang="en-US" dirty="0"/>
              <a:t>Somatic nerves</a:t>
            </a:r>
          </a:p>
          <a:p>
            <a:pPr lvl="1"/>
            <a:r>
              <a:rPr lang="en-IN" altLang="en-US" dirty="0"/>
              <a:t>Autonomic nerves</a:t>
            </a:r>
          </a:p>
          <a:p>
            <a:pPr lvl="2"/>
            <a:r>
              <a:rPr lang="en-IN" altLang="en-US" dirty="0"/>
              <a:t>Sympathetic and parasympathetic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DC46A9F6-B752-4724-AB69-77352B4AE7C6}"/>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503810" name="Content Placeholder 2">
            <a:extLst>
              <a:ext uri="{FF2B5EF4-FFF2-40B4-BE49-F238E27FC236}">
                <a16:creationId xmlns:a16="http://schemas.microsoft.com/office/drawing/2014/main" id="{22581DD6-7813-400D-BE54-15A0E559C12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Facet Joint injections</a:t>
            </a:r>
          </a:p>
          <a:p>
            <a:pPr lvl="1"/>
            <a:r>
              <a:rPr lang="en-US" altLang="en-US" dirty="0"/>
              <a:t>Nerve block</a:t>
            </a:r>
          </a:p>
          <a:p>
            <a:pPr lvl="2"/>
            <a:r>
              <a:rPr lang="en-US" altLang="en-US" dirty="0"/>
              <a:t>Unilateral</a:t>
            </a:r>
          </a:p>
          <a:p>
            <a:pPr lvl="2"/>
            <a:r>
              <a:rPr lang="en-US" altLang="en-US" dirty="0"/>
              <a:t>Focus on “joint” between vertebrae</a:t>
            </a:r>
          </a:p>
          <a:p>
            <a:pPr lvl="1"/>
            <a:r>
              <a:rPr lang="en-US" altLang="en-US" dirty="0"/>
              <a:t>Nerve “destruction”</a:t>
            </a:r>
          </a:p>
          <a:p>
            <a:pPr lvl="1"/>
            <a:r>
              <a:rPr lang="en-US" altLang="en-US" dirty="0"/>
              <a:t>Somatic or sympathetic nerve</a:t>
            </a:r>
          </a:p>
          <a:p>
            <a:pPr lvl="1"/>
            <a:r>
              <a:rPr lang="en-US" altLang="en-US" dirty="0"/>
              <a:t>Number of levels</a:t>
            </a:r>
          </a:p>
          <a:p>
            <a:pPr lvl="1"/>
            <a:r>
              <a:rPr lang="en-US" altLang="en-US" dirty="0"/>
              <a:t>If infused, duration</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a:extLst>
              <a:ext uri="{FF2B5EF4-FFF2-40B4-BE49-F238E27FC236}">
                <a16:creationId xmlns:a16="http://schemas.microsoft.com/office/drawing/2014/main" id="{629AA783-9FD0-4DE6-8128-B085063A36B0}"/>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505858" name="Content Placeholder 2">
            <a:extLst>
              <a:ext uri="{FF2B5EF4-FFF2-40B4-BE49-F238E27FC236}">
                <a16:creationId xmlns:a16="http://schemas.microsoft.com/office/drawing/2014/main" id="{57F8F093-5905-4796-8E90-9C84F6CBB51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Injection of sympathetic nerves</a:t>
            </a:r>
          </a:p>
          <a:p>
            <a:r>
              <a:rPr lang="en-IN" altLang="en-US" dirty="0"/>
              <a:t>Peripheral Neurostimulators</a:t>
            </a:r>
          </a:p>
          <a:p>
            <a:pPr lvl="1"/>
            <a:r>
              <a:rPr lang="en-IN" altLang="en-US" dirty="0"/>
              <a:t>surface or percutaneous</a:t>
            </a:r>
          </a:p>
          <a:p>
            <a:endParaRPr lang="en-IN" altLang="en-US" dirty="0"/>
          </a:p>
          <a:p>
            <a:r>
              <a:rPr lang="en-IN" altLang="en-US" dirty="0"/>
              <a:t>Destruction by neurolytic agent</a:t>
            </a:r>
          </a:p>
          <a:p>
            <a:r>
              <a:rPr lang="en-IN" altLang="en-US" dirty="0" err="1"/>
              <a:t>Neuroplasty</a:t>
            </a:r>
            <a:r>
              <a:rPr lang="en-IN" altLang="en-US" dirty="0"/>
              <a:t> </a:t>
            </a:r>
          </a:p>
          <a:p>
            <a:pPr lvl="1"/>
            <a:r>
              <a:rPr lang="en-IN" altLang="en-US" dirty="0"/>
              <a:t>Freeing of nerves from scar tissue</a:t>
            </a:r>
          </a:p>
          <a:p>
            <a:endParaRPr lang="en-IN" altLang="en-US" dirty="0"/>
          </a:p>
          <a:p>
            <a:r>
              <a:rPr lang="en-IN" altLang="en-US" dirty="0"/>
              <a:t>Transection/avulsion (divide/tear away)</a:t>
            </a:r>
          </a:p>
          <a:p>
            <a:pPr lvl="1"/>
            <a:endParaRPr lang="en-IN" altLang="en-US"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Neuroplasty</a:t>
            </a:r>
            <a:endParaRPr lang="en-US" dirty="0"/>
          </a:p>
        </p:txBody>
      </p:sp>
      <p:sp>
        <p:nvSpPr>
          <p:cNvPr id="5" name="Text Placeholder 4"/>
          <p:cNvSpPr>
            <a:spLocks noGrp="1"/>
          </p:cNvSpPr>
          <p:nvPr>
            <p:ph type="body" sz="quarter" idx="14"/>
          </p:nvPr>
        </p:nvSpPr>
        <p:spPr/>
        <p:txBody>
          <a:bodyPr>
            <a:normAutofit/>
          </a:bodyPr>
          <a:lstStyle/>
          <a:p>
            <a:pPr marL="269875" lvl="1" indent="-142875"/>
            <a:r>
              <a:rPr lang="en-US" dirty="0" err="1"/>
              <a:t>Neuroplasty</a:t>
            </a:r>
            <a:r>
              <a:rPr lang="en-US" dirty="0"/>
              <a:t> is the surgical repair</a:t>
            </a:r>
            <a:br>
              <a:rPr lang="en-US" dirty="0"/>
            </a:br>
            <a:r>
              <a:rPr lang="en-US" dirty="0"/>
              <a:t>nerve tissue</a:t>
            </a:r>
          </a:p>
          <a:p>
            <a:pPr marL="269875" lvl="1" indent="-142875"/>
            <a:r>
              <a:rPr lang="en-US" dirty="0"/>
              <a:t>Anatomical site is the key concept.</a:t>
            </a:r>
          </a:p>
          <a:p>
            <a:pPr marL="269875" lvl="1" indent="-142875"/>
            <a:r>
              <a:rPr lang="en-US" dirty="0"/>
              <a:t>For nerve grafts, location and size</a:t>
            </a:r>
            <a:br>
              <a:rPr lang="en-US" dirty="0"/>
            </a:br>
            <a:r>
              <a:rPr lang="en-US" dirty="0"/>
              <a:t>of the graft are key coding </a:t>
            </a:r>
            <a:br>
              <a:rPr lang="en-US" dirty="0"/>
            </a:br>
            <a:r>
              <a:rPr lang="en-US" dirty="0"/>
              <a:t>concepts.</a:t>
            </a:r>
          </a:p>
          <a:p>
            <a:pPr marL="269875" lvl="1" indent="-142875"/>
            <a:endParaRPr lang="en-US" dirty="0"/>
          </a:p>
          <a:p>
            <a:pPr marL="269875" lvl="1" indent="-142875"/>
            <a:endParaRPr lang="en-US" dirty="0"/>
          </a:p>
        </p:txBody>
      </p:sp>
    </p:spTree>
    <p:extLst>
      <p:ext uri="{BB962C8B-B14F-4D97-AF65-F5344CB8AC3E}">
        <p14:creationId xmlns:p14="http://schemas.microsoft.com/office/powerpoint/2010/main" val="58532448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a:extLst>
              <a:ext uri="{FF2B5EF4-FFF2-40B4-BE49-F238E27FC236}">
                <a16:creationId xmlns:a16="http://schemas.microsoft.com/office/drawing/2014/main" id="{027BDF67-0411-481D-A58E-7391175A72C7}"/>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507906" name="Content Placeholder 2">
            <a:extLst>
              <a:ext uri="{FF2B5EF4-FFF2-40B4-BE49-F238E27FC236}">
                <a16:creationId xmlns:a16="http://schemas.microsoft.com/office/drawing/2014/main" id="{520F2236-5E1B-4945-B9D7-2516255FC10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Excision</a:t>
            </a:r>
          </a:p>
          <a:p>
            <a:pPr lvl="1"/>
            <a:r>
              <a:rPr lang="en-US" altLang="en-US" dirty="0"/>
              <a:t>By nerve</a:t>
            </a:r>
          </a:p>
          <a:p>
            <a:endParaRPr lang="en-US" altLang="en-US" dirty="0"/>
          </a:p>
          <a:p>
            <a:r>
              <a:rPr lang="en-US" altLang="en-US" dirty="0"/>
              <a:t>Neurorrhaphy</a:t>
            </a:r>
          </a:p>
          <a:p>
            <a:pPr lvl="1"/>
            <a:r>
              <a:rPr lang="en-US" altLang="en-US" dirty="0"/>
              <a:t>Suturing of nerve</a:t>
            </a:r>
          </a:p>
          <a:p>
            <a:pPr lvl="1"/>
            <a:r>
              <a:rPr lang="en-US" altLang="en-US" dirty="0"/>
              <a:t>Without or with graft</a:t>
            </a:r>
          </a:p>
          <a:p>
            <a:pPr lvl="1"/>
            <a:r>
              <a:rPr lang="en-US" altLang="en-US" dirty="0"/>
              <a:t>By nerve</a:t>
            </a:r>
          </a:p>
          <a:p>
            <a:endParaRPr lang="en-US" altLang="en-US" dirty="0"/>
          </a:p>
          <a:p>
            <a:r>
              <a:rPr lang="en-US" altLang="en-US" dirty="0"/>
              <a:t>Operating microscope</a:t>
            </a:r>
          </a:p>
          <a:p>
            <a:pPr lvl="1"/>
            <a:r>
              <a:rPr lang="en-US" altLang="en-US" dirty="0"/>
              <a:t>Beware bundling issues</a:t>
            </a:r>
          </a:p>
          <a:p>
            <a:endParaRPr lang="en-US" altLang="en-US"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a:extLst>
              <a:ext uri="{FF2B5EF4-FFF2-40B4-BE49-F238E27FC236}">
                <a16:creationId xmlns:a16="http://schemas.microsoft.com/office/drawing/2014/main" id="{69CEFC6E-CA31-4168-BF72-5DFB70165208}"/>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 Medicine Section</a:t>
            </a:r>
          </a:p>
        </p:txBody>
      </p:sp>
      <p:sp>
        <p:nvSpPr>
          <p:cNvPr id="509954" name="Content Placeholder 2">
            <a:extLst>
              <a:ext uri="{FF2B5EF4-FFF2-40B4-BE49-F238E27FC236}">
                <a16:creationId xmlns:a16="http://schemas.microsoft.com/office/drawing/2014/main" id="{2400AB56-286D-45A7-A5F0-23326B89F11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Neurology/Neuromuscular</a:t>
            </a:r>
          </a:p>
          <a:p>
            <a:pPr lvl="1"/>
            <a:r>
              <a:rPr lang="en-IN" altLang="en-US" dirty="0"/>
              <a:t>Sleep studies</a:t>
            </a:r>
          </a:p>
          <a:p>
            <a:pPr lvl="1"/>
            <a:r>
              <a:rPr lang="en-IN" altLang="en-US" dirty="0"/>
              <a:t>EEG</a:t>
            </a:r>
          </a:p>
          <a:p>
            <a:pPr lvl="1"/>
            <a:r>
              <a:rPr lang="en-IN" altLang="en-US" dirty="0"/>
              <a:t>Muscle/ROM testing</a:t>
            </a:r>
          </a:p>
          <a:p>
            <a:pPr lvl="1"/>
            <a:r>
              <a:rPr lang="en-IN" altLang="en-US" dirty="0"/>
              <a:t>EMG </a:t>
            </a:r>
          </a:p>
          <a:p>
            <a:pPr lvl="1"/>
            <a:r>
              <a:rPr lang="en-IN" altLang="en-US" dirty="0"/>
              <a:t>Chemo guidance</a:t>
            </a:r>
          </a:p>
          <a:p>
            <a:pPr lvl="1"/>
            <a:r>
              <a:rPr lang="en-IN" altLang="en-US" dirty="0"/>
              <a:t>EP/Reflex testing</a:t>
            </a:r>
          </a:p>
          <a:p>
            <a:pPr lvl="1"/>
            <a:r>
              <a:rPr lang="en-IN" altLang="en-US" dirty="0"/>
              <a:t>Neurostimulator analysis/programming</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a:extLst>
              <a:ext uri="{FF2B5EF4-FFF2-40B4-BE49-F238E27FC236}">
                <a16:creationId xmlns:a16="http://schemas.microsoft.com/office/drawing/2014/main" id="{D6F2A17A-51F0-42EE-9DFF-D88217B0AD56}"/>
              </a:ext>
            </a:extLst>
          </p:cNvPr>
          <p:cNvSpPr>
            <a:spLocks noGrp="1"/>
          </p:cNvSpPr>
          <p:nvPr>
            <p:ph type="title"/>
          </p:nvPr>
        </p:nvSpPr>
        <p:spPr/>
        <p:txBody>
          <a:bodyPr/>
          <a:lstStyle/>
          <a:p>
            <a:r>
              <a:rPr lang="en-US" altLang="en-US" dirty="0"/>
              <a:t>Anatomy: Eye and Ocular Adnexa</a:t>
            </a:r>
          </a:p>
        </p:txBody>
      </p:sp>
      <p:sp>
        <p:nvSpPr>
          <p:cNvPr id="514050" name="Content Placeholder 2">
            <a:extLst>
              <a:ext uri="{FF2B5EF4-FFF2-40B4-BE49-F238E27FC236}">
                <a16:creationId xmlns:a16="http://schemas.microsoft.com/office/drawing/2014/main" id="{A4B1A9A8-08E2-44D0-B041-0EC51532F70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Eyeball</a:t>
            </a:r>
          </a:p>
          <a:p>
            <a:pPr lvl="1"/>
            <a:r>
              <a:rPr lang="en-IN" altLang="en-US"/>
              <a:t>Sclera</a:t>
            </a:r>
          </a:p>
          <a:p>
            <a:pPr lvl="1"/>
            <a:r>
              <a:rPr lang="en-IN" altLang="en-US"/>
              <a:t>Cornea</a:t>
            </a:r>
          </a:p>
          <a:p>
            <a:pPr lvl="1"/>
            <a:r>
              <a:rPr lang="en-IN" altLang="en-US"/>
              <a:t>Pupil and Iris</a:t>
            </a:r>
          </a:p>
          <a:p>
            <a:pPr lvl="1"/>
            <a:r>
              <a:rPr lang="en-IN" altLang="en-US"/>
              <a:t>Choroid – vascular layer</a:t>
            </a:r>
          </a:p>
          <a:p>
            <a:pPr lvl="1"/>
            <a:r>
              <a:rPr lang="en-IN" altLang="en-US"/>
              <a:t>Retina – pigmented nerve layer</a:t>
            </a:r>
          </a:p>
          <a:p>
            <a:r>
              <a:rPr lang="en-IN" altLang="en-US"/>
              <a:t>Optic nerve and Optic disc</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a:extLst>
              <a:ext uri="{FF2B5EF4-FFF2-40B4-BE49-F238E27FC236}">
                <a16:creationId xmlns:a16="http://schemas.microsoft.com/office/drawing/2014/main" id="{423BC175-0CFA-4F7C-920B-6B6C6D6583ED}"/>
              </a:ext>
            </a:extLst>
          </p:cNvPr>
          <p:cNvSpPr>
            <a:spLocks noGrp="1"/>
          </p:cNvSpPr>
          <p:nvPr>
            <p:ph type="title"/>
          </p:nvPr>
        </p:nvSpPr>
        <p:spPr/>
        <p:txBody>
          <a:bodyPr/>
          <a:lstStyle/>
          <a:p>
            <a:r>
              <a:rPr lang="en-US" altLang="en-US" dirty="0"/>
              <a:t>Anatomy: Ear and Auditory System</a:t>
            </a:r>
          </a:p>
        </p:txBody>
      </p:sp>
      <p:sp>
        <p:nvSpPr>
          <p:cNvPr id="516098" name="Content Placeholder 2">
            <a:extLst>
              <a:ext uri="{FF2B5EF4-FFF2-40B4-BE49-F238E27FC236}">
                <a16:creationId xmlns:a16="http://schemas.microsoft.com/office/drawing/2014/main" id="{A2C68DF6-2BFC-4EAC-B767-E4AD20F940A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Middle ear</a:t>
            </a:r>
          </a:p>
          <a:p>
            <a:pPr lvl="1"/>
            <a:r>
              <a:rPr lang="en-IN" altLang="en-US" dirty="0"/>
              <a:t>Tympanic membrane</a:t>
            </a:r>
          </a:p>
          <a:p>
            <a:pPr lvl="1"/>
            <a:r>
              <a:rPr lang="en-IN" altLang="en-US" dirty="0"/>
              <a:t>Ossicles – malleus, incus, stapes</a:t>
            </a:r>
          </a:p>
          <a:p>
            <a:pPr lvl="1"/>
            <a:r>
              <a:rPr lang="en-IN" altLang="en-US" dirty="0"/>
              <a:t>Eustachian tube</a:t>
            </a:r>
          </a:p>
        </p:txBody>
      </p:sp>
      <p:sp>
        <p:nvSpPr>
          <p:cNvPr id="516101" name="Content Placeholder 2">
            <a:extLst>
              <a:ext uri="{FF2B5EF4-FFF2-40B4-BE49-F238E27FC236}">
                <a16:creationId xmlns:a16="http://schemas.microsoft.com/office/drawing/2014/main" id="{520EA306-7596-465F-881C-B6FCFE6234EC}"/>
              </a:ext>
            </a:extLst>
          </p:cNvPr>
          <p:cNvSpPr txBox="1">
            <a:spLocks noChangeArrowheads="1"/>
          </p:cNvSpPr>
          <p:nvPr/>
        </p:nvSpPr>
        <p:spPr bwMode="auto">
          <a:xfrm>
            <a:off x="4451615" y="858439"/>
            <a:ext cx="4234656" cy="317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112713" indent="-215900" defTabSz="912813">
              <a:defRPr>
                <a:solidFill>
                  <a:schemeClr val="tx1"/>
                </a:solidFill>
                <a:latin typeface="Arial" panose="020B0604020202020204" pitchFamily="34" charset="0"/>
              </a:defRPr>
            </a:lvl1pPr>
            <a:lvl2pPr marL="890588" indent="-342900" defTabSz="912813">
              <a:defRPr>
                <a:solidFill>
                  <a:schemeClr val="tx1"/>
                </a:solidFill>
                <a:latin typeface="Arial" panose="020B0604020202020204" pitchFamily="34" charset="0"/>
              </a:defRPr>
            </a:lvl2pPr>
            <a:lvl3pPr defTabSz="912813">
              <a:defRPr>
                <a:solidFill>
                  <a:schemeClr val="tx1"/>
                </a:solidFill>
                <a:latin typeface="Arial" panose="020B0604020202020204" pitchFamily="34" charset="0"/>
              </a:defRPr>
            </a:lvl3pPr>
            <a:lvl4pPr defTabSz="912813">
              <a:defRPr>
                <a:solidFill>
                  <a:schemeClr val="tx1"/>
                </a:solidFill>
                <a:latin typeface="Arial" panose="020B0604020202020204" pitchFamily="34" charset="0"/>
              </a:defRPr>
            </a:lvl4pPr>
            <a:lvl5pPr defTabSz="912813">
              <a:defRPr>
                <a:solidFill>
                  <a:schemeClr val="tx1"/>
                </a:solidFill>
                <a:latin typeface="Arial" panose="020B0604020202020204" pitchFamily="34" charset="0"/>
              </a:defRPr>
            </a:lvl5pPr>
            <a:lvl6pPr marL="2284413" indent="1588" defTabSz="912813" eaLnBrk="0" fontAlgn="base" hangingPunct="0">
              <a:spcBef>
                <a:spcPct val="0"/>
              </a:spcBef>
              <a:spcAft>
                <a:spcPct val="0"/>
              </a:spcAft>
              <a:defRPr>
                <a:solidFill>
                  <a:schemeClr val="tx1"/>
                </a:solidFill>
                <a:latin typeface="Arial" panose="020B0604020202020204" pitchFamily="34" charset="0"/>
              </a:defRPr>
            </a:lvl6pPr>
            <a:lvl7pPr marL="2741613" indent="1588" defTabSz="912813" eaLnBrk="0" fontAlgn="base" hangingPunct="0">
              <a:spcBef>
                <a:spcPct val="0"/>
              </a:spcBef>
              <a:spcAft>
                <a:spcPct val="0"/>
              </a:spcAft>
              <a:defRPr>
                <a:solidFill>
                  <a:schemeClr val="tx1"/>
                </a:solidFill>
                <a:latin typeface="Arial" panose="020B0604020202020204" pitchFamily="34" charset="0"/>
              </a:defRPr>
            </a:lvl7pPr>
            <a:lvl8pPr marL="3198813" indent="1588" defTabSz="912813" eaLnBrk="0" fontAlgn="base" hangingPunct="0">
              <a:spcBef>
                <a:spcPct val="0"/>
              </a:spcBef>
              <a:spcAft>
                <a:spcPct val="0"/>
              </a:spcAft>
              <a:defRPr>
                <a:solidFill>
                  <a:schemeClr val="tx1"/>
                </a:solidFill>
                <a:latin typeface="Arial" panose="020B0604020202020204" pitchFamily="34" charset="0"/>
              </a:defRPr>
            </a:lvl8pPr>
            <a:lvl9pPr marL="3656013" indent="1588" defTabSz="912813" eaLnBrk="0" fontAlgn="base" hangingPunct="0">
              <a:spcBef>
                <a:spcPct val="0"/>
              </a:spcBef>
              <a:spcAft>
                <a:spcPct val="0"/>
              </a:spcAft>
              <a:defRPr>
                <a:solidFill>
                  <a:schemeClr val="tx1"/>
                </a:solidFill>
                <a:latin typeface="Arial" panose="020B0604020202020204" pitchFamily="34" charset="0"/>
              </a:defRPr>
            </a:lvl9pPr>
          </a:lstStyle>
          <a:p>
            <a:pPr marL="0" indent="0">
              <a:spcBef>
                <a:spcPct val="20000"/>
              </a:spcBef>
              <a:buClr>
                <a:schemeClr val="accent1"/>
              </a:buClr>
            </a:pPr>
            <a:r>
              <a:rPr lang="en-US" altLang="en-US" b="1" dirty="0">
                <a:solidFill>
                  <a:schemeClr val="bg1">
                    <a:lumMod val="10000"/>
                  </a:schemeClr>
                </a:solidFill>
                <a:latin typeface="Myriad Pro" panose="020B0503030403020204" pitchFamily="34" charset="0"/>
              </a:rPr>
              <a:t>Inner ear</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Labyrinth</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 Membranous labyrinth – hair cells</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 Vibrations into nerve impulse</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Cochlea, vestibule, semicircular canal</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Balance – utricle, saccule</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Oval window, round window</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a:extLst>
              <a:ext uri="{FF2B5EF4-FFF2-40B4-BE49-F238E27FC236}">
                <a16:creationId xmlns:a16="http://schemas.microsoft.com/office/drawing/2014/main" id="{27AAA7C9-289B-4AC0-BC4A-4CE2D7022AC0}"/>
              </a:ext>
            </a:extLst>
          </p:cNvPr>
          <p:cNvSpPr>
            <a:spLocks noGrp="1"/>
          </p:cNvSpPr>
          <p:nvPr>
            <p:ph type="title"/>
          </p:nvPr>
        </p:nvSpPr>
        <p:spPr/>
        <p:txBody>
          <a:bodyPr/>
          <a:lstStyle/>
          <a:p>
            <a:r>
              <a:rPr lang="en-US" altLang="en-US" dirty="0"/>
              <a:t>ICD-10-CM:  Sense Organs</a:t>
            </a:r>
          </a:p>
        </p:txBody>
      </p:sp>
      <p:sp>
        <p:nvSpPr>
          <p:cNvPr id="518146" name="Content Placeholder 2">
            <a:extLst>
              <a:ext uri="{FF2B5EF4-FFF2-40B4-BE49-F238E27FC236}">
                <a16:creationId xmlns:a16="http://schemas.microsoft.com/office/drawing/2014/main" id="{16D9783B-3A99-419F-A127-61B9338B4911}"/>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Chapter 7: Diseases of the Eye and Adnexa  </a:t>
            </a:r>
          </a:p>
          <a:p>
            <a:pPr lvl="1"/>
            <a:r>
              <a:rPr lang="en-US" altLang="en-US" dirty="0"/>
              <a:t>Chapter 8: Diseases of the Ear and Mastoid Process </a:t>
            </a:r>
          </a:p>
          <a:p>
            <a:pPr lvl="1"/>
            <a:r>
              <a:rPr lang="en-US" altLang="en-US" dirty="0"/>
              <a:t>Chapter 2: Neoplasms</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a:extLst>
              <a:ext uri="{FF2B5EF4-FFF2-40B4-BE49-F238E27FC236}">
                <a16:creationId xmlns:a16="http://schemas.microsoft.com/office/drawing/2014/main" id="{E4B07531-CA94-497C-901C-003BB59F38E0}"/>
              </a:ext>
            </a:extLst>
          </p:cNvPr>
          <p:cNvSpPr>
            <a:spLocks noGrp="1"/>
          </p:cNvSpPr>
          <p:nvPr>
            <p:ph type="title"/>
          </p:nvPr>
        </p:nvSpPr>
        <p:spPr/>
        <p:txBody>
          <a:bodyPr/>
          <a:lstStyle/>
          <a:p>
            <a:r>
              <a:rPr lang="en-US" altLang="en-US" dirty="0"/>
              <a:t>Eye and Ocular Adnexa</a:t>
            </a:r>
          </a:p>
        </p:txBody>
      </p:sp>
      <p:sp>
        <p:nvSpPr>
          <p:cNvPr id="520194" name="Content Placeholder 2">
            <a:extLst>
              <a:ext uri="{FF2B5EF4-FFF2-40B4-BE49-F238E27FC236}">
                <a16:creationId xmlns:a16="http://schemas.microsoft.com/office/drawing/2014/main" id="{4850087A-7509-457D-AD22-96A9167206B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Infection and Inflammation</a:t>
            </a:r>
          </a:p>
          <a:p>
            <a:pPr lvl="1"/>
            <a:r>
              <a:rPr lang="en-IN" altLang="en-US" dirty="0"/>
              <a:t>Neoplastic disease</a:t>
            </a:r>
          </a:p>
          <a:p>
            <a:pPr lvl="1"/>
            <a:r>
              <a:rPr lang="en-IN" altLang="en-US" dirty="0"/>
              <a:t>Injury</a:t>
            </a:r>
          </a:p>
          <a:p>
            <a:pPr lvl="1"/>
            <a:r>
              <a:rPr lang="en-IN" altLang="en-US" dirty="0"/>
              <a:t>Glaucoma</a:t>
            </a:r>
          </a:p>
          <a:p>
            <a:pPr lvl="1"/>
            <a:r>
              <a:rPr lang="en-IN" altLang="en-US" dirty="0"/>
              <a:t>Cataracts</a:t>
            </a:r>
          </a:p>
          <a:p>
            <a:pPr lvl="1"/>
            <a:r>
              <a:rPr lang="en-IN" altLang="en-US" dirty="0"/>
              <a:t>Retinopathy</a:t>
            </a:r>
          </a:p>
          <a:p>
            <a:pPr lvl="1"/>
            <a:r>
              <a:rPr lang="en-IN" altLang="en-US" dirty="0"/>
              <a:t>Retinal detachment</a:t>
            </a:r>
          </a:p>
          <a:p>
            <a:pPr lvl="1"/>
            <a:r>
              <a:rPr lang="en-IN" altLang="en-US" dirty="0"/>
              <a:t>Strabismus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B38F13-3AF9-4B68-9F0C-A409795140CD}"/>
              </a:ext>
            </a:extLst>
          </p:cNvPr>
          <p:cNvSpPr>
            <a:spLocks noGrp="1"/>
          </p:cNvSpPr>
          <p:nvPr>
            <p:ph type="title"/>
          </p:nvPr>
        </p:nvSpPr>
        <p:spPr/>
        <p:txBody>
          <a:bodyPr>
            <a:normAutofit/>
          </a:bodyPr>
          <a:lstStyle/>
          <a:p>
            <a:r>
              <a:rPr lang="en-US" dirty="0"/>
              <a:t>ICD-10-CM Official Guidelines for Coding and Reporting</a:t>
            </a:r>
          </a:p>
        </p:txBody>
      </p:sp>
      <p:sp>
        <p:nvSpPr>
          <p:cNvPr id="7" name="Text Placeholder 6">
            <a:extLst>
              <a:ext uri="{FF2B5EF4-FFF2-40B4-BE49-F238E27FC236}">
                <a16:creationId xmlns:a16="http://schemas.microsoft.com/office/drawing/2014/main" id="{3E9DCF03-1505-4ABB-8552-D75D3BF94F48}"/>
              </a:ext>
            </a:extLst>
          </p:cNvPr>
          <p:cNvSpPr>
            <a:spLocks noGrp="1"/>
          </p:cNvSpPr>
          <p:nvPr>
            <p:ph type="body" sz="quarter" idx="14"/>
          </p:nvPr>
        </p:nvSpPr>
        <p:spPr/>
        <p:txBody>
          <a:bodyPr/>
          <a:lstStyle/>
          <a:p>
            <a:r>
              <a:rPr lang="en-US" dirty="0"/>
              <a:t>Referencing the Guidelines</a:t>
            </a:r>
          </a:p>
        </p:txBody>
      </p:sp>
      <p:sp>
        <p:nvSpPr>
          <p:cNvPr id="75781" name="Text Placeholder 7">
            <a:extLst>
              <a:ext uri="{FF2B5EF4-FFF2-40B4-BE49-F238E27FC236}">
                <a16:creationId xmlns:a16="http://schemas.microsoft.com/office/drawing/2014/main" id="{8114A242-CB57-49A1-952E-8C3D88D7595A}"/>
              </a:ext>
            </a:extLst>
          </p:cNvPr>
          <p:cNvSpPr>
            <a:spLocks noGrp="1"/>
          </p:cNvSpPr>
          <p:nvPr>
            <p:ph type="body" sz="quarter" idx="4294967295"/>
          </p:nvPr>
        </p:nvSpPr>
        <p:spPr bwMode="auto">
          <a:xfrm>
            <a:off x="152400" y="1555750"/>
            <a:ext cx="3276600"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US" altLang="en-US" sz="1500" dirty="0"/>
              <a:t>Guidelines found at beginning of the ICD-10-CM code book</a:t>
            </a:r>
          </a:p>
          <a:p>
            <a:pPr lvl="1"/>
            <a:endParaRPr lang="en-US" altLang="en-US" sz="1500" dirty="0"/>
          </a:p>
        </p:txBody>
      </p:sp>
      <p:sp>
        <p:nvSpPr>
          <p:cNvPr id="9" name="Flowchart: Document 8">
            <a:extLst>
              <a:ext uri="{FF2B5EF4-FFF2-40B4-BE49-F238E27FC236}">
                <a16:creationId xmlns:a16="http://schemas.microsoft.com/office/drawing/2014/main" id="{7EAEEC9D-C891-48B3-830E-6FFDACB127DE}"/>
              </a:ext>
            </a:extLst>
          </p:cNvPr>
          <p:cNvSpPr/>
          <p:nvPr/>
        </p:nvSpPr>
        <p:spPr>
          <a:xfrm>
            <a:off x="3657600" y="971550"/>
            <a:ext cx="5177896" cy="3887788"/>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250" dirty="0"/>
              <a:t>Section I.  Conventions, General Coding Guidelines and Chapter Specific Guidelines</a:t>
            </a:r>
          </a:p>
          <a:p>
            <a:pPr marL="342572" indent="-342572" defTabSz="761515">
              <a:defRPr/>
            </a:pPr>
            <a:r>
              <a:rPr lang="en-US" sz="1398" dirty="0"/>
              <a:t>A.  Conventions for the ICD-10-CM</a:t>
            </a:r>
          </a:p>
          <a:p>
            <a:pPr marL="342572" indent="-342572" defTabSz="761515">
              <a:defRPr/>
            </a:pPr>
            <a:r>
              <a:rPr lang="en-US" sz="1398" dirty="0"/>
              <a:t>	1.  The Alphabetic Index and Tabular List</a:t>
            </a:r>
          </a:p>
          <a:p>
            <a:pPr marL="342572" indent="-342572" defTabSz="761515">
              <a:defRPr/>
            </a:pPr>
            <a:r>
              <a:rPr lang="en-US" sz="1398" dirty="0"/>
              <a:t>	2.  Format and Structure</a:t>
            </a:r>
          </a:p>
          <a:p>
            <a:pPr marL="342572" indent="-342572" defTabSz="761515">
              <a:defRPr/>
            </a:pPr>
            <a:r>
              <a:rPr lang="en-US" sz="1398" dirty="0"/>
              <a:t>	3.  Use of codes for reporting purposes</a:t>
            </a:r>
          </a:p>
          <a:p>
            <a:pPr marL="342572" indent="-342572" defTabSz="761515">
              <a:defRPr/>
            </a:pPr>
            <a:r>
              <a:rPr lang="en-US" sz="1398" dirty="0"/>
              <a:t>	4.  Placeholder character</a:t>
            </a:r>
          </a:p>
          <a:p>
            <a:pPr marL="342572" indent="-342572" defTabSz="761515">
              <a:defRPr/>
            </a:pPr>
            <a:r>
              <a:rPr lang="en-US" sz="1398" dirty="0"/>
              <a:t>	5. 7</a:t>
            </a:r>
            <a:r>
              <a:rPr lang="en-US" sz="1398" baseline="30000" dirty="0"/>
              <a:t>th</a:t>
            </a:r>
            <a:r>
              <a:rPr lang="en-US" sz="1398" dirty="0"/>
              <a:t> Characters</a:t>
            </a:r>
          </a:p>
          <a:p>
            <a:pPr marL="342572" indent="-342572" defTabSz="761515">
              <a:defRPr/>
            </a:pPr>
            <a:r>
              <a:rPr lang="en-US" sz="1398" dirty="0"/>
              <a:t>	6. Abbreviations</a:t>
            </a:r>
          </a:p>
          <a:p>
            <a:pPr marL="342572" indent="-342572" defTabSz="761515">
              <a:defRPr/>
            </a:pPr>
            <a:r>
              <a:rPr lang="en-US" sz="1398" dirty="0"/>
              <a:t>	      a.  Alphabetic Index abbreviations</a:t>
            </a:r>
          </a:p>
          <a:p>
            <a:pPr marL="342572" indent="-342572" defTabSz="761515">
              <a:defRPr/>
            </a:pPr>
            <a:r>
              <a:rPr lang="en-US" sz="1398" dirty="0"/>
              <a:t>	      b.  Tabular List abbreviations</a:t>
            </a:r>
          </a:p>
          <a:p>
            <a:pPr marL="342572" indent="-342572" defTabSz="761515">
              <a:defRPr/>
            </a:pPr>
            <a:r>
              <a:rPr lang="en-US" sz="1398" dirty="0"/>
              <a:t>	7.  Punctuation</a:t>
            </a:r>
          </a:p>
          <a:p>
            <a:pPr marL="342572" indent="-342572" defTabSz="761515">
              <a:defRPr/>
            </a:pPr>
            <a:r>
              <a:rPr lang="en-US" sz="1398" dirty="0"/>
              <a:t>	8.  Use of “and”</a:t>
            </a:r>
          </a:p>
          <a:p>
            <a:pPr marL="342572" indent="-342572" defTabSz="761515">
              <a:defRPr/>
            </a:pPr>
            <a:r>
              <a:rPr lang="en-US" sz="1398" dirty="0"/>
              <a:t>	9.  Other and Unspecified codes</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a:extLst>
              <a:ext uri="{FF2B5EF4-FFF2-40B4-BE49-F238E27FC236}">
                <a16:creationId xmlns:a16="http://schemas.microsoft.com/office/drawing/2014/main" id="{1B6BA2B0-9064-4A1C-988F-773AAAB1125B}"/>
              </a:ext>
            </a:extLst>
          </p:cNvPr>
          <p:cNvSpPr>
            <a:spLocks noGrp="1"/>
          </p:cNvSpPr>
          <p:nvPr>
            <p:ph type="title"/>
          </p:nvPr>
        </p:nvSpPr>
        <p:spPr/>
        <p:txBody>
          <a:bodyPr/>
          <a:lstStyle/>
          <a:p>
            <a:r>
              <a:rPr lang="en-US" altLang="en-US" dirty="0"/>
              <a:t>Ear and Mastoid Process</a:t>
            </a:r>
          </a:p>
        </p:txBody>
      </p:sp>
      <p:sp>
        <p:nvSpPr>
          <p:cNvPr id="522242" name="Content Placeholder 2">
            <a:extLst>
              <a:ext uri="{FF2B5EF4-FFF2-40B4-BE49-F238E27FC236}">
                <a16:creationId xmlns:a16="http://schemas.microsoft.com/office/drawing/2014/main" id="{EA6EC96E-6C73-473E-BAC5-E599E8E48C6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Diseases of the Ear and Mastoid Process </a:t>
            </a:r>
          </a:p>
          <a:p>
            <a:pPr lvl="1"/>
            <a:r>
              <a:rPr lang="en-US" altLang="en-US" dirty="0"/>
              <a:t>Infectious and inflammation</a:t>
            </a:r>
          </a:p>
          <a:p>
            <a:pPr lvl="1"/>
            <a:r>
              <a:rPr lang="en-US" altLang="en-US" dirty="0"/>
              <a:t>Neoplastic disease</a:t>
            </a:r>
          </a:p>
          <a:p>
            <a:pPr lvl="1"/>
            <a:r>
              <a:rPr lang="en-US" altLang="en-US" dirty="0"/>
              <a:t>Injury</a:t>
            </a:r>
          </a:p>
          <a:p>
            <a:pPr lvl="1"/>
            <a:r>
              <a:rPr lang="en-US" altLang="en-US" dirty="0"/>
              <a:t>Vertigo</a:t>
            </a:r>
          </a:p>
          <a:p>
            <a:pPr lvl="1"/>
            <a:r>
              <a:rPr lang="en-US" altLang="en-US" dirty="0"/>
              <a:t>Hearing loss</a:t>
            </a:r>
          </a:p>
          <a:p>
            <a:pPr lvl="1"/>
            <a:r>
              <a:rPr lang="en-US" altLang="en-US" dirty="0"/>
              <a:t>Congenital disorders</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CPT</a:t>
            </a:r>
            <a:r>
              <a:rPr lang="en-US" altLang="en-US" baseline="30000" dirty="0"/>
              <a:t>®</a:t>
            </a:r>
            <a:r>
              <a:rPr lang="en-US" altLang="en-US" dirty="0"/>
              <a:t>: Eye and Ocular Adnexa</a:t>
            </a:r>
            <a:endParaRPr lang="en-US" dirty="0"/>
          </a:p>
        </p:txBody>
      </p:sp>
      <p:sp>
        <p:nvSpPr>
          <p:cNvPr id="5" name="Text Placeholder 4"/>
          <p:cNvSpPr>
            <a:spLocks noGrp="1"/>
          </p:cNvSpPr>
          <p:nvPr>
            <p:ph type="body" sz="quarter" idx="14"/>
          </p:nvPr>
        </p:nvSpPr>
        <p:spPr>
          <a:xfrm>
            <a:off x="305330" y="858438"/>
            <a:ext cx="6857470" cy="3465912"/>
          </a:xfrm>
        </p:spPr>
        <p:txBody>
          <a:bodyPr>
            <a:noAutofit/>
          </a:bodyPr>
          <a:lstStyle/>
          <a:p>
            <a:r>
              <a:rPr lang="en-US" dirty="0"/>
              <a:t>Three procedures for removal of eye:</a:t>
            </a:r>
          </a:p>
          <a:p>
            <a:pPr lvl="1"/>
            <a:r>
              <a:rPr lang="en-US" dirty="0"/>
              <a:t>Evisceration – removal of contents excluding the sclera</a:t>
            </a:r>
          </a:p>
          <a:p>
            <a:pPr lvl="1"/>
            <a:r>
              <a:rPr lang="en-US" dirty="0"/>
              <a:t>Enucleation – removal of entire eyeball</a:t>
            </a:r>
          </a:p>
          <a:p>
            <a:pPr lvl="1"/>
            <a:r>
              <a:rPr lang="en-US" dirty="0"/>
              <a:t>Exenteration – removal of everything down to the bone</a:t>
            </a:r>
          </a:p>
          <a:p>
            <a:endParaRPr lang="en-US" dirty="0"/>
          </a:p>
          <a:p>
            <a:r>
              <a:rPr lang="en-US" dirty="0"/>
              <a:t>Concepts include:</a:t>
            </a:r>
          </a:p>
          <a:p>
            <a:pPr lvl="1"/>
            <a:r>
              <a:rPr lang="en-US" dirty="0"/>
              <a:t>With or without implant</a:t>
            </a:r>
          </a:p>
          <a:p>
            <a:pPr lvl="1"/>
            <a:r>
              <a:rPr lang="en-US" dirty="0"/>
              <a:t>With or without muscle reattachment</a:t>
            </a:r>
          </a:p>
          <a:p>
            <a:pPr lvl="1"/>
            <a:r>
              <a:rPr lang="en-US" dirty="0"/>
              <a:t>With or without bone or muscle removal</a:t>
            </a:r>
          </a:p>
          <a:p>
            <a:endParaRPr lang="en-US" dirty="0"/>
          </a:p>
          <a:p>
            <a:r>
              <a:rPr lang="en-US" dirty="0"/>
              <a:t>Secondary Implant Procedures</a:t>
            </a:r>
          </a:p>
        </p:txBody>
      </p:sp>
    </p:spTree>
    <p:extLst>
      <p:ext uri="{BB962C8B-B14F-4D97-AF65-F5344CB8AC3E}">
        <p14:creationId xmlns:p14="http://schemas.microsoft.com/office/powerpoint/2010/main" val="113718491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a:extLst>
              <a:ext uri="{FF2B5EF4-FFF2-40B4-BE49-F238E27FC236}">
                <a16:creationId xmlns:a16="http://schemas.microsoft.com/office/drawing/2014/main" id="{44171ABF-93C7-4364-B7A9-D2FE5C5ADC5E}"/>
              </a:ext>
            </a:extLst>
          </p:cNvPr>
          <p:cNvSpPr>
            <a:spLocks noGrp="1"/>
          </p:cNvSpPr>
          <p:nvPr>
            <p:ph type="title"/>
          </p:nvPr>
        </p:nvSpPr>
        <p:spPr/>
        <p:txBody>
          <a:bodyPr/>
          <a:lstStyle/>
          <a:p>
            <a:r>
              <a:rPr lang="en-US" altLang="en-US" dirty="0"/>
              <a:t>CPT</a:t>
            </a:r>
            <a:r>
              <a:rPr lang="en-US" altLang="en-US" baseline="30000" dirty="0"/>
              <a:t>®</a:t>
            </a:r>
            <a:r>
              <a:rPr lang="en-US" altLang="en-US" dirty="0"/>
              <a:t>: Eye and Ocular Adnexa</a:t>
            </a:r>
          </a:p>
        </p:txBody>
      </p:sp>
      <p:sp>
        <p:nvSpPr>
          <p:cNvPr id="526338" name="Content Placeholder 2">
            <a:extLst>
              <a:ext uri="{FF2B5EF4-FFF2-40B4-BE49-F238E27FC236}">
                <a16:creationId xmlns:a16="http://schemas.microsoft.com/office/drawing/2014/main" id="{1B45413B-3714-4A58-84FA-1730BD699AD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Intraocular Lens Procedures (IOL)</a:t>
            </a:r>
          </a:p>
          <a:p>
            <a:pPr lvl="1"/>
            <a:r>
              <a:rPr lang="en-IN" altLang="en-US" dirty="0"/>
              <a:t>Cataract removal with IOL</a:t>
            </a:r>
          </a:p>
          <a:p>
            <a:pPr lvl="1"/>
            <a:r>
              <a:rPr lang="en-IN" altLang="en-US" dirty="0"/>
              <a:t>Intracapsular</a:t>
            </a:r>
          </a:p>
          <a:p>
            <a:pPr lvl="1"/>
            <a:r>
              <a:rPr lang="en-IN" altLang="en-US" dirty="0"/>
              <a:t>Extracapsular</a:t>
            </a:r>
          </a:p>
          <a:p>
            <a:pPr lvl="1"/>
            <a:r>
              <a:rPr lang="en-IN" altLang="en-US" dirty="0"/>
              <a:t>IOL exchange</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1FE30A34-E4FA-43E5-91EC-DBF1D25D076F}"/>
              </a:ext>
            </a:extLst>
          </p:cNvPr>
          <p:cNvSpPr>
            <a:spLocks noGrp="1"/>
          </p:cNvSpPr>
          <p:nvPr>
            <p:ph type="title"/>
          </p:nvPr>
        </p:nvSpPr>
        <p:spPr/>
        <p:txBody>
          <a:bodyPr/>
          <a:lstStyle/>
          <a:p>
            <a:r>
              <a:rPr lang="en-US" altLang="en-US" dirty="0"/>
              <a:t>CPT</a:t>
            </a:r>
            <a:r>
              <a:rPr lang="en-US" altLang="en-US" baseline="30000" dirty="0"/>
              <a:t>®</a:t>
            </a:r>
            <a:r>
              <a:rPr lang="en-US" altLang="en-US" dirty="0"/>
              <a:t>: Eye and Ocular Adnexa</a:t>
            </a:r>
          </a:p>
        </p:txBody>
      </p:sp>
      <p:sp>
        <p:nvSpPr>
          <p:cNvPr id="528386" name="Content Placeholder 2">
            <a:extLst>
              <a:ext uri="{FF2B5EF4-FFF2-40B4-BE49-F238E27FC236}">
                <a16:creationId xmlns:a16="http://schemas.microsoft.com/office/drawing/2014/main" id="{410C0E01-1AD8-4E21-8AE3-67565481CDA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Ocular Adnexa</a:t>
            </a:r>
          </a:p>
          <a:p>
            <a:pPr lvl="1"/>
            <a:r>
              <a:rPr lang="en-IN" altLang="en-US" dirty="0"/>
              <a:t>Strabismus</a:t>
            </a:r>
          </a:p>
          <a:p>
            <a:pPr lvl="2"/>
            <a:r>
              <a:rPr lang="en-IN" altLang="en-US" dirty="0"/>
              <a:t>horizontal </a:t>
            </a:r>
          </a:p>
          <a:p>
            <a:pPr lvl="2"/>
            <a:r>
              <a:rPr lang="en-IN" altLang="en-US" dirty="0"/>
              <a:t>vertical </a:t>
            </a:r>
          </a:p>
          <a:p>
            <a:pPr lvl="2"/>
            <a:r>
              <a:rPr lang="en-IN" altLang="en-US" dirty="0"/>
              <a:t>transposition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B9CB578E-DF69-4BA2-A5CE-F756EF3F11CF}"/>
              </a:ext>
            </a:extLst>
          </p:cNvPr>
          <p:cNvSpPr>
            <a:spLocks noGrp="1"/>
          </p:cNvSpPr>
          <p:nvPr>
            <p:ph type="title"/>
          </p:nvPr>
        </p:nvSpPr>
        <p:spPr/>
        <p:txBody>
          <a:bodyPr/>
          <a:lstStyle/>
          <a:p>
            <a:r>
              <a:rPr lang="en-US" altLang="en-US" dirty="0"/>
              <a:t>CPT</a:t>
            </a:r>
            <a:r>
              <a:rPr lang="en-US" altLang="en-US" baseline="30000" dirty="0"/>
              <a:t>®</a:t>
            </a:r>
            <a:r>
              <a:rPr lang="en-US" altLang="en-US" dirty="0"/>
              <a:t>: Eye and Ocular Adnexa</a:t>
            </a:r>
          </a:p>
        </p:txBody>
      </p:sp>
      <p:sp>
        <p:nvSpPr>
          <p:cNvPr id="530434" name="Content Placeholder 2">
            <a:extLst>
              <a:ext uri="{FF2B5EF4-FFF2-40B4-BE49-F238E27FC236}">
                <a16:creationId xmlns:a16="http://schemas.microsoft.com/office/drawing/2014/main" id="{543B027B-4DD9-4481-AC5A-63E5267D758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Operating Microscope</a:t>
            </a:r>
          </a:p>
          <a:p>
            <a:pPr lvl="1"/>
            <a:r>
              <a:rPr lang="en-US" altLang="en-US" dirty="0"/>
              <a:t>Most procedures on the eye are performed with a microscope and are included in the procedure code.</a:t>
            </a:r>
          </a:p>
          <a:p>
            <a:pPr lvl="1"/>
            <a:r>
              <a:rPr lang="en-US" altLang="en-US" dirty="0"/>
              <a:t>Do not report 69990 with 65091-68850 </a:t>
            </a:r>
            <a:r>
              <a:rPr lang="en-US" dirty="0">
                <a:hlinkClick r:id="rId3"/>
              </a:rPr>
              <a:t>61548</a:t>
            </a:r>
            <a:r>
              <a:rPr lang="en-US" dirty="0"/>
              <a:t>, </a:t>
            </a:r>
            <a:r>
              <a:rPr lang="en-US" dirty="0">
                <a:hlinkClick r:id="rId4"/>
              </a:rPr>
              <a:t>63075</a:t>
            </a:r>
            <a:r>
              <a:rPr lang="en-US" dirty="0"/>
              <a:t>-</a:t>
            </a:r>
            <a:r>
              <a:rPr lang="en-US" dirty="0">
                <a:hlinkClick r:id="rId5"/>
              </a:rPr>
              <a:t>63078</a:t>
            </a:r>
            <a:r>
              <a:rPr lang="en-US" dirty="0"/>
              <a:t>, </a:t>
            </a:r>
            <a:r>
              <a:rPr lang="en-US" dirty="0">
                <a:hlinkClick r:id="rId6"/>
              </a:rPr>
              <a:t>64727</a:t>
            </a:r>
            <a:r>
              <a:rPr lang="en-US" dirty="0"/>
              <a:t>, </a:t>
            </a:r>
            <a:r>
              <a:rPr lang="en-US" dirty="0">
                <a:hlinkClick r:id="rId7"/>
              </a:rPr>
              <a:t>64820</a:t>
            </a:r>
            <a:r>
              <a:rPr lang="en-US" dirty="0"/>
              <a:t>-</a:t>
            </a:r>
            <a:r>
              <a:rPr lang="en-US" dirty="0">
                <a:hlinkClick r:id="rId8"/>
              </a:rPr>
              <a:t>64823</a:t>
            </a:r>
            <a:r>
              <a:rPr lang="en-US" dirty="0"/>
              <a:t>, </a:t>
            </a:r>
            <a:r>
              <a:rPr lang="en-US" dirty="0">
                <a:hlinkClick r:id="rId9"/>
              </a:rPr>
              <a:t>64912</a:t>
            </a:r>
            <a:r>
              <a:rPr lang="en-US" dirty="0"/>
              <a:t>, </a:t>
            </a:r>
            <a:r>
              <a:rPr lang="en-US" dirty="0">
                <a:hlinkClick r:id="rId10"/>
              </a:rPr>
              <a:t>64913</a:t>
            </a:r>
            <a:r>
              <a:rPr lang="en-US" dirty="0"/>
              <a:t>, </a:t>
            </a:r>
            <a:r>
              <a:rPr lang="en-US" dirty="0">
                <a:hlinkClick r:id="rId11"/>
              </a:rPr>
              <a:t>65091</a:t>
            </a:r>
            <a:r>
              <a:rPr lang="en-US" dirty="0"/>
              <a:t>-</a:t>
            </a:r>
            <a:r>
              <a:rPr lang="en-US" dirty="0">
                <a:hlinkClick r:id="rId12"/>
              </a:rPr>
              <a:t>68850</a:t>
            </a:r>
            <a:r>
              <a:rPr lang="en-US" dirty="0"/>
              <a:t>,</a:t>
            </a:r>
            <a:endParaRPr lang="en-US" alt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17E014E6-E68E-49A8-9410-8AFC17BBB7C0}"/>
              </a:ext>
            </a:extLst>
          </p:cNvPr>
          <p:cNvSpPr>
            <a:spLocks noGrp="1"/>
          </p:cNvSpPr>
          <p:nvPr>
            <p:ph type="title"/>
          </p:nvPr>
        </p:nvSpPr>
        <p:spPr/>
        <p:txBody>
          <a:bodyPr/>
          <a:lstStyle/>
          <a:p>
            <a:r>
              <a:rPr lang="en-US" altLang="en-US" dirty="0"/>
              <a:t>CPT</a:t>
            </a:r>
            <a:r>
              <a:rPr lang="en-US" altLang="en-US" baseline="30000" dirty="0"/>
              <a:t>®</a:t>
            </a:r>
            <a:r>
              <a:rPr lang="en-US" altLang="en-US" dirty="0"/>
              <a:t>: Eye and Ocular Adnexa Medicine Section</a:t>
            </a:r>
          </a:p>
        </p:txBody>
      </p:sp>
      <p:sp>
        <p:nvSpPr>
          <p:cNvPr id="532482" name="Content Placeholder 2">
            <a:extLst>
              <a:ext uri="{FF2B5EF4-FFF2-40B4-BE49-F238E27FC236}">
                <a16:creationId xmlns:a16="http://schemas.microsoft.com/office/drawing/2014/main" id="{BBDC1ABC-D741-444E-9D0C-9F7E3763FFE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Special Ophthalmological Services</a:t>
            </a:r>
          </a:p>
          <a:p>
            <a:pPr lvl="1"/>
            <a:r>
              <a:rPr lang="en-US" altLang="en-US" dirty="0"/>
              <a:t>New patient vs established patient</a:t>
            </a:r>
          </a:p>
          <a:p>
            <a:pPr lvl="1"/>
            <a:r>
              <a:rPr lang="en-US" altLang="en-US" dirty="0"/>
              <a:t>Contact lens fittings</a:t>
            </a:r>
          </a:p>
          <a:p>
            <a:pPr lvl="1"/>
            <a:r>
              <a:rPr lang="en-US" altLang="en-US" dirty="0"/>
              <a:t>Ophthalmoscopy</a:t>
            </a:r>
          </a:p>
          <a:p>
            <a:pPr lvl="1"/>
            <a:r>
              <a:rPr lang="en-US" altLang="en-US" dirty="0"/>
              <a:t>Fitting of glasses</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a:extLst>
              <a:ext uri="{FF2B5EF4-FFF2-40B4-BE49-F238E27FC236}">
                <a16:creationId xmlns:a16="http://schemas.microsoft.com/office/drawing/2014/main" id="{6AE56CE5-B748-4F58-9D50-8417F5321DAF}"/>
              </a:ext>
            </a:extLst>
          </p:cNvPr>
          <p:cNvSpPr>
            <a:spLocks noGrp="1"/>
          </p:cNvSpPr>
          <p:nvPr>
            <p:ph type="title"/>
          </p:nvPr>
        </p:nvSpPr>
        <p:spPr/>
        <p:txBody>
          <a:bodyPr/>
          <a:lstStyle/>
          <a:p>
            <a:r>
              <a:rPr lang="en-US" altLang="en-US" dirty="0"/>
              <a:t>CPT</a:t>
            </a:r>
            <a:r>
              <a:rPr lang="en-US" altLang="en-US" baseline="30000" dirty="0"/>
              <a:t>®</a:t>
            </a:r>
            <a:r>
              <a:rPr lang="en-US" altLang="en-US" dirty="0"/>
              <a:t>: Auditory System</a:t>
            </a:r>
          </a:p>
        </p:txBody>
      </p:sp>
      <p:sp>
        <p:nvSpPr>
          <p:cNvPr id="534530" name="Content Placeholder 2">
            <a:extLst>
              <a:ext uri="{FF2B5EF4-FFF2-40B4-BE49-F238E27FC236}">
                <a16:creationId xmlns:a16="http://schemas.microsoft.com/office/drawing/2014/main" id="{FF918561-30A3-454B-AFA8-4D38F9FD983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Auditory System</a:t>
            </a:r>
          </a:p>
          <a:p>
            <a:endParaRPr lang="en-US" altLang="en-US" dirty="0"/>
          </a:p>
          <a:p>
            <a:pPr lvl="1"/>
            <a:r>
              <a:rPr lang="en-US" altLang="en-US" dirty="0"/>
              <a:t>Removal foreign body from external auditory canal</a:t>
            </a:r>
          </a:p>
          <a:p>
            <a:pPr marL="257252" lvl="1" indent="0">
              <a:buNone/>
            </a:pPr>
            <a:r>
              <a:rPr lang="en-US" altLang="en-US" dirty="0"/>
              <a:t>    - both ears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a:extLst>
              <a:ext uri="{FF2B5EF4-FFF2-40B4-BE49-F238E27FC236}">
                <a16:creationId xmlns:a16="http://schemas.microsoft.com/office/drawing/2014/main" id="{65751D6F-C5A1-4C12-9610-C2C4BB9EEC38}"/>
              </a:ext>
            </a:extLst>
          </p:cNvPr>
          <p:cNvSpPr>
            <a:spLocks noGrp="1"/>
          </p:cNvSpPr>
          <p:nvPr>
            <p:ph type="title"/>
          </p:nvPr>
        </p:nvSpPr>
        <p:spPr/>
        <p:txBody>
          <a:bodyPr/>
          <a:lstStyle/>
          <a:p>
            <a:r>
              <a:rPr lang="en-US" altLang="en-US" dirty="0"/>
              <a:t>CPT</a:t>
            </a:r>
            <a:r>
              <a:rPr lang="en-US" altLang="en-US" baseline="30000" dirty="0"/>
              <a:t>®</a:t>
            </a:r>
            <a:r>
              <a:rPr lang="en-US" altLang="en-US" dirty="0"/>
              <a:t>: Auditory System</a:t>
            </a:r>
          </a:p>
        </p:txBody>
      </p:sp>
      <p:sp>
        <p:nvSpPr>
          <p:cNvPr id="536578" name="Content Placeholder 2">
            <a:extLst>
              <a:ext uri="{FF2B5EF4-FFF2-40B4-BE49-F238E27FC236}">
                <a16:creationId xmlns:a16="http://schemas.microsoft.com/office/drawing/2014/main" id="{015F6B9B-1524-41D2-95DA-797046402D3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Middle Ear</a:t>
            </a:r>
          </a:p>
          <a:p>
            <a:pPr lvl="1"/>
            <a:r>
              <a:rPr lang="en-US" altLang="en-US" dirty="0"/>
              <a:t>Tympanostomy</a:t>
            </a:r>
          </a:p>
          <a:p>
            <a:pPr lvl="1"/>
            <a:r>
              <a:rPr lang="en-US" altLang="en-US" dirty="0"/>
              <a:t>Mastoidectomy; complete</a:t>
            </a:r>
          </a:p>
          <a:p>
            <a:pPr marL="257252" lvl="1" indent="0">
              <a:buNone/>
            </a:pPr>
            <a:r>
              <a:rPr lang="en-US" altLang="en-US" dirty="0"/>
              <a:t>    -modified radical</a:t>
            </a:r>
          </a:p>
          <a:p>
            <a:pPr marL="257252" lvl="1" indent="0">
              <a:buNone/>
            </a:pPr>
            <a:r>
              <a:rPr lang="en-US" altLang="en-US" dirty="0"/>
              <a:t>    -radical</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CPT</a:t>
            </a:r>
            <a:r>
              <a:rPr lang="en-US" altLang="en-US" baseline="30000" dirty="0"/>
              <a:t>®</a:t>
            </a:r>
            <a:r>
              <a:rPr lang="en-US" altLang="en-US" dirty="0"/>
              <a:t>: Auditory System</a:t>
            </a:r>
            <a:endParaRPr lang="en-US" dirty="0"/>
          </a:p>
        </p:txBody>
      </p:sp>
      <p:sp>
        <p:nvSpPr>
          <p:cNvPr id="5" name="Text Placeholder 4"/>
          <p:cNvSpPr>
            <a:spLocks noGrp="1"/>
          </p:cNvSpPr>
          <p:nvPr>
            <p:ph type="body" sz="quarter" idx="14"/>
          </p:nvPr>
        </p:nvSpPr>
        <p:spPr/>
        <p:txBody>
          <a:bodyPr>
            <a:normAutofit/>
          </a:bodyPr>
          <a:lstStyle/>
          <a:p>
            <a:r>
              <a:rPr lang="en-US" dirty="0"/>
              <a:t>Tympanoplasty</a:t>
            </a:r>
          </a:p>
          <a:p>
            <a:pPr lvl="1"/>
            <a:r>
              <a:rPr lang="en-US" dirty="0"/>
              <a:t>Tympanoplasty is the surgical reconstruction or repair of the tympanic membrane (ear drum)</a:t>
            </a:r>
          </a:p>
          <a:p>
            <a:pPr lvl="1"/>
            <a:r>
              <a:rPr lang="en-US" dirty="0"/>
              <a:t>Surgery can be done under either local or general anesthesia.</a:t>
            </a:r>
          </a:p>
          <a:p>
            <a:pPr lvl="1"/>
            <a:r>
              <a:rPr lang="en-US" dirty="0"/>
              <a:t>Can be done:</a:t>
            </a:r>
          </a:p>
          <a:p>
            <a:pPr lvl="2"/>
            <a:r>
              <a:rPr lang="en-US" dirty="0"/>
              <a:t>without mastoidectomy, with </a:t>
            </a:r>
            <a:r>
              <a:rPr lang="en-US" dirty="0" err="1"/>
              <a:t>antrotomy</a:t>
            </a:r>
            <a:r>
              <a:rPr lang="en-US" dirty="0"/>
              <a:t>/</a:t>
            </a:r>
            <a:r>
              <a:rPr lang="en-US" dirty="0" err="1"/>
              <a:t>mastoidotomy</a:t>
            </a:r>
            <a:r>
              <a:rPr lang="en-US" dirty="0"/>
              <a:t> (cutting into the mastoid bone) or with mastoidectomy (removal of the mastoid bone)</a:t>
            </a:r>
          </a:p>
          <a:p>
            <a:pPr lvl="2"/>
            <a:r>
              <a:rPr lang="en-US" dirty="0"/>
              <a:t>with or without ossicular chain (hammer, anvil, stirrup) reconstruction</a:t>
            </a:r>
          </a:p>
        </p:txBody>
      </p:sp>
    </p:spTree>
    <p:extLst>
      <p:ext uri="{BB962C8B-B14F-4D97-AF65-F5344CB8AC3E}">
        <p14:creationId xmlns:p14="http://schemas.microsoft.com/office/powerpoint/2010/main" val="259652832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a:extLst>
              <a:ext uri="{FF2B5EF4-FFF2-40B4-BE49-F238E27FC236}">
                <a16:creationId xmlns:a16="http://schemas.microsoft.com/office/drawing/2014/main" id="{8550EC91-9655-4DD1-AE2C-37F908AF345A}"/>
              </a:ext>
            </a:extLst>
          </p:cNvPr>
          <p:cNvSpPr>
            <a:spLocks noGrp="1"/>
          </p:cNvSpPr>
          <p:nvPr>
            <p:ph type="title"/>
          </p:nvPr>
        </p:nvSpPr>
        <p:spPr/>
        <p:txBody>
          <a:bodyPr/>
          <a:lstStyle/>
          <a:p>
            <a:r>
              <a:rPr lang="en-US" altLang="en-US" dirty="0"/>
              <a:t>CPT</a:t>
            </a:r>
            <a:r>
              <a:rPr lang="en-US" altLang="en-US" baseline="30000" dirty="0"/>
              <a:t>®</a:t>
            </a:r>
            <a:r>
              <a:rPr lang="en-US" altLang="en-US" dirty="0"/>
              <a:t>: Auditory System</a:t>
            </a:r>
          </a:p>
        </p:txBody>
      </p:sp>
      <p:sp>
        <p:nvSpPr>
          <p:cNvPr id="538626" name="Content Placeholder 2">
            <a:extLst>
              <a:ext uri="{FF2B5EF4-FFF2-40B4-BE49-F238E27FC236}">
                <a16:creationId xmlns:a16="http://schemas.microsoft.com/office/drawing/2014/main" id="{54C7E34F-E704-4360-A4D4-6EEF8524006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Inner Ear</a:t>
            </a:r>
          </a:p>
          <a:p>
            <a:pPr lvl="1"/>
            <a:r>
              <a:rPr lang="en-IN" altLang="en-US" dirty="0"/>
              <a:t>Labyrinthectomy </a:t>
            </a:r>
          </a:p>
          <a:p>
            <a:pPr lvl="1"/>
            <a:r>
              <a:rPr lang="en-IN" altLang="en-US" dirty="0"/>
              <a:t>Temporal Bone, Middle Fossa Approach </a:t>
            </a:r>
          </a:p>
          <a:p>
            <a:pPr lvl="1"/>
            <a:r>
              <a:rPr lang="en-IN" altLang="en-US" dirty="0"/>
              <a:t>Microsurgery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71459" indent="0">
              <a:buNone/>
            </a:pPr>
            <a:r>
              <a:rPr lang="en-US" b="1" dirty="0">
                <a:solidFill>
                  <a:schemeClr val="bg1">
                    <a:lumMod val="10000"/>
                  </a:schemeClr>
                </a:solidFill>
              </a:rPr>
              <a:t>Key guideline review</a:t>
            </a:r>
          </a:p>
          <a:p>
            <a:pPr lvl="1"/>
            <a:r>
              <a:rPr lang="en-US" dirty="0"/>
              <a:t>Multiple choice processing</a:t>
            </a:r>
          </a:p>
          <a:p>
            <a:pPr lvl="1"/>
            <a:r>
              <a:rPr lang="en-US" dirty="0"/>
              <a:t>Time management </a:t>
            </a:r>
          </a:p>
          <a:p>
            <a:pPr lvl="1"/>
            <a:r>
              <a:rPr lang="en-US" dirty="0"/>
              <a:t>Process of elimination</a:t>
            </a:r>
          </a:p>
          <a:p>
            <a:pPr lvl="1"/>
            <a:r>
              <a:rPr lang="en-US" dirty="0"/>
              <a:t>Marking your books</a:t>
            </a:r>
          </a:p>
        </p:txBody>
      </p:sp>
      <p:sp>
        <p:nvSpPr>
          <p:cNvPr id="4" name="Title 3"/>
          <p:cNvSpPr>
            <a:spLocks noGrp="1"/>
          </p:cNvSpPr>
          <p:nvPr>
            <p:ph type="title"/>
          </p:nvPr>
        </p:nvSpPr>
        <p:spPr/>
        <p:txBody>
          <a:bodyPr/>
          <a:lstStyle/>
          <a:p>
            <a:r>
              <a:rPr lang="en-US" dirty="0"/>
              <a:t>Getting the most out of this training</a:t>
            </a:r>
          </a:p>
        </p:txBody>
      </p:sp>
    </p:spTree>
    <p:extLst>
      <p:ext uri="{BB962C8B-B14F-4D97-AF65-F5344CB8AC3E}">
        <p14:creationId xmlns:p14="http://schemas.microsoft.com/office/powerpoint/2010/main" val="352618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620A62B-E252-4B20-A3CF-BECD1437FCE5}"/>
              </a:ext>
            </a:extLst>
          </p:cNvPr>
          <p:cNvSpPr>
            <a:spLocks noGrp="1"/>
          </p:cNvSpPr>
          <p:nvPr>
            <p:ph type="title"/>
          </p:nvPr>
        </p:nvSpPr>
        <p:spPr/>
        <p:txBody>
          <a:bodyPr/>
          <a:lstStyle/>
          <a:p>
            <a:r>
              <a:rPr lang="en-US" dirty="0"/>
              <a:t>Coding Conventions</a:t>
            </a:r>
          </a:p>
        </p:txBody>
      </p:sp>
      <p:sp>
        <p:nvSpPr>
          <p:cNvPr id="46083" name="Rectangle 3">
            <a:extLst>
              <a:ext uri="{FF2B5EF4-FFF2-40B4-BE49-F238E27FC236}">
                <a16:creationId xmlns:a16="http://schemas.microsoft.com/office/drawing/2014/main" id="{01A4C180-8BEC-491F-A4C8-1E937B0609B9}"/>
              </a:ext>
            </a:extLst>
          </p:cNvPr>
          <p:cNvSpPr>
            <a:spLocks noGrp="1"/>
          </p:cNvSpPr>
          <p:nvPr>
            <p:ph type="body" sz="quarter" idx="14"/>
          </p:nvPr>
        </p:nvSpPr>
        <p:spPr/>
        <p:txBody>
          <a:bodyPr/>
          <a:lstStyle/>
          <a:p>
            <a:r>
              <a:rPr lang="en-US" dirty="0"/>
              <a:t>Abbreviation NOS</a:t>
            </a:r>
          </a:p>
        </p:txBody>
      </p:sp>
      <p:sp>
        <p:nvSpPr>
          <p:cNvPr id="69636" name="Text Placeholder 4">
            <a:extLst>
              <a:ext uri="{FF2B5EF4-FFF2-40B4-BE49-F238E27FC236}">
                <a16:creationId xmlns:a16="http://schemas.microsoft.com/office/drawing/2014/main" id="{308B799B-C0CD-4EAA-9CDD-1F8A0C3F0266}"/>
              </a:ext>
            </a:extLst>
          </p:cNvPr>
          <p:cNvSpPr>
            <a:spLocks noGrp="1"/>
          </p:cNvSpPr>
          <p:nvPr>
            <p:ph type="body" sz="quarter" idx="4294967295"/>
          </p:nvPr>
        </p:nvSpPr>
        <p:spPr bwMode="auto">
          <a:xfrm>
            <a:off x="152400" y="1555750"/>
            <a:ext cx="4648200"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565455" lvl="1" indent="-284416"/>
            <a:r>
              <a:rPr lang="en-US" altLang="en-US" sz="1500" dirty="0">
                <a:solidFill>
                  <a:schemeClr val="tx1"/>
                </a:solidFill>
                <a:latin typeface="Myriad Pro" panose="020B0503030403020204" pitchFamily="34" charset="0"/>
              </a:rPr>
              <a:t>Not otherwise specified </a:t>
            </a:r>
          </a:p>
          <a:p>
            <a:pPr marL="565455" lvl="1" indent="-284416"/>
            <a:r>
              <a:rPr lang="en-US" altLang="en-US" sz="1500" dirty="0">
                <a:solidFill>
                  <a:schemeClr val="tx1"/>
                </a:solidFill>
                <a:latin typeface="Myriad Pro" panose="020B0503030403020204" pitchFamily="34" charset="0"/>
              </a:rPr>
              <a:t>Lacks information to use a more specific code</a:t>
            </a:r>
          </a:p>
        </p:txBody>
      </p:sp>
      <p:sp>
        <p:nvSpPr>
          <p:cNvPr id="6" name="Flowchart: Document 5">
            <a:extLst>
              <a:ext uri="{FF2B5EF4-FFF2-40B4-BE49-F238E27FC236}">
                <a16:creationId xmlns:a16="http://schemas.microsoft.com/office/drawing/2014/main" id="{375CF8AC-2202-46CF-B904-C943E904A7D6}"/>
              </a:ext>
            </a:extLst>
          </p:cNvPr>
          <p:cNvSpPr/>
          <p:nvPr/>
        </p:nvSpPr>
        <p:spPr>
          <a:xfrm>
            <a:off x="5486136" y="2647157"/>
            <a:ext cx="3425031" cy="1598083"/>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250" dirty="0"/>
              <a:t>Tabular List:</a:t>
            </a:r>
          </a:p>
          <a:p>
            <a:pPr defTabSz="761515">
              <a:defRPr/>
            </a:pPr>
            <a:endParaRPr lang="en-US" sz="1250" dirty="0"/>
          </a:p>
          <a:p>
            <a:pPr defTabSz="761515">
              <a:defRPr/>
            </a:pPr>
            <a:r>
              <a:rPr lang="en-US" sz="1250" dirty="0"/>
              <a:t>J32.9 Chronic sinusitis, unspecified</a:t>
            </a:r>
          </a:p>
          <a:p>
            <a:pPr defTabSz="761515">
              <a:defRPr/>
            </a:pPr>
            <a:r>
              <a:rPr lang="en-US" sz="1250" dirty="0"/>
              <a:t>	Sinusitis (chronic) NOS</a:t>
            </a:r>
          </a:p>
        </p:txBody>
      </p:sp>
      <p:sp>
        <p:nvSpPr>
          <p:cNvPr id="7" name="Flowchart: Document 6">
            <a:extLst>
              <a:ext uri="{FF2B5EF4-FFF2-40B4-BE49-F238E27FC236}">
                <a16:creationId xmlns:a16="http://schemas.microsoft.com/office/drawing/2014/main" id="{517A4AE5-32D2-4827-B543-DCDBC064BFBA}"/>
              </a:ext>
            </a:extLst>
          </p:cNvPr>
          <p:cNvSpPr/>
          <p:nvPr/>
        </p:nvSpPr>
        <p:spPr>
          <a:xfrm>
            <a:off x="5486136" y="858838"/>
            <a:ext cx="3425031" cy="1637505"/>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250" dirty="0"/>
              <a:t>Index to Diseases and Injuries:</a:t>
            </a:r>
          </a:p>
          <a:p>
            <a:pPr defTabSz="761515">
              <a:defRPr/>
            </a:pPr>
            <a:endParaRPr lang="en-US" sz="1250" dirty="0"/>
          </a:p>
          <a:p>
            <a:pPr defTabSz="761515">
              <a:defRPr/>
            </a:pPr>
            <a:r>
              <a:rPr lang="en-US" sz="1250" dirty="0"/>
              <a:t>Sinusitis (accessory) (chronic) (hyperplastic) (nasal) (nonpurulent) (purulent) J32.9</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a:extLst>
              <a:ext uri="{FF2B5EF4-FFF2-40B4-BE49-F238E27FC236}">
                <a16:creationId xmlns:a16="http://schemas.microsoft.com/office/drawing/2014/main" id="{E5B32F2F-7DC2-43AC-A796-E943FD47DE78}"/>
              </a:ext>
            </a:extLst>
          </p:cNvPr>
          <p:cNvSpPr>
            <a:spLocks noGrp="1"/>
          </p:cNvSpPr>
          <p:nvPr>
            <p:ph type="title"/>
          </p:nvPr>
        </p:nvSpPr>
        <p:spPr/>
        <p:txBody>
          <a:bodyPr/>
          <a:lstStyle/>
          <a:p>
            <a:r>
              <a:rPr lang="en-US" altLang="en-US" dirty="0"/>
              <a:t>CPT</a:t>
            </a:r>
            <a:r>
              <a:rPr lang="en-US" altLang="en-US" baseline="30000" dirty="0"/>
              <a:t>®</a:t>
            </a:r>
            <a:r>
              <a:rPr lang="en-US" altLang="en-US" dirty="0"/>
              <a:t>: Auditory System Medicine Section</a:t>
            </a:r>
          </a:p>
        </p:txBody>
      </p:sp>
      <p:sp>
        <p:nvSpPr>
          <p:cNvPr id="540674" name="Content Placeholder 2">
            <a:extLst>
              <a:ext uri="{FF2B5EF4-FFF2-40B4-BE49-F238E27FC236}">
                <a16:creationId xmlns:a16="http://schemas.microsoft.com/office/drawing/2014/main" id="{B9B2155A-5D00-4D8C-B07E-7174BF6212F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Special Otorhinolaryngologic Services</a:t>
            </a:r>
          </a:p>
          <a:p>
            <a:pPr marL="269875" lvl="1" indent="-142875"/>
            <a:r>
              <a:rPr lang="en-IN" altLang="en-US" dirty="0"/>
              <a:t>Otolaryngologic examination under general </a:t>
            </a:r>
            <a:r>
              <a:rPr lang="en-IN" altLang="en-US" dirty="0" err="1"/>
              <a:t>anesthesia</a:t>
            </a:r>
            <a:r>
              <a:rPr lang="en-IN" altLang="en-US" dirty="0"/>
              <a:t> </a:t>
            </a:r>
          </a:p>
          <a:p>
            <a:pPr marL="269875" lvl="1" indent="-142875"/>
            <a:r>
              <a:rPr lang="en-IN" altLang="en-US" dirty="0"/>
              <a:t>Vestibular Function Tests </a:t>
            </a:r>
          </a:p>
          <a:p>
            <a:pPr marL="269875" lvl="1" indent="-142875"/>
            <a:r>
              <a:rPr lang="en-IN" altLang="en-US" dirty="0"/>
              <a:t>Audiologic Function Tests with Medical Diagnostic Evaluation</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Radiology</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339231612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3B0EA89A-1166-426E-8400-DE2DD8F77173}"/>
              </a:ext>
            </a:extLst>
          </p:cNvPr>
          <p:cNvSpPr>
            <a:spLocks noGrp="1" noChangeArrowheads="1"/>
          </p:cNvSpPr>
          <p:nvPr>
            <p:ph type="title"/>
          </p:nvPr>
        </p:nvSpPr>
        <p:spPr/>
        <p:txBody>
          <a:bodyPr lIns="75000" tIns="39000" rIns="75000" bIns="39000" anchor="ctr"/>
          <a:lstStyle/>
          <a:p>
            <a:r>
              <a:rPr lang="en-US" altLang="en-US" dirty="0"/>
              <a:t>Radiologic Projections</a:t>
            </a:r>
          </a:p>
        </p:txBody>
      </p:sp>
      <p:sp>
        <p:nvSpPr>
          <p:cNvPr id="569346" name="Rectangle 3">
            <a:extLst>
              <a:ext uri="{FF2B5EF4-FFF2-40B4-BE49-F238E27FC236}">
                <a16:creationId xmlns:a16="http://schemas.microsoft.com/office/drawing/2014/main" id="{93FABBD5-AB6F-45FC-9FF6-79674E6C2DD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69875" lvl="1" indent="-142875"/>
            <a:r>
              <a:rPr lang="en-US" altLang="en-US" dirty="0"/>
              <a:t>Oblique – slanting, neither frontal or lateral</a:t>
            </a:r>
          </a:p>
          <a:p>
            <a:pPr marL="269875" lvl="1" indent="-142875"/>
            <a:r>
              <a:rPr lang="en-US" altLang="en-US" dirty="0"/>
              <a:t>Lateral – side view, X-ray beam travels through the side of the body</a:t>
            </a:r>
          </a:p>
          <a:p>
            <a:pPr marL="269875" lvl="1" indent="-142875"/>
            <a:r>
              <a:rPr lang="en-US" altLang="en-US" dirty="0"/>
              <a:t>Anteroposterior – X-ray beam enters the body through the front and exits through the back </a:t>
            </a:r>
          </a:p>
          <a:p>
            <a:pPr marL="269875" lvl="1" indent="-142875"/>
            <a:r>
              <a:rPr lang="en-US" altLang="en-US" dirty="0"/>
              <a:t>Posteroanterior – X-ray beam enters the body through the back and exits through the front </a:t>
            </a:r>
          </a:p>
          <a:p>
            <a:pPr marL="269875" lvl="1" indent="-142875"/>
            <a:r>
              <a:rPr lang="en-US" altLang="en-US" dirty="0"/>
              <a:t>Cone – focused or spot view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0C30C969-3C8B-4792-BDB7-4E7C11A2245E}"/>
              </a:ext>
            </a:extLst>
          </p:cNvPr>
          <p:cNvSpPr>
            <a:spLocks noGrp="1" noChangeArrowheads="1"/>
          </p:cNvSpPr>
          <p:nvPr>
            <p:ph type="title"/>
          </p:nvPr>
        </p:nvSpPr>
        <p:spPr/>
        <p:txBody>
          <a:bodyPr lIns="75000" tIns="39000" rIns="75000" bIns="39000" anchor="ctr"/>
          <a:lstStyle/>
          <a:p>
            <a:r>
              <a:rPr lang="en-US" altLang="en-US" dirty="0"/>
              <a:t>Additional Terms</a:t>
            </a:r>
          </a:p>
        </p:txBody>
      </p:sp>
      <p:sp>
        <p:nvSpPr>
          <p:cNvPr id="571394" name="Rectangle 3">
            <a:extLst>
              <a:ext uri="{FF2B5EF4-FFF2-40B4-BE49-F238E27FC236}">
                <a16:creationId xmlns:a16="http://schemas.microsoft.com/office/drawing/2014/main" id="{D04497EB-D537-40C4-B969-9EE3322C5C3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69875" lvl="1" indent="-142875"/>
            <a:r>
              <a:rPr lang="en-US" altLang="en-US" dirty="0"/>
              <a:t>Proximal – closer to the point of attachment to the body</a:t>
            </a:r>
          </a:p>
          <a:p>
            <a:pPr marL="269875" lvl="1" indent="-142875"/>
            <a:r>
              <a:rPr lang="en-US" altLang="en-US" dirty="0"/>
              <a:t>Distal – away from the point of attachment to the body</a:t>
            </a:r>
          </a:p>
          <a:p>
            <a:pPr marL="269875" lvl="1" indent="-142875"/>
            <a:r>
              <a:rPr lang="en-US" altLang="en-US" dirty="0"/>
              <a:t>Flexion – bending</a:t>
            </a:r>
          </a:p>
          <a:p>
            <a:pPr marL="269875" lvl="1" indent="-142875"/>
            <a:r>
              <a:rPr lang="en-US" altLang="en-US" dirty="0"/>
              <a:t>Extension – straightening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7197E8C3-0CB6-4804-81FB-EE335C57795D}"/>
              </a:ext>
            </a:extLst>
          </p:cNvPr>
          <p:cNvSpPr>
            <a:spLocks noGrp="1" noChangeArrowheads="1"/>
          </p:cNvSpPr>
          <p:nvPr>
            <p:ph type="title"/>
          </p:nvPr>
        </p:nvSpPr>
        <p:spPr/>
        <p:txBody>
          <a:bodyPr lIns="75000" tIns="39000" rIns="75000" bIns="39000" anchor="ctr"/>
          <a:lstStyle/>
          <a:p>
            <a:r>
              <a:rPr lang="en-US" altLang="en-US" dirty="0"/>
              <a:t>Diagnosis Coding</a:t>
            </a:r>
          </a:p>
        </p:txBody>
      </p:sp>
      <p:sp>
        <p:nvSpPr>
          <p:cNvPr id="573442" name="Rectangle 3">
            <a:extLst>
              <a:ext uri="{FF2B5EF4-FFF2-40B4-BE49-F238E27FC236}">
                <a16:creationId xmlns:a16="http://schemas.microsoft.com/office/drawing/2014/main" id="{2BBBEF5A-7632-474E-9978-C3FA488D193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lvl="1"/>
            <a:r>
              <a:rPr lang="en-IN" altLang="en-US" dirty="0"/>
              <a:t>Code the definitive diagnosis</a:t>
            </a:r>
          </a:p>
          <a:p>
            <a:pPr lvl="1"/>
            <a:r>
              <a:rPr lang="en-IN" altLang="en-US" dirty="0"/>
              <a:t>Code signs and symptoms if no definitive diagnosis is available</a:t>
            </a:r>
          </a:p>
          <a:p>
            <a:pPr lvl="1"/>
            <a:r>
              <a:rPr lang="en-IN" altLang="en-US" dirty="0"/>
              <a:t>Diagnostic tests</a:t>
            </a:r>
          </a:p>
          <a:p>
            <a:pPr lvl="2"/>
            <a:r>
              <a:rPr lang="en-IN" altLang="en-US" dirty="0"/>
              <a:t>Code sign or symptom that prompted the test</a:t>
            </a:r>
          </a:p>
          <a:p>
            <a:pPr lvl="2"/>
            <a:r>
              <a:rPr lang="en-IN" altLang="en-US" dirty="0"/>
              <a:t>Do not code questionable, rule out, or probably diagnoses</a:t>
            </a:r>
          </a:p>
          <a:p>
            <a:pPr lvl="1"/>
            <a:r>
              <a:rPr lang="en-IN" altLang="en-US" dirty="0"/>
              <a:t>Routine radiology</a:t>
            </a:r>
          </a:p>
          <a:p>
            <a:pPr lvl="2"/>
            <a:r>
              <a:rPr lang="en-IN" altLang="en-US" dirty="0"/>
              <a:t>Z01.89 Radiological examination, NEC</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7EDC4F78-0737-42CB-8702-94573A6F8043}"/>
              </a:ext>
            </a:extLst>
          </p:cNvPr>
          <p:cNvSpPr>
            <a:spLocks noGrp="1" noChangeArrowheads="1"/>
          </p:cNvSpPr>
          <p:nvPr>
            <p:ph type="title"/>
          </p:nvPr>
        </p:nvSpPr>
        <p:spPr/>
        <p:txBody>
          <a:bodyPr lIns="75000" tIns="39000" rIns="75000" bIns="39000" anchor="ctr"/>
          <a:lstStyle/>
          <a:p>
            <a:r>
              <a:rPr lang="en-US" altLang="en-US" dirty="0"/>
              <a:t>CPT</a:t>
            </a:r>
            <a:r>
              <a:rPr lang="en-US" altLang="en-US" baseline="30000" dirty="0"/>
              <a:t>®</a:t>
            </a:r>
            <a:r>
              <a:rPr lang="en-US" altLang="en-US" dirty="0"/>
              <a:t> Subsections</a:t>
            </a:r>
          </a:p>
        </p:txBody>
      </p:sp>
      <p:sp>
        <p:nvSpPr>
          <p:cNvPr id="575490" name="Rectangle 3">
            <a:extLst>
              <a:ext uri="{FF2B5EF4-FFF2-40B4-BE49-F238E27FC236}">
                <a16:creationId xmlns:a16="http://schemas.microsoft.com/office/drawing/2014/main" id="{E23C651C-2821-4CEE-B7A1-325A1453CE5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69875" lvl="1" indent="-142875"/>
            <a:r>
              <a:rPr lang="en-IN" altLang="en-US" dirty="0"/>
              <a:t>Diagnostic Radiology (Diagnostic Imaging)</a:t>
            </a:r>
          </a:p>
          <a:p>
            <a:pPr marL="269875" lvl="1" indent="-142875"/>
            <a:r>
              <a:rPr lang="en-IN" altLang="en-US" dirty="0"/>
              <a:t>Diagnostic Ultrasound</a:t>
            </a:r>
          </a:p>
          <a:p>
            <a:pPr marL="269875" lvl="1" indent="-142875"/>
            <a:r>
              <a:rPr lang="en-IN" altLang="en-US" dirty="0"/>
              <a:t>Radiologic Guidance</a:t>
            </a:r>
          </a:p>
          <a:p>
            <a:pPr marL="269875" lvl="1" indent="-142875"/>
            <a:r>
              <a:rPr lang="en-IN" altLang="en-US" dirty="0"/>
              <a:t>Breast, Mammography</a:t>
            </a:r>
          </a:p>
          <a:p>
            <a:pPr marL="269875" lvl="1" indent="-142875"/>
            <a:r>
              <a:rPr lang="en-IN" altLang="en-US" dirty="0"/>
              <a:t>Bone/Joint Studies</a:t>
            </a:r>
          </a:p>
          <a:p>
            <a:pPr marL="269875" lvl="1" indent="-142875"/>
            <a:r>
              <a:rPr lang="en-IN" altLang="en-US" dirty="0"/>
              <a:t>Radiation Oncology</a:t>
            </a:r>
          </a:p>
          <a:p>
            <a:pPr marL="269875" lvl="1" indent="-142875"/>
            <a:r>
              <a:rPr lang="en-IN" altLang="en-US" dirty="0"/>
              <a:t>Nuclear Medicine</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D75EE737-A23F-4254-A405-784B99D08F40}"/>
              </a:ext>
            </a:extLst>
          </p:cNvPr>
          <p:cNvSpPr>
            <a:spLocks noGrp="1" noChangeArrowheads="1"/>
          </p:cNvSpPr>
          <p:nvPr>
            <p:ph type="title"/>
          </p:nvPr>
        </p:nvSpPr>
        <p:spPr/>
        <p:txBody>
          <a:bodyPr lIns="75000" tIns="39000" rIns="75000" bIns="39000" anchor="ctr"/>
          <a:lstStyle/>
          <a:p>
            <a:r>
              <a:rPr lang="en-US" altLang="en-US" dirty="0"/>
              <a:t>Guidelines</a:t>
            </a:r>
          </a:p>
        </p:txBody>
      </p:sp>
      <p:sp>
        <p:nvSpPr>
          <p:cNvPr id="577538" name="Rectangle 3">
            <a:extLst>
              <a:ext uri="{FF2B5EF4-FFF2-40B4-BE49-F238E27FC236}">
                <a16:creationId xmlns:a16="http://schemas.microsoft.com/office/drawing/2014/main" id="{32BAA09D-33E0-41C6-8FA0-240BC112D20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a:t>Supervision and Interpretation (S &amp; I)</a:t>
            </a:r>
          </a:p>
          <a:p>
            <a:pPr lvl="1"/>
            <a:r>
              <a:rPr lang="en-US" altLang="en-US"/>
              <a:t>Interventional radiologic procedures</a:t>
            </a:r>
          </a:p>
          <a:p>
            <a:pPr lvl="1"/>
            <a:r>
              <a:rPr lang="en-US" altLang="en-US"/>
              <a:t>Report two codes:</a:t>
            </a:r>
          </a:p>
          <a:p>
            <a:pPr lvl="2"/>
            <a:r>
              <a:rPr lang="en-US" altLang="en-US"/>
              <a:t>Surgical code; or code from the medicine section</a:t>
            </a:r>
          </a:p>
          <a:p>
            <a:pPr lvl="2"/>
            <a:r>
              <a:rPr lang="en-US" altLang="en-US"/>
              <a:t>Radiologic supervision and interpretation</a:t>
            </a:r>
          </a:p>
          <a:p>
            <a:endParaRPr lang="en-US" altLang="en-US"/>
          </a:p>
          <a:p>
            <a:r>
              <a:rPr lang="en-US" altLang="en-US"/>
              <a:t>Administration of Contrast Material</a:t>
            </a:r>
          </a:p>
          <a:p>
            <a:pPr lvl="1"/>
            <a:r>
              <a:rPr lang="en-US" altLang="en-US"/>
              <a:t>Contrast material administered intravascularly, intra-articularly, or intrathecally</a:t>
            </a:r>
          </a:p>
          <a:p>
            <a:pPr lvl="1"/>
            <a:r>
              <a:rPr lang="en-US" altLang="en-US"/>
              <a:t>Oral and/or rectal contrast does not qualify</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3D911F54-7DC8-459B-8142-1380ED57CE36}"/>
              </a:ext>
            </a:extLst>
          </p:cNvPr>
          <p:cNvSpPr>
            <a:spLocks noGrp="1" noChangeArrowheads="1"/>
          </p:cNvSpPr>
          <p:nvPr>
            <p:ph type="title"/>
          </p:nvPr>
        </p:nvSpPr>
        <p:spPr/>
        <p:txBody>
          <a:bodyPr lIns="75000" tIns="39000" rIns="75000" bIns="39000" anchor="ctr"/>
          <a:lstStyle/>
          <a:p>
            <a:r>
              <a:rPr lang="en-US" altLang="en-US" dirty="0"/>
              <a:t>Modifiers</a:t>
            </a:r>
          </a:p>
        </p:txBody>
      </p:sp>
      <p:sp>
        <p:nvSpPr>
          <p:cNvPr id="579586" name="Rectangle 3">
            <a:extLst>
              <a:ext uri="{FF2B5EF4-FFF2-40B4-BE49-F238E27FC236}">
                <a16:creationId xmlns:a16="http://schemas.microsoft.com/office/drawing/2014/main" id="{4B8476DD-25F9-4768-B789-A739F6272C1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dirty="0"/>
              <a:t>Technical Component (TC)</a:t>
            </a:r>
          </a:p>
          <a:p>
            <a:pPr lvl="1"/>
            <a:r>
              <a:rPr lang="en-US" altLang="en-US" dirty="0"/>
              <a:t>Equipment</a:t>
            </a:r>
          </a:p>
          <a:p>
            <a:pPr lvl="1"/>
            <a:r>
              <a:rPr lang="en-US" altLang="en-US" dirty="0"/>
              <a:t>Overhead</a:t>
            </a:r>
          </a:p>
          <a:p>
            <a:pPr lvl="2"/>
            <a:r>
              <a:rPr lang="en-US" altLang="en-US" dirty="0"/>
              <a:t>Supplies</a:t>
            </a:r>
          </a:p>
          <a:p>
            <a:pPr lvl="2"/>
            <a:r>
              <a:rPr lang="en-US" altLang="en-US" dirty="0"/>
              <a:t>Room</a:t>
            </a:r>
          </a:p>
          <a:p>
            <a:pPr lvl="2"/>
            <a:r>
              <a:rPr lang="en-US" altLang="en-US" dirty="0"/>
              <a:t>Gowns</a:t>
            </a:r>
          </a:p>
          <a:p>
            <a:endParaRPr lang="en-US" altLang="en-US" dirty="0"/>
          </a:p>
          <a:p>
            <a:r>
              <a:rPr lang="en-US" altLang="en-US" dirty="0"/>
              <a:t>Professional Component (26)</a:t>
            </a:r>
          </a:p>
          <a:p>
            <a:pPr lvl="1"/>
            <a:r>
              <a:rPr lang="en-US" altLang="en-US" dirty="0"/>
              <a:t>Reading and interpretation</a:t>
            </a:r>
          </a:p>
          <a:p>
            <a:pPr lvl="2"/>
            <a:endParaRPr lang="en-US" altLang="en-US"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2710DF88-720A-40EF-81E0-1781D1B010CE}"/>
              </a:ext>
            </a:extLst>
          </p:cNvPr>
          <p:cNvSpPr>
            <a:spLocks noGrp="1" noChangeArrowheads="1"/>
          </p:cNvSpPr>
          <p:nvPr>
            <p:ph type="title"/>
          </p:nvPr>
        </p:nvSpPr>
        <p:spPr/>
        <p:txBody>
          <a:bodyPr lIns="75000" tIns="39000" rIns="75000" bIns="39000" anchor="ctr"/>
          <a:lstStyle/>
          <a:p>
            <a:r>
              <a:rPr lang="en-US" altLang="en-US" dirty="0"/>
              <a:t>Diagnostic Radiology (Diagnostic Imaging)</a:t>
            </a:r>
          </a:p>
        </p:txBody>
      </p:sp>
      <p:sp>
        <p:nvSpPr>
          <p:cNvPr id="581634" name="Rectangle 3">
            <a:extLst>
              <a:ext uri="{FF2B5EF4-FFF2-40B4-BE49-F238E27FC236}">
                <a16:creationId xmlns:a16="http://schemas.microsoft.com/office/drawing/2014/main" id="{03E89B65-B73B-47B9-9730-E77ADDEA15A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a:t>Anatomical organization</a:t>
            </a:r>
          </a:p>
          <a:p>
            <a:endParaRPr lang="en-US" altLang="en-US"/>
          </a:p>
          <a:p>
            <a:r>
              <a:rPr lang="en-US" altLang="en-US"/>
              <a:t>Radiologic procedures include:</a:t>
            </a:r>
          </a:p>
          <a:p>
            <a:pPr lvl="1"/>
            <a:r>
              <a:rPr lang="en-US" altLang="en-US"/>
              <a:t>Standard X-rays</a:t>
            </a:r>
          </a:p>
          <a:p>
            <a:pPr lvl="1"/>
            <a:r>
              <a:rPr lang="en-US" altLang="en-US"/>
              <a:t>MRIs</a:t>
            </a:r>
          </a:p>
          <a:p>
            <a:pPr lvl="1"/>
            <a:r>
              <a:rPr lang="en-US" altLang="en-US"/>
              <a:t>CTs</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B5714153-4BFD-429B-980C-41C970B61CBB}"/>
              </a:ext>
            </a:extLst>
          </p:cNvPr>
          <p:cNvSpPr>
            <a:spLocks noGrp="1" noChangeArrowheads="1"/>
          </p:cNvSpPr>
          <p:nvPr>
            <p:ph type="title"/>
          </p:nvPr>
        </p:nvSpPr>
        <p:spPr/>
        <p:txBody>
          <a:bodyPr lIns="75000" tIns="39000" rIns="75000" bIns="39000" anchor="ctr"/>
          <a:lstStyle/>
          <a:p>
            <a:r>
              <a:rPr lang="en-US" altLang="en-US" dirty="0"/>
              <a:t>Diagnostic Radiology (Diagnostic Imaging)</a:t>
            </a:r>
          </a:p>
        </p:txBody>
      </p:sp>
      <p:sp>
        <p:nvSpPr>
          <p:cNvPr id="583682" name="Rectangle 3">
            <a:extLst>
              <a:ext uri="{FF2B5EF4-FFF2-40B4-BE49-F238E27FC236}">
                <a16:creationId xmlns:a16="http://schemas.microsoft.com/office/drawing/2014/main" id="{8A601993-4F9F-4693-96F8-5DE75AFB38E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dirty="0"/>
              <a:t>Code Selection:</a:t>
            </a:r>
          </a:p>
          <a:p>
            <a:pPr lvl="1"/>
            <a:r>
              <a:rPr lang="en-US" altLang="en-US" dirty="0"/>
              <a:t>Anatomical location</a:t>
            </a:r>
          </a:p>
          <a:p>
            <a:pPr lvl="1"/>
            <a:r>
              <a:rPr lang="en-US" altLang="en-US" dirty="0"/>
              <a:t>Type of procedure</a:t>
            </a:r>
          </a:p>
          <a:p>
            <a:pPr lvl="1"/>
            <a:r>
              <a:rPr lang="en-US" altLang="en-US" dirty="0"/>
              <a:t>Number of views</a:t>
            </a:r>
          </a:p>
          <a:p>
            <a:pPr lvl="1"/>
            <a:r>
              <a:rPr lang="en-US" altLang="en-US" dirty="0"/>
              <a:t>Type of view (AP, PA, etc.)</a:t>
            </a:r>
          </a:p>
          <a:p>
            <a:pPr lvl="1"/>
            <a:r>
              <a:rPr lang="en-US" altLang="en-US" dirty="0"/>
              <a:t>Laterality (unilateral, bilateral)</a:t>
            </a:r>
          </a:p>
          <a:p>
            <a:pPr lvl="1"/>
            <a:r>
              <a:rPr lang="en-US" altLang="en-US" dirty="0"/>
              <a:t>Contrast material</a:t>
            </a:r>
          </a:p>
          <a:p>
            <a:endParaRPr lang="en-US" altLang="en-US" dirty="0"/>
          </a:p>
          <a:p>
            <a:r>
              <a:rPr lang="en-US" altLang="en-US" dirty="0"/>
              <a:t>Coding Tip</a:t>
            </a:r>
          </a:p>
          <a:p>
            <a:pPr lvl="1"/>
            <a:r>
              <a:rPr lang="en-US" altLang="en-US" dirty="0"/>
              <a:t>Underline or highlight the anatomy</a:t>
            </a:r>
          </a:p>
          <a:p>
            <a:pPr lvl="1"/>
            <a:r>
              <a:rPr lang="en-US" altLang="en-US" dirty="0"/>
              <a:t>Highlight the number of views</a:t>
            </a:r>
          </a:p>
          <a:p>
            <a:pPr lvl="1"/>
            <a:r>
              <a:rPr lang="en-US" altLang="en-US" dirty="0"/>
              <a:t>Highlight or circle with/without contrast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9DD9656-5800-47BB-A1AA-3142A55068B7}"/>
              </a:ext>
            </a:extLst>
          </p:cNvPr>
          <p:cNvSpPr>
            <a:spLocks noGrp="1"/>
          </p:cNvSpPr>
          <p:nvPr>
            <p:ph type="title"/>
          </p:nvPr>
        </p:nvSpPr>
        <p:spPr/>
        <p:txBody>
          <a:bodyPr/>
          <a:lstStyle/>
          <a:p>
            <a:r>
              <a:rPr lang="en-US" dirty="0"/>
              <a:t>Coding Conventions</a:t>
            </a:r>
          </a:p>
        </p:txBody>
      </p:sp>
      <p:sp>
        <p:nvSpPr>
          <p:cNvPr id="5" name="Text Placeholder 4">
            <a:extLst>
              <a:ext uri="{FF2B5EF4-FFF2-40B4-BE49-F238E27FC236}">
                <a16:creationId xmlns:a16="http://schemas.microsoft.com/office/drawing/2014/main" id="{729EFC1A-7BF6-4084-B238-AFE53E204F71}"/>
              </a:ext>
            </a:extLst>
          </p:cNvPr>
          <p:cNvSpPr>
            <a:spLocks noGrp="1"/>
          </p:cNvSpPr>
          <p:nvPr>
            <p:ph type="body" sz="quarter" idx="14"/>
          </p:nvPr>
        </p:nvSpPr>
        <p:spPr/>
        <p:txBody>
          <a:bodyPr/>
          <a:lstStyle/>
          <a:p>
            <a:r>
              <a:rPr lang="en-US" dirty="0"/>
              <a:t>Parentheses</a:t>
            </a:r>
          </a:p>
        </p:txBody>
      </p:sp>
      <p:sp>
        <p:nvSpPr>
          <p:cNvPr id="71684" name="Text Placeholder 5">
            <a:extLst>
              <a:ext uri="{FF2B5EF4-FFF2-40B4-BE49-F238E27FC236}">
                <a16:creationId xmlns:a16="http://schemas.microsoft.com/office/drawing/2014/main" id="{61EEEA55-6341-4DB0-9B7B-623F41CF4BD9}"/>
              </a:ext>
            </a:extLst>
          </p:cNvPr>
          <p:cNvSpPr>
            <a:spLocks noGrp="1"/>
          </p:cNvSpPr>
          <p:nvPr>
            <p:ph type="body" sz="quarter" idx="4294967295"/>
          </p:nvPr>
        </p:nvSpPr>
        <p:spPr bwMode="auto">
          <a:xfrm>
            <a:off x="76200" y="1555750"/>
            <a:ext cx="4114800"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565455" lvl="1" indent="-284416"/>
            <a:r>
              <a:rPr lang="en-US" altLang="en-US" sz="1500" dirty="0">
                <a:solidFill>
                  <a:schemeClr val="tx1"/>
                </a:solidFill>
                <a:latin typeface="Myriad Pro" panose="020B0503030403020204" pitchFamily="34" charset="0"/>
              </a:rPr>
              <a:t>Enclose supplementary words</a:t>
            </a:r>
          </a:p>
          <a:p>
            <a:pPr marL="565455" lvl="1" indent="-284416"/>
            <a:r>
              <a:rPr lang="en-US" altLang="en-US" sz="1500" dirty="0">
                <a:solidFill>
                  <a:schemeClr val="tx1"/>
                </a:solidFill>
                <a:latin typeface="Myriad Pro" panose="020B0503030403020204" pitchFamily="34" charset="0"/>
              </a:rPr>
              <a:t>Nonessential modifiers</a:t>
            </a:r>
          </a:p>
        </p:txBody>
      </p:sp>
      <p:sp>
        <p:nvSpPr>
          <p:cNvPr id="7" name="Flowchart: Document 6">
            <a:extLst>
              <a:ext uri="{FF2B5EF4-FFF2-40B4-BE49-F238E27FC236}">
                <a16:creationId xmlns:a16="http://schemas.microsoft.com/office/drawing/2014/main" id="{0204154A-CD8F-4115-933F-A4557D9F45DD}"/>
              </a:ext>
            </a:extLst>
          </p:cNvPr>
          <p:cNvSpPr/>
          <p:nvPr/>
        </p:nvSpPr>
        <p:spPr>
          <a:xfrm>
            <a:off x="4419600" y="514350"/>
            <a:ext cx="4355042" cy="3806031"/>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398" dirty="0"/>
              <a:t>Pneumonia (acute) (double) (migratory) (purulent) (septic) (unresolved) J18.9</a:t>
            </a:r>
          </a:p>
          <a:p>
            <a:pPr defTabSz="761515">
              <a:defRPr/>
            </a:pPr>
            <a:r>
              <a:rPr lang="en-US" sz="1398" dirty="0"/>
              <a:t>  with</a:t>
            </a:r>
          </a:p>
          <a:p>
            <a:pPr defTabSz="761515">
              <a:defRPr/>
            </a:pPr>
            <a:r>
              <a:rPr lang="en-US" sz="1398" dirty="0"/>
              <a:t>      lung abscess J85.1</a:t>
            </a:r>
          </a:p>
          <a:p>
            <a:pPr defTabSz="761515">
              <a:defRPr/>
            </a:pPr>
            <a:r>
              <a:rPr lang="en-US" sz="1398" dirty="0"/>
              <a:t>          due to specified organism – </a:t>
            </a:r>
            <a:r>
              <a:rPr lang="en-US" sz="1398" i="1" dirty="0"/>
              <a:t>see</a:t>
            </a:r>
            <a:r>
              <a:rPr lang="en-US" sz="1398" dirty="0"/>
              <a:t> Pneumonia, 	in (due to)</a:t>
            </a:r>
          </a:p>
          <a:p>
            <a:pPr defTabSz="761515">
              <a:defRPr/>
            </a:pPr>
            <a:r>
              <a:rPr lang="en-US" sz="1398" dirty="0"/>
              <a:t>      influenza – </a:t>
            </a:r>
            <a:r>
              <a:rPr lang="en-US" sz="1398" i="1" dirty="0"/>
              <a:t>see</a:t>
            </a:r>
            <a:r>
              <a:rPr lang="en-US" sz="1398" dirty="0"/>
              <a:t> influenza, with, pneumonia</a:t>
            </a:r>
          </a:p>
          <a:p>
            <a:pPr defTabSz="761515">
              <a:defRPr/>
            </a:pPr>
            <a:r>
              <a:rPr lang="en-US" sz="1398" dirty="0"/>
              <a:t>  adenoviral J12.0</a:t>
            </a:r>
          </a:p>
          <a:p>
            <a:pPr defTabSz="761515">
              <a:defRPr/>
            </a:pPr>
            <a:r>
              <a:rPr lang="en-US" sz="1398" dirty="0"/>
              <a:t>  adynamic J18.2</a:t>
            </a:r>
          </a:p>
          <a:p>
            <a:pPr defTabSz="761515">
              <a:defRPr/>
            </a:pPr>
            <a:r>
              <a:rPr lang="en-US" sz="1398" dirty="0"/>
              <a:t>  alba A50.04</a:t>
            </a:r>
          </a:p>
          <a:p>
            <a:pPr defTabSz="761515">
              <a:defRPr/>
            </a:pPr>
            <a:r>
              <a:rPr lang="en-US" sz="1398" dirty="0"/>
              <a:t>  allergic (eosinophilic) J82</a:t>
            </a:r>
          </a:p>
          <a:p>
            <a:pPr defTabSz="761515">
              <a:defRPr/>
            </a:pPr>
            <a:r>
              <a:rPr lang="en-US" sz="1398" dirty="0"/>
              <a:t>  alveolar – </a:t>
            </a:r>
            <a:r>
              <a:rPr lang="en-US" sz="1398" i="1" dirty="0"/>
              <a:t>see</a:t>
            </a:r>
            <a:r>
              <a:rPr lang="en-US" sz="1398" dirty="0"/>
              <a:t> Pneumonia, lobar</a:t>
            </a:r>
          </a:p>
          <a:p>
            <a:pPr defTabSz="761515">
              <a:defRPr/>
            </a:pPr>
            <a:r>
              <a:rPr lang="en-US" sz="1398" dirty="0"/>
              <a:t>  anaerobes J15.8</a:t>
            </a:r>
          </a:p>
          <a:p>
            <a:pPr defTabSz="761515">
              <a:defRPr/>
            </a:pPr>
            <a:r>
              <a:rPr lang="en-US" sz="1398" dirty="0"/>
              <a:t>  anthrax A22.1</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3">
            <a:extLst>
              <a:ext uri="{FF2B5EF4-FFF2-40B4-BE49-F238E27FC236}">
                <a16:creationId xmlns:a16="http://schemas.microsoft.com/office/drawing/2014/main" id="{9194B924-E42D-4CC1-8992-F026213A065E}"/>
              </a:ext>
            </a:extLst>
          </p:cNvPr>
          <p:cNvSpPr txBox="1">
            <a:spLocks noChangeArrowheads="1"/>
          </p:cNvSpPr>
          <p:nvPr/>
        </p:nvSpPr>
        <p:spPr bwMode="auto">
          <a:xfrm>
            <a:off x="457729" y="800365"/>
            <a:ext cx="8228542" cy="377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9pPr>
          </a:lstStyle>
          <a:p>
            <a:pPr>
              <a:spcBef>
                <a:spcPts val="500"/>
              </a:spcBef>
              <a:buClr>
                <a:srgbClr val="000000"/>
              </a:buClr>
              <a:buSzPct val="100000"/>
              <a:buFont typeface="Arial" panose="020B0604020202020204" pitchFamily="34" charset="0"/>
              <a:buChar char="•"/>
            </a:pPr>
            <a:endParaRPr lang="en-US" altLang="en-US" sz="2000">
              <a:solidFill>
                <a:srgbClr val="000000"/>
              </a:solidFill>
              <a:latin typeface="Calibri" panose="020F0502020204030204" pitchFamily="34" charset="0"/>
              <a:ea typeface="Arial Unicode MS" pitchFamily="34" charset="-128"/>
            </a:endParaRPr>
          </a:p>
        </p:txBody>
      </p:sp>
      <p:sp>
        <p:nvSpPr>
          <p:cNvPr id="278531" name="Rectangle 4">
            <a:extLst>
              <a:ext uri="{FF2B5EF4-FFF2-40B4-BE49-F238E27FC236}">
                <a16:creationId xmlns:a16="http://schemas.microsoft.com/office/drawing/2014/main" id="{CD204ED7-E438-4F07-BB00-62B07600FFD1}"/>
              </a:ext>
            </a:extLst>
          </p:cNvPr>
          <p:cNvSpPr>
            <a:spLocks noGrp="1" noChangeArrowheads="1"/>
          </p:cNvSpPr>
          <p:nvPr>
            <p:ph type="title"/>
          </p:nvPr>
        </p:nvSpPr>
        <p:spPr/>
        <p:txBody>
          <a:bodyPr lIns="75000" tIns="39000" rIns="75000" bIns="39000" anchor="ctr"/>
          <a:lstStyle/>
          <a:p>
            <a:r>
              <a:rPr lang="en-US" altLang="en-US" dirty="0"/>
              <a:t>Heart – Subsection Guidelines</a:t>
            </a:r>
          </a:p>
        </p:txBody>
      </p:sp>
      <p:sp>
        <p:nvSpPr>
          <p:cNvPr id="585731" name="Rectangle 5">
            <a:extLst>
              <a:ext uri="{FF2B5EF4-FFF2-40B4-BE49-F238E27FC236}">
                <a16:creationId xmlns:a16="http://schemas.microsoft.com/office/drawing/2014/main" id="{711911E7-8A48-4F6B-8F99-206FC9430D4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GB" altLang="en-US"/>
              <a:t>Heart</a:t>
            </a:r>
          </a:p>
          <a:p>
            <a:pPr lvl="1"/>
            <a:r>
              <a:rPr lang="en-GB" altLang="en-US"/>
              <a:t>Stress</a:t>
            </a:r>
          </a:p>
          <a:p>
            <a:pPr lvl="2"/>
            <a:r>
              <a:rPr lang="en-GB" altLang="en-US"/>
              <a:t>Cause the heart to work harder</a:t>
            </a:r>
          </a:p>
          <a:p>
            <a:pPr lvl="1"/>
            <a:r>
              <a:rPr lang="en-GB" altLang="en-US"/>
              <a:t>Cardiac MRI</a:t>
            </a:r>
          </a:p>
          <a:p>
            <a:pPr lvl="2"/>
            <a:r>
              <a:rPr lang="en-GB" altLang="en-US"/>
              <a:t>Physiologic evaluation of the cardiac function</a:t>
            </a:r>
          </a:p>
          <a:p>
            <a:pPr lvl="2"/>
            <a:r>
              <a:rPr lang="en-GB" altLang="en-US"/>
              <a:t>Velocity flow mapping</a:t>
            </a:r>
          </a:p>
          <a:p>
            <a:pPr lvl="1"/>
            <a:r>
              <a:rPr lang="en-US" altLang="en-US"/>
              <a:t>Cardiac CT</a:t>
            </a:r>
          </a:p>
          <a:p>
            <a:pPr lvl="2"/>
            <a:r>
              <a:rPr lang="en-US" altLang="en-US"/>
              <a:t>Coronary calcium</a:t>
            </a:r>
          </a:p>
          <a:p>
            <a:pPr lvl="2"/>
            <a:r>
              <a:rPr lang="en-US" altLang="en-US"/>
              <a:t>Congenital heart disease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ext Box 2">
            <a:extLst>
              <a:ext uri="{FF2B5EF4-FFF2-40B4-BE49-F238E27FC236}">
                <a16:creationId xmlns:a16="http://schemas.microsoft.com/office/drawing/2014/main" id="{7505E822-B5D0-451C-84BA-326F5321A9B2}"/>
              </a:ext>
            </a:extLst>
          </p:cNvPr>
          <p:cNvSpPr txBox="1">
            <a:spLocks noChangeArrowheads="1"/>
          </p:cNvSpPr>
          <p:nvPr/>
        </p:nvSpPr>
        <p:spPr bwMode="auto">
          <a:xfrm>
            <a:off x="457729" y="800365"/>
            <a:ext cx="8228542" cy="377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9pPr>
          </a:lstStyle>
          <a:p>
            <a:pPr>
              <a:spcBef>
                <a:spcPts val="500"/>
              </a:spcBef>
              <a:buClr>
                <a:srgbClr val="000000"/>
              </a:buClr>
              <a:buSzPct val="100000"/>
              <a:buFont typeface="Arial" panose="020B0604020202020204" pitchFamily="34" charset="0"/>
              <a:buChar char="•"/>
            </a:pPr>
            <a:endParaRPr lang="en-US" altLang="en-US" sz="2000">
              <a:solidFill>
                <a:srgbClr val="000000"/>
              </a:solidFill>
              <a:latin typeface="Calibri" panose="020F0502020204030204" pitchFamily="34" charset="0"/>
              <a:ea typeface="Arial Unicode MS" pitchFamily="34" charset="-128"/>
            </a:endParaRPr>
          </a:p>
        </p:txBody>
      </p:sp>
      <p:sp>
        <p:nvSpPr>
          <p:cNvPr id="279555" name="Rectangle 3">
            <a:extLst>
              <a:ext uri="{FF2B5EF4-FFF2-40B4-BE49-F238E27FC236}">
                <a16:creationId xmlns:a16="http://schemas.microsoft.com/office/drawing/2014/main" id="{0B3B70F9-8DE6-4CF7-84DF-5A9F4BC46C6B}"/>
              </a:ext>
            </a:extLst>
          </p:cNvPr>
          <p:cNvSpPr>
            <a:spLocks noGrp="1" noChangeArrowheads="1"/>
          </p:cNvSpPr>
          <p:nvPr>
            <p:ph type="title"/>
          </p:nvPr>
        </p:nvSpPr>
        <p:spPr/>
        <p:txBody>
          <a:bodyPr lIns="75000" tIns="39000" rIns="75000" bIns="39000" anchor="ctr"/>
          <a:lstStyle/>
          <a:p>
            <a:r>
              <a:rPr lang="en-US" altLang="en-US" dirty="0"/>
              <a:t>Vascular Procedures – Subsection Guidelines</a:t>
            </a:r>
          </a:p>
        </p:txBody>
      </p:sp>
      <p:sp>
        <p:nvSpPr>
          <p:cNvPr id="587779" name="Rectangle 4">
            <a:extLst>
              <a:ext uri="{FF2B5EF4-FFF2-40B4-BE49-F238E27FC236}">
                <a16:creationId xmlns:a16="http://schemas.microsoft.com/office/drawing/2014/main" id="{80B8B762-7870-45E7-AE52-7F9FF6AD118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GB" altLang="en-US"/>
              <a:t>Aorta and arteries</a:t>
            </a:r>
          </a:p>
          <a:p>
            <a:pPr lvl="1"/>
            <a:r>
              <a:rPr lang="en-GB" altLang="en-US"/>
              <a:t>Aortography – imaging of aorta and branches</a:t>
            </a:r>
          </a:p>
          <a:p>
            <a:pPr lvl="1"/>
            <a:r>
              <a:rPr lang="en-GB" altLang="en-US"/>
              <a:t>Angiography – imaging of arteries</a:t>
            </a:r>
          </a:p>
          <a:p>
            <a:endParaRPr lang="en-GB" altLang="en-US"/>
          </a:p>
          <a:p>
            <a:r>
              <a:rPr lang="en-GB" altLang="en-US"/>
              <a:t>Veins and lymphatics</a:t>
            </a:r>
          </a:p>
          <a:p>
            <a:pPr lvl="1"/>
            <a:r>
              <a:rPr lang="en-GB" altLang="en-US"/>
              <a:t>Lymphangiography – visualization of lymphatics</a:t>
            </a:r>
          </a:p>
          <a:p>
            <a:pPr lvl="1"/>
            <a:r>
              <a:rPr lang="en-GB" altLang="en-US"/>
              <a:t>Splenoportography – injection of contrast into the spleen to visualize the port vessel of the portal circulation</a:t>
            </a:r>
          </a:p>
          <a:p>
            <a:pPr lvl="1"/>
            <a:r>
              <a:rPr lang="en-GB" altLang="en-US"/>
              <a:t>Venography – imaging of veins</a:t>
            </a: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a:extLst>
              <a:ext uri="{FF2B5EF4-FFF2-40B4-BE49-F238E27FC236}">
                <a16:creationId xmlns:a16="http://schemas.microsoft.com/office/drawing/2014/main" id="{1DCADCF1-D3F6-480F-92EF-90273107F504}"/>
              </a:ext>
            </a:extLst>
          </p:cNvPr>
          <p:cNvSpPr txBox="1">
            <a:spLocks noChangeArrowheads="1"/>
          </p:cNvSpPr>
          <p:nvPr/>
        </p:nvSpPr>
        <p:spPr bwMode="auto">
          <a:xfrm>
            <a:off x="457729" y="800365"/>
            <a:ext cx="8228542" cy="377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9pPr>
          </a:lstStyle>
          <a:p>
            <a:pPr>
              <a:spcBef>
                <a:spcPts val="500"/>
              </a:spcBef>
              <a:buClr>
                <a:srgbClr val="000000"/>
              </a:buClr>
              <a:buSzPct val="100000"/>
              <a:buFont typeface="Arial" panose="020B0604020202020204" pitchFamily="34" charset="0"/>
              <a:buChar char="•"/>
            </a:pPr>
            <a:endParaRPr lang="en-US" altLang="en-US" sz="2000">
              <a:solidFill>
                <a:srgbClr val="000000"/>
              </a:solidFill>
              <a:latin typeface="Calibri" panose="020F0502020204030204" pitchFamily="34" charset="0"/>
              <a:ea typeface="Arial Unicode MS" pitchFamily="34" charset="-128"/>
            </a:endParaRPr>
          </a:p>
        </p:txBody>
      </p:sp>
      <p:sp>
        <p:nvSpPr>
          <p:cNvPr id="280579" name="Rectangle 3">
            <a:extLst>
              <a:ext uri="{FF2B5EF4-FFF2-40B4-BE49-F238E27FC236}">
                <a16:creationId xmlns:a16="http://schemas.microsoft.com/office/drawing/2014/main" id="{D89DB93C-7A90-4096-A9E5-60AD73BF9C0C}"/>
              </a:ext>
            </a:extLst>
          </p:cNvPr>
          <p:cNvSpPr>
            <a:spLocks noGrp="1" noChangeArrowheads="1"/>
          </p:cNvSpPr>
          <p:nvPr>
            <p:ph type="title"/>
          </p:nvPr>
        </p:nvSpPr>
        <p:spPr/>
        <p:txBody>
          <a:bodyPr lIns="75000" tIns="39000" rIns="75000" bIns="39000" anchor="ctr"/>
          <a:lstStyle/>
          <a:p>
            <a:r>
              <a:rPr lang="en-US" altLang="en-US" dirty="0"/>
              <a:t>Vascular Procedures</a:t>
            </a:r>
          </a:p>
        </p:txBody>
      </p:sp>
      <p:sp>
        <p:nvSpPr>
          <p:cNvPr id="589827" name="Rectangle 4">
            <a:extLst>
              <a:ext uri="{FF2B5EF4-FFF2-40B4-BE49-F238E27FC236}">
                <a16:creationId xmlns:a16="http://schemas.microsoft.com/office/drawing/2014/main" id="{39EDF18E-BD4E-437B-A1A4-9A3156063B0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GB" altLang="en-US"/>
              <a:t>Transcatheter procedures</a:t>
            </a:r>
          </a:p>
          <a:p>
            <a:pPr lvl="1"/>
            <a:r>
              <a:rPr lang="en-GB" altLang="en-US"/>
              <a:t>Supervision and interpretation codes</a:t>
            </a:r>
          </a:p>
          <a:p>
            <a:pPr lvl="1"/>
            <a:r>
              <a:rPr lang="en-GB" altLang="en-US"/>
              <a:t>Code with codes from:</a:t>
            </a:r>
          </a:p>
          <a:p>
            <a:pPr lvl="2"/>
            <a:r>
              <a:rPr lang="en-GB" altLang="en-US"/>
              <a:t>Cardiovascular section</a:t>
            </a:r>
          </a:p>
          <a:p>
            <a:pPr lvl="2"/>
            <a:r>
              <a:rPr lang="en-GB" altLang="en-US"/>
              <a:t>Medicine section</a:t>
            </a: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E6F69995-A8C9-4535-B802-6D75F1C55720}"/>
              </a:ext>
            </a:extLst>
          </p:cNvPr>
          <p:cNvSpPr>
            <a:spLocks noGrp="1" noChangeArrowheads="1"/>
          </p:cNvSpPr>
          <p:nvPr>
            <p:ph type="title"/>
          </p:nvPr>
        </p:nvSpPr>
        <p:spPr/>
        <p:txBody>
          <a:bodyPr lIns="75000" tIns="39000" rIns="75000" bIns="39000" anchor="ctr"/>
          <a:lstStyle/>
          <a:p>
            <a:r>
              <a:rPr lang="en-US" altLang="en-US" dirty="0"/>
              <a:t>Diagnostic Ultrasound</a:t>
            </a:r>
          </a:p>
        </p:txBody>
      </p:sp>
      <p:sp>
        <p:nvSpPr>
          <p:cNvPr id="593922" name="Rectangle 3">
            <a:extLst>
              <a:ext uri="{FF2B5EF4-FFF2-40B4-BE49-F238E27FC236}">
                <a16:creationId xmlns:a16="http://schemas.microsoft.com/office/drawing/2014/main" id="{1EEAAB4E-991E-4FD4-9641-197B9CDE966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b="0" dirty="0"/>
              <a:t>High frequency sound waves to look at organs and other structures inside the body</a:t>
            </a:r>
          </a:p>
          <a:p>
            <a:endParaRPr lang="en-US" altLang="en-US" dirty="0"/>
          </a:p>
          <a:p>
            <a:r>
              <a:rPr lang="en-US" altLang="en-US" dirty="0"/>
              <a:t>Used to view:</a:t>
            </a:r>
          </a:p>
          <a:p>
            <a:pPr lvl="1"/>
            <a:r>
              <a:rPr lang="en-US" altLang="en-US" dirty="0"/>
              <a:t>Heart</a:t>
            </a:r>
          </a:p>
          <a:p>
            <a:pPr lvl="1"/>
            <a:r>
              <a:rPr lang="en-US" altLang="en-US" dirty="0"/>
              <a:t>Blood vessels</a:t>
            </a:r>
          </a:p>
          <a:p>
            <a:pPr lvl="1"/>
            <a:r>
              <a:rPr lang="en-US" altLang="en-US" dirty="0"/>
              <a:t>Kidneys</a:t>
            </a:r>
          </a:p>
          <a:p>
            <a:pPr lvl="1"/>
            <a:r>
              <a:rPr lang="en-US" altLang="en-US" dirty="0"/>
              <a:t>Other organs</a:t>
            </a:r>
          </a:p>
          <a:p>
            <a:pPr lvl="1"/>
            <a:r>
              <a:rPr lang="en-US" altLang="en-US" dirty="0"/>
              <a:t>Fetus (during pregnancy)</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A9ED7AE1-197A-4E77-A0B4-9A135C14CA65}"/>
              </a:ext>
            </a:extLst>
          </p:cNvPr>
          <p:cNvSpPr>
            <a:spLocks noGrp="1" noChangeArrowheads="1"/>
          </p:cNvSpPr>
          <p:nvPr>
            <p:ph type="title"/>
          </p:nvPr>
        </p:nvSpPr>
        <p:spPr/>
        <p:txBody>
          <a:bodyPr lIns="75000" tIns="39000" rIns="75000" bIns="39000" anchor="ctr"/>
          <a:lstStyle/>
          <a:p>
            <a:r>
              <a:rPr lang="en-US" altLang="en-US" dirty="0"/>
              <a:t>Diagnostic Ultrasound</a:t>
            </a:r>
          </a:p>
        </p:txBody>
      </p:sp>
      <p:sp>
        <p:nvSpPr>
          <p:cNvPr id="595970" name="Rectangle 3">
            <a:extLst>
              <a:ext uri="{FF2B5EF4-FFF2-40B4-BE49-F238E27FC236}">
                <a16:creationId xmlns:a16="http://schemas.microsoft.com/office/drawing/2014/main" id="{36C18ED3-8314-4040-AAAF-C4624C1E545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a:t>Required:</a:t>
            </a:r>
          </a:p>
          <a:p>
            <a:pPr lvl="1"/>
            <a:r>
              <a:rPr lang="en-US" altLang="en-US"/>
              <a:t>Permanently recorded images with measurements</a:t>
            </a:r>
          </a:p>
          <a:p>
            <a:pPr lvl="1"/>
            <a:r>
              <a:rPr lang="en-US" altLang="en-US"/>
              <a:t>Final written report for the patient’s medical record</a:t>
            </a:r>
          </a:p>
          <a:p>
            <a:pPr lvl="1"/>
            <a:r>
              <a:rPr lang="en-US" altLang="en-US"/>
              <a:t>Exception – biometric measure</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2A8D0895-1857-4FA0-B615-56A8E92DCD0F}"/>
              </a:ext>
            </a:extLst>
          </p:cNvPr>
          <p:cNvSpPr>
            <a:spLocks noGrp="1" noChangeArrowheads="1"/>
          </p:cNvSpPr>
          <p:nvPr>
            <p:ph type="title"/>
          </p:nvPr>
        </p:nvSpPr>
        <p:spPr/>
        <p:txBody>
          <a:bodyPr lIns="75000" tIns="39000" rIns="75000" bIns="39000" anchor="ctr"/>
          <a:lstStyle/>
          <a:p>
            <a:r>
              <a:rPr lang="en-US" altLang="en-US" dirty="0"/>
              <a:t>Diagnostic Ultrasound</a:t>
            </a:r>
          </a:p>
        </p:txBody>
      </p:sp>
      <p:sp>
        <p:nvSpPr>
          <p:cNvPr id="598018" name="Rectangle 3">
            <a:extLst>
              <a:ext uri="{FF2B5EF4-FFF2-40B4-BE49-F238E27FC236}">
                <a16:creationId xmlns:a16="http://schemas.microsoft.com/office/drawing/2014/main" id="{27EC1C19-3C29-4707-85E9-AE21ADBBF45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dirty="0"/>
              <a:t>Anatomic regions</a:t>
            </a:r>
          </a:p>
          <a:p>
            <a:pPr lvl="1"/>
            <a:r>
              <a:rPr lang="en-US" altLang="en-US" dirty="0"/>
              <a:t>Complete – each element listed in parenthesis within the code description</a:t>
            </a:r>
          </a:p>
          <a:p>
            <a:pPr lvl="1"/>
            <a:r>
              <a:rPr lang="en-US" altLang="en-US" dirty="0"/>
              <a:t>Limited – reported if less than complete is performed</a:t>
            </a:r>
          </a:p>
          <a:p>
            <a:pPr lvl="1"/>
            <a:r>
              <a:rPr lang="en-US" altLang="en-US" dirty="0"/>
              <a:t>Not reported together</a:t>
            </a:r>
          </a:p>
          <a:p>
            <a:endParaRPr lang="en-US" altLang="en-US" dirty="0"/>
          </a:p>
          <a:p>
            <a:r>
              <a:rPr lang="en-US" altLang="en-US" dirty="0"/>
              <a:t>Definitions</a:t>
            </a:r>
          </a:p>
          <a:p>
            <a:pPr lvl="1"/>
            <a:r>
              <a:rPr lang="en-US" altLang="en-US" dirty="0"/>
              <a:t>A-mode</a:t>
            </a:r>
          </a:p>
          <a:p>
            <a:pPr lvl="1"/>
            <a:r>
              <a:rPr lang="en-US" altLang="en-US" dirty="0"/>
              <a:t>M-mode</a:t>
            </a:r>
          </a:p>
          <a:p>
            <a:pPr lvl="1"/>
            <a:r>
              <a:rPr lang="en-US" altLang="en-US" dirty="0"/>
              <a:t>B-scan</a:t>
            </a:r>
          </a:p>
          <a:p>
            <a:pPr lvl="1"/>
            <a:r>
              <a:rPr lang="en-US" altLang="en-US" dirty="0"/>
              <a:t>Real-time scan</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EC572352-87D3-4795-B6AC-A0A4293E717C}"/>
              </a:ext>
            </a:extLst>
          </p:cNvPr>
          <p:cNvSpPr>
            <a:spLocks noGrp="1" noChangeArrowheads="1"/>
          </p:cNvSpPr>
          <p:nvPr>
            <p:ph type="title"/>
          </p:nvPr>
        </p:nvSpPr>
        <p:spPr/>
        <p:txBody>
          <a:bodyPr lIns="75000" tIns="39000" rIns="75000" bIns="39000" anchor="ctr"/>
          <a:lstStyle/>
          <a:p>
            <a:r>
              <a:rPr lang="en-US" altLang="en-US" dirty="0"/>
              <a:t>Pelvis Ultrasound</a:t>
            </a:r>
          </a:p>
        </p:txBody>
      </p:sp>
      <p:sp>
        <p:nvSpPr>
          <p:cNvPr id="600066" name="Rectangle 3">
            <a:extLst>
              <a:ext uri="{FF2B5EF4-FFF2-40B4-BE49-F238E27FC236}">
                <a16:creationId xmlns:a16="http://schemas.microsoft.com/office/drawing/2014/main" id="{0DC928F6-87C1-45DA-923B-351C8753AA4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dirty="0"/>
              <a:t>Obstetrical</a:t>
            </a:r>
          </a:p>
          <a:p>
            <a:pPr lvl="1"/>
            <a:r>
              <a:rPr lang="en-US" altLang="en-US" dirty="0"/>
              <a:t>Pregnant uterus </a:t>
            </a:r>
          </a:p>
          <a:p>
            <a:pPr lvl="2"/>
            <a:r>
              <a:rPr lang="en-US" altLang="en-US" dirty="0"/>
              <a:t>Review definitions in guidelines</a:t>
            </a:r>
          </a:p>
          <a:p>
            <a:pPr lvl="1"/>
            <a:r>
              <a:rPr lang="en-US" altLang="en-US" dirty="0"/>
              <a:t>Fetal</a:t>
            </a:r>
          </a:p>
          <a:p>
            <a:pPr lvl="2"/>
            <a:r>
              <a:rPr lang="en-US" altLang="en-US" dirty="0"/>
              <a:t>Look for what specifically is being looked at (</a:t>
            </a:r>
            <a:r>
              <a:rPr lang="en-US" altLang="en-US" dirty="0" err="1"/>
              <a:t>eg</a:t>
            </a:r>
            <a:r>
              <a:rPr lang="en-US" altLang="en-US" dirty="0"/>
              <a:t>, umbilical artery in 76820)</a:t>
            </a:r>
          </a:p>
          <a:p>
            <a:endParaRPr lang="en-US" altLang="en-US" dirty="0"/>
          </a:p>
          <a:p>
            <a:r>
              <a:rPr lang="en-US" altLang="en-US" dirty="0" err="1"/>
              <a:t>Nonobstetrical</a:t>
            </a:r>
            <a:endParaRPr lang="en-US" alt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4110C12F-5E7B-4ABB-AF62-C11545E72F74}"/>
              </a:ext>
            </a:extLst>
          </p:cNvPr>
          <p:cNvSpPr>
            <a:spLocks noGrp="1" noChangeArrowheads="1"/>
          </p:cNvSpPr>
          <p:nvPr>
            <p:ph type="title"/>
          </p:nvPr>
        </p:nvSpPr>
        <p:spPr/>
        <p:txBody>
          <a:bodyPr lIns="75000" tIns="39000" rIns="75000" bIns="39000" anchor="ctr"/>
          <a:lstStyle/>
          <a:p>
            <a:r>
              <a:rPr lang="en-US" altLang="en-US" dirty="0"/>
              <a:t>Ultrasonic Guidance</a:t>
            </a:r>
          </a:p>
        </p:txBody>
      </p:sp>
      <p:sp>
        <p:nvSpPr>
          <p:cNvPr id="602114" name="Rectangle 3">
            <a:extLst>
              <a:ext uri="{FF2B5EF4-FFF2-40B4-BE49-F238E27FC236}">
                <a16:creationId xmlns:a16="http://schemas.microsoft.com/office/drawing/2014/main" id="{2C177FEE-8577-4640-9119-F7F797C3465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IN" altLang="en-US"/>
              <a:t>Includes guidance for:</a:t>
            </a:r>
          </a:p>
          <a:p>
            <a:pPr lvl="1"/>
            <a:r>
              <a:rPr lang="en-IN" altLang="en-US"/>
              <a:t>Pericardiocentesis</a:t>
            </a:r>
          </a:p>
          <a:p>
            <a:pPr lvl="1"/>
            <a:r>
              <a:rPr lang="en-IN" altLang="en-US"/>
              <a:t>Endomyocardial biopsy</a:t>
            </a:r>
          </a:p>
          <a:p>
            <a:pPr lvl="1"/>
            <a:r>
              <a:rPr lang="en-IN" altLang="en-US"/>
              <a:t>Vascular access</a:t>
            </a:r>
          </a:p>
          <a:p>
            <a:pPr lvl="1"/>
            <a:r>
              <a:rPr lang="en-IN" altLang="en-US"/>
              <a:t>Parenchymal tissue ablation</a:t>
            </a:r>
          </a:p>
          <a:p>
            <a:pPr lvl="1"/>
            <a:r>
              <a:rPr lang="en-IN" altLang="en-US"/>
              <a:t>Intrauterine fetal transfusion or cordocentesis</a:t>
            </a:r>
          </a:p>
          <a:p>
            <a:pPr lvl="1"/>
            <a:r>
              <a:rPr lang="en-IN" altLang="en-US"/>
              <a:t>Needle placement</a:t>
            </a:r>
          </a:p>
          <a:p>
            <a:pPr lvl="1"/>
            <a:r>
              <a:rPr lang="en-IN" altLang="en-US"/>
              <a:t>Chorionic villus sampling</a:t>
            </a:r>
          </a:p>
          <a:p>
            <a:pPr lvl="1"/>
            <a:r>
              <a:rPr lang="en-IN" altLang="en-US"/>
              <a:t>Amniocentesis</a:t>
            </a:r>
          </a:p>
          <a:p>
            <a:pPr lvl="1"/>
            <a:r>
              <a:rPr lang="en-IN" altLang="en-US"/>
              <a:t>Aspiration of ova</a:t>
            </a:r>
          </a:p>
          <a:p>
            <a:pPr lvl="1"/>
            <a:r>
              <a:rPr lang="en-IN" altLang="en-US"/>
              <a:t>Placement of radiation therapy fields</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DDABBE1E-911E-43AC-9178-138A69F35114}"/>
              </a:ext>
            </a:extLst>
          </p:cNvPr>
          <p:cNvSpPr>
            <a:spLocks noGrp="1" noChangeArrowheads="1"/>
          </p:cNvSpPr>
          <p:nvPr>
            <p:ph type="title"/>
          </p:nvPr>
        </p:nvSpPr>
        <p:spPr/>
        <p:txBody>
          <a:bodyPr lIns="75000" tIns="39000" rIns="75000" bIns="39000" anchor="ctr"/>
          <a:lstStyle/>
          <a:p>
            <a:r>
              <a:rPr lang="en-US" altLang="en-US" dirty="0"/>
              <a:t>Radiologic Guidance</a:t>
            </a:r>
          </a:p>
        </p:txBody>
      </p:sp>
      <p:sp>
        <p:nvSpPr>
          <p:cNvPr id="604162" name="Rectangle 3">
            <a:extLst>
              <a:ext uri="{FF2B5EF4-FFF2-40B4-BE49-F238E27FC236}">
                <a16:creationId xmlns:a16="http://schemas.microsoft.com/office/drawing/2014/main" id="{72E22311-6649-42BD-B0B6-385D6988148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69875" lvl="1" indent="-142875"/>
            <a:r>
              <a:rPr lang="en-US" altLang="en-US" dirty="0"/>
              <a:t>Fluoroscopic</a:t>
            </a:r>
          </a:p>
          <a:p>
            <a:pPr marL="269875" lvl="1" indent="-142875"/>
            <a:endParaRPr lang="en-US" altLang="en-US" dirty="0"/>
          </a:p>
          <a:p>
            <a:pPr marL="269875" lvl="1" indent="-142875"/>
            <a:r>
              <a:rPr lang="en-US" altLang="en-US" dirty="0"/>
              <a:t>Computed Tomography (CT)</a:t>
            </a:r>
          </a:p>
          <a:p>
            <a:pPr marL="269875" lvl="1" indent="-142875"/>
            <a:endParaRPr lang="en-US" altLang="en-US" dirty="0"/>
          </a:p>
          <a:p>
            <a:pPr marL="269875" lvl="1" indent="-142875"/>
            <a:r>
              <a:rPr lang="en-US" altLang="en-US" dirty="0"/>
              <a:t>Magnetic Resonance (MRI)</a:t>
            </a:r>
          </a:p>
          <a:p>
            <a:pPr marL="269875" lvl="1" indent="-142875"/>
            <a:endParaRPr lang="en-US" altLang="en-US" dirty="0"/>
          </a:p>
          <a:p>
            <a:pPr marL="269875" lvl="1" indent="-142875"/>
            <a:r>
              <a:rPr lang="en-US" altLang="en-US" dirty="0"/>
              <a:t>Other</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C2455A93-7004-4E5F-B6A8-819FFAC95AB4}"/>
              </a:ext>
            </a:extLst>
          </p:cNvPr>
          <p:cNvSpPr>
            <a:spLocks noGrp="1" noChangeArrowheads="1"/>
          </p:cNvSpPr>
          <p:nvPr>
            <p:ph type="title"/>
          </p:nvPr>
        </p:nvSpPr>
        <p:spPr/>
        <p:txBody>
          <a:bodyPr lIns="75000" tIns="39000" rIns="75000" bIns="39000" anchor="ctr"/>
          <a:lstStyle/>
          <a:p>
            <a:r>
              <a:rPr lang="en-US" altLang="en-US" dirty="0"/>
              <a:t>Breast, Mammography</a:t>
            </a:r>
          </a:p>
        </p:txBody>
      </p:sp>
      <p:sp>
        <p:nvSpPr>
          <p:cNvPr id="606210" name="Rectangle 3">
            <a:extLst>
              <a:ext uri="{FF2B5EF4-FFF2-40B4-BE49-F238E27FC236}">
                <a16:creationId xmlns:a16="http://schemas.microsoft.com/office/drawing/2014/main" id="{16D13854-12DA-4659-B7E8-84686A0D23BB}"/>
              </a:ext>
            </a:extLst>
          </p:cNvPr>
          <p:cNvSpPr>
            <a:spLocks noGrp="1" noChangeArrowheads="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lvl="1"/>
            <a:r>
              <a:rPr lang="en-IN" altLang="en-US" dirty="0"/>
              <a:t>Mammary </a:t>
            </a:r>
            <a:r>
              <a:rPr lang="en-IN" altLang="en-US" dirty="0" err="1"/>
              <a:t>ductogram</a:t>
            </a:r>
            <a:r>
              <a:rPr lang="en-IN" altLang="en-US" dirty="0"/>
              <a:t> or galactogram</a:t>
            </a:r>
          </a:p>
          <a:p>
            <a:pPr lvl="1"/>
            <a:endParaRPr lang="en-IN" altLang="en-US" dirty="0"/>
          </a:p>
          <a:p>
            <a:pPr lvl="1"/>
            <a:r>
              <a:rPr lang="en-IN" altLang="en-US" dirty="0"/>
              <a:t>Digital Breast Tomosynthesis</a:t>
            </a:r>
          </a:p>
          <a:p>
            <a:pPr lvl="1"/>
            <a:endParaRPr lang="en-IN" altLang="en-US" dirty="0"/>
          </a:p>
          <a:p>
            <a:pPr lvl="1"/>
            <a:r>
              <a:rPr lang="en-IN" altLang="en-US" dirty="0"/>
              <a:t>Mammography</a:t>
            </a:r>
          </a:p>
          <a:p>
            <a:pPr lvl="2"/>
            <a:r>
              <a:rPr lang="en-IN" altLang="en-US" dirty="0"/>
              <a:t>Screening</a:t>
            </a:r>
          </a:p>
          <a:p>
            <a:pPr lvl="2"/>
            <a:r>
              <a:rPr lang="en-IN" altLang="en-US" dirty="0"/>
              <a:t>Diagnostic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613F5B4-09FD-4420-A3AF-784B51A510DC}"/>
              </a:ext>
            </a:extLst>
          </p:cNvPr>
          <p:cNvSpPr>
            <a:spLocks noGrp="1"/>
          </p:cNvSpPr>
          <p:nvPr>
            <p:ph type="title"/>
          </p:nvPr>
        </p:nvSpPr>
        <p:spPr/>
        <p:txBody>
          <a:bodyPr/>
          <a:lstStyle/>
          <a:p>
            <a:r>
              <a:rPr lang="en-US" dirty="0"/>
              <a:t>Coding Conventions</a:t>
            </a:r>
          </a:p>
        </p:txBody>
      </p:sp>
      <p:sp>
        <p:nvSpPr>
          <p:cNvPr id="5" name="Text Placeholder 4">
            <a:extLst>
              <a:ext uri="{FF2B5EF4-FFF2-40B4-BE49-F238E27FC236}">
                <a16:creationId xmlns:a16="http://schemas.microsoft.com/office/drawing/2014/main" id="{B51FC448-6D24-4B26-8162-D4FAC2F89C2A}"/>
              </a:ext>
            </a:extLst>
          </p:cNvPr>
          <p:cNvSpPr>
            <a:spLocks noGrp="1"/>
          </p:cNvSpPr>
          <p:nvPr>
            <p:ph type="body" sz="quarter" idx="14"/>
          </p:nvPr>
        </p:nvSpPr>
        <p:spPr/>
        <p:txBody>
          <a:bodyPr/>
          <a:lstStyle/>
          <a:p>
            <a:r>
              <a:rPr lang="en-US" dirty="0"/>
              <a:t>With</a:t>
            </a:r>
          </a:p>
        </p:txBody>
      </p:sp>
      <p:sp>
        <p:nvSpPr>
          <p:cNvPr id="75780" name="Text Placeholder 5">
            <a:extLst>
              <a:ext uri="{FF2B5EF4-FFF2-40B4-BE49-F238E27FC236}">
                <a16:creationId xmlns:a16="http://schemas.microsoft.com/office/drawing/2014/main" id="{31085EDD-3CCC-4FC7-BC2A-8810F9AA48F0}"/>
              </a:ext>
            </a:extLst>
          </p:cNvPr>
          <p:cNvSpPr>
            <a:spLocks noGrp="1"/>
          </p:cNvSpPr>
          <p:nvPr>
            <p:ph type="body" sz="quarter" idx="4294967295"/>
          </p:nvPr>
        </p:nvSpPr>
        <p:spPr bwMode="auto">
          <a:xfrm>
            <a:off x="152400" y="1141413"/>
            <a:ext cx="4495800" cy="2860675"/>
          </a:xfrm>
        </p:spPr>
        <p:txBody>
          <a:bodyPr vert="horz" wrap="square" numCol="1" anchor="t" anchorCtr="0" compatLnSpc="1">
            <a:prstTxWarp prst="textNoShape">
              <a:avLst/>
            </a:prstTxWarp>
            <a:normAutofit/>
          </a:bodyPr>
          <a:lstStyle/>
          <a:p>
            <a:pPr marL="565455" lvl="1" indent="-285739">
              <a:lnSpc>
                <a:spcPct val="110000"/>
              </a:lnSpc>
              <a:defRPr/>
            </a:pPr>
            <a:r>
              <a:rPr lang="en-US" altLang="en-US" sz="1500" dirty="0">
                <a:solidFill>
                  <a:schemeClr val="tx1"/>
                </a:solidFill>
                <a:latin typeface="Myriad Pro" pitchFamily="34" charset="0"/>
              </a:rPr>
              <a:t>Means “associated with” or “due to” when it appears in a code title, the Alphabetic Index, or an instructional note in the Tabular List.</a:t>
            </a:r>
          </a:p>
          <a:p>
            <a:pPr marL="565455" lvl="1" indent="-285739">
              <a:lnSpc>
                <a:spcPct val="110000"/>
              </a:lnSpc>
              <a:defRPr/>
            </a:pPr>
            <a:r>
              <a:rPr lang="en-US" altLang="en-US" sz="1500" dirty="0">
                <a:solidFill>
                  <a:schemeClr val="tx1"/>
                </a:solidFill>
                <a:latin typeface="Myriad Pro" pitchFamily="34" charset="0"/>
              </a:rPr>
              <a:t>Presumed causal relationship between the main term and the terms listed under the entry “with.”</a:t>
            </a:r>
          </a:p>
        </p:txBody>
      </p:sp>
      <p:sp>
        <p:nvSpPr>
          <p:cNvPr id="7" name="Flowchart: Document 6">
            <a:extLst>
              <a:ext uri="{FF2B5EF4-FFF2-40B4-BE49-F238E27FC236}">
                <a16:creationId xmlns:a16="http://schemas.microsoft.com/office/drawing/2014/main" id="{2CAA2A0B-53EB-4DF9-8162-65BA3263EE7B}"/>
              </a:ext>
            </a:extLst>
          </p:cNvPr>
          <p:cNvSpPr/>
          <p:nvPr/>
        </p:nvSpPr>
        <p:spPr>
          <a:xfrm>
            <a:off x="4994218" y="590550"/>
            <a:ext cx="3390636" cy="3349625"/>
          </a:xfrm>
          <a:prstGeom prst="flowChartDocument">
            <a:avLst/>
          </a:prstGeom>
          <a:ln/>
        </p:spPr>
        <p:style>
          <a:lnRef idx="2">
            <a:schemeClr val="accent1"/>
          </a:lnRef>
          <a:fillRef idx="1">
            <a:schemeClr val="lt1"/>
          </a:fillRef>
          <a:effectRef idx="0">
            <a:schemeClr val="accent1"/>
          </a:effectRef>
          <a:fontRef idx="minor">
            <a:schemeClr val="dk1"/>
          </a:fontRef>
        </p:style>
        <p:txBody>
          <a:bodyPr/>
          <a:lstStyle/>
          <a:p>
            <a:pPr>
              <a:defRPr/>
            </a:pPr>
            <a:r>
              <a:rPr lang="en-US" altLang="en-US" sz="1250" dirty="0">
                <a:latin typeface="Arial" panose="020B0604020202020204" pitchFamily="34" charset="0"/>
              </a:rPr>
              <a:t>Diabetes, diabetic (mellitus) (sugar) E11.9</a:t>
            </a:r>
          </a:p>
          <a:p>
            <a:pPr>
              <a:defRPr/>
            </a:pPr>
            <a:r>
              <a:rPr lang="en-US" altLang="en-US" sz="1250" dirty="0">
                <a:latin typeface="Arial" panose="020B0604020202020204" pitchFamily="34" charset="0"/>
              </a:rPr>
              <a:t> with</a:t>
            </a:r>
          </a:p>
          <a:p>
            <a:pPr>
              <a:defRPr/>
            </a:pPr>
            <a:r>
              <a:rPr lang="en-US" altLang="en-US" sz="1250" dirty="0">
                <a:latin typeface="Arial" panose="020B0604020202020204" pitchFamily="34" charset="0"/>
              </a:rPr>
              <a:t>  </a:t>
            </a:r>
            <a:r>
              <a:rPr lang="en-US" altLang="en-US" sz="1250" dirty="0" err="1">
                <a:latin typeface="Arial" panose="020B0604020202020204" pitchFamily="34" charset="0"/>
              </a:rPr>
              <a:t>amyotrophy</a:t>
            </a:r>
            <a:r>
              <a:rPr lang="en-US" altLang="en-US" sz="1250" dirty="0">
                <a:latin typeface="Arial" panose="020B0604020202020204" pitchFamily="34" charset="0"/>
              </a:rPr>
              <a:t> E11.44</a:t>
            </a:r>
          </a:p>
          <a:p>
            <a:pPr>
              <a:defRPr/>
            </a:pPr>
            <a:r>
              <a:rPr lang="en-US" altLang="en-US" sz="1250" dirty="0">
                <a:latin typeface="Arial" panose="020B0604020202020204" pitchFamily="34" charset="0"/>
              </a:rPr>
              <a:t>  </a:t>
            </a:r>
            <a:r>
              <a:rPr lang="en-US" altLang="en-US" sz="1250" dirty="0" err="1">
                <a:latin typeface="Arial" panose="020B0604020202020204" pitchFamily="34" charset="0"/>
              </a:rPr>
              <a:t>arthropathy</a:t>
            </a:r>
            <a:r>
              <a:rPr lang="en-US" altLang="en-US" sz="1250" dirty="0">
                <a:latin typeface="Arial" panose="020B0604020202020204" pitchFamily="34" charset="0"/>
              </a:rPr>
              <a:t> NEC E11.618</a:t>
            </a:r>
          </a:p>
          <a:p>
            <a:pPr>
              <a:defRPr/>
            </a:pPr>
            <a:r>
              <a:rPr lang="en-US" altLang="en-US" sz="1250" dirty="0">
                <a:latin typeface="Arial" panose="020B0604020202020204" pitchFamily="34" charset="0"/>
              </a:rPr>
              <a:t>  autonomic (poly)neuropathy E11.43</a:t>
            </a:r>
          </a:p>
          <a:p>
            <a:pPr>
              <a:defRPr/>
            </a:pPr>
            <a:r>
              <a:rPr lang="en-US" altLang="en-US" sz="1250" dirty="0">
                <a:latin typeface="Arial" panose="020B0604020202020204" pitchFamily="34" charset="0"/>
              </a:rPr>
              <a:t>  cataract E11.36</a:t>
            </a:r>
          </a:p>
          <a:p>
            <a:pPr>
              <a:defRPr/>
            </a:pPr>
            <a:r>
              <a:rPr lang="en-US" altLang="en-US" sz="1250" dirty="0">
                <a:latin typeface="Arial" panose="020B0604020202020204" pitchFamily="34" charset="0"/>
              </a:rPr>
              <a:t>  Charcot's joints E11.610</a:t>
            </a:r>
          </a:p>
          <a:p>
            <a:pPr>
              <a:defRPr/>
            </a:pPr>
            <a:r>
              <a:rPr lang="en-US" altLang="en-US" sz="1250" dirty="0">
                <a:latin typeface="Arial" panose="020B0604020202020204" pitchFamily="34" charset="0"/>
              </a:rPr>
              <a:t>  Chronic kidney disease E11.22</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5A38FB68-D998-4705-8D74-5B01720E6946}"/>
              </a:ext>
            </a:extLst>
          </p:cNvPr>
          <p:cNvSpPr>
            <a:spLocks noGrp="1" noChangeArrowheads="1"/>
          </p:cNvSpPr>
          <p:nvPr>
            <p:ph type="title"/>
          </p:nvPr>
        </p:nvSpPr>
        <p:spPr/>
        <p:txBody>
          <a:bodyPr lIns="75000" tIns="39000" rIns="75000" bIns="39000" anchor="ctr"/>
          <a:lstStyle/>
          <a:p>
            <a:r>
              <a:rPr lang="en-US" altLang="en-US" dirty="0"/>
              <a:t>Bone/Joint Studies</a:t>
            </a:r>
          </a:p>
        </p:txBody>
      </p:sp>
      <p:sp>
        <p:nvSpPr>
          <p:cNvPr id="608258" name="Rectangle 3">
            <a:extLst>
              <a:ext uri="{FF2B5EF4-FFF2-40B4-BE49-F238E27FC236}">
                <a16:creationId xmlns:a16="http://schemas.microsoft.com/office/drawing/2014/main" id="{0F3B2BE3-77EF-4651-8CDC-EF24B63C6135}"/>
              </a:ext>
            </a:extLst>
          </p:cNvPr>
          <p:cNvSpPr>
            <a:spLocks noGrp="1" noChangeArrowheads="1"/>
          </p:cNvSpPr>
          <p:nvPr>
            <p:ph type="body" sz="quarter" idx="14"/>
          </p:nvPr>
        </p:nvSpPr>
        <p:spPr bwMode="auto"/>
        <p:txBody>
          <a:bodyPr vert="horz" wrap="square" lIns="75000" tIns="39000" rIns="75000" bIns="39000" numCol="1" anchor="t" anchorCtr="0" compatLnSpc="1">
            <a:prstTxWarp prst="textNoShape">
              <a:avLst/>
            </a:prstTxWarp>
            <a:normAutofit/>
          </a:bodyPr>
          <a:lstStyle/>
          <a:p>
            <a:pPr marL="269875" lvl="1" indent="-142875"/>
            <a:r>
              <a:rPr lang="en-US" altLang="en-US" dirty="0"/>
              <a:t>Bone age studies</a:t>
            </a:r>
            <a:br>
              <a:rPr lang="en-US" altLang="en-US" dirty="0"/>
            </a:br>
            <a:endParaRPr lang="en-US" altLang="en-US" dirty="0"/>
          </a:p>
          <a:p>
            <a:pPr marL="269875" lvl="1" indent="-142875"/>
            <a:r>
              <a:rPr lang="en-US" altLang="en-US" dirty="0"/>
              <a:t>Bone length studies</a:t>
            </a:r>
            <a:br>
              <a:rPr lang="en-US" altLang="en-US" dirty="0"/>
            </a:br>
            <a:endParaRPr lang="en-US" altLang="en-US" dirty="0"/>
          </a:p>
          <a:p>
            <a:pPr marL="269875" lvl="1" indent="-142875"/>
            <a:r>
              <a:rPr lang="en-US" altLang="en-US" dirty="0"/>
              <a:t>Osseous survey</a:t>
            </a:r>
            <a:br>
              <a:rPr lang="en-US" altLang="en-US" dirty="0"/>
            </a:br>
            <a:endParaRPr lang="en-US" altLang="en-US" dirty="0"/>
          </a:p>
          <a:p>
            <a:pPr marL="269875" lvl="1" indent="-142875"/>
            <a:r>
              <a:rPr lang="en-US" altLang="en-US" dirty="0"/>
              <a:t>Joint survey</a:t>
            </a:r>
            <a:br>
              <a:rPr lang="en-US" altLang="en-US" dirty="0"/>
            </a:br>
            <a:endParaRPr lang="en-US" altLang="en-US" dirty="0"/>
          </a:p>
          <a:p>
            <a:pPr marL="269875" lvl="1" indent="-142875"/>
            <a:r>
              <a:rPr lang="en-US" altLang="en-US" dirty="0"/>
              <a:t>Bone mineral density studies</a:t>
            </a:r>
            <a:br>
              <a:rPr lang="en-US" altLang="en-US" dirty="0"/>
            </a:br>
            <a:endParaRPr lang="en-US" altLang="en-US" dirty="0"/>
          </a:p>
          <a:p>
            <a:pPr marL="269875" lvl="1" indent="-142875"/>
            <a:r>
              <a:rPr lang="en-US" altLang="en-US" dirty="0"/>
              <a:t>Bone marrow blood supply</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6D3963F4-BFE0-4718-A52D-7D547644AC47}"/>
              </a:ext>
            </a:extLst>
          </p:cNvPr>
          <p:cNvSpPr>
            <a:spLocks noGrp="1" noChangeArrowheads="1"/>
          </p:cNvSpPr>
          <p:nvPr>
            <p:ph type="title"/>
          </p:nvPr>
        </p:nvSpPr>
        <p:spPr/>
        <p:txBody>
          <a:bodyPr lIns="75000" tIns="39000" rIns="75000" bIns="39000" anchor="ctr"/>
          <a:lstStyle/>
          <a:p>
            <a:r>
              <a:rPr lang="en-US" altLang="en-US" dirty="0"/>
              <a:t>Radiation Oncology</a:t>
            </a:r>
          </a:p>
        </p:txBody>
      </p:sp>
      <p:sp>
        <p:nvSpPr>
          <p:cNvPr id="610306" name="Rectangle 3">
            <a:extLst>
              <a:ext uri="{FF2B5EF4-FFF2-40B4-BE49-F238E27FC236}">
                <a16:creationId xmlns:a16="http://schemas.microsoft.com/office/drawing/2014/main" id="{09A2D476-CA71-45C0-B478-708BDC11B78A}"/>
              </a:ext>
            </a:extLst>
          </p:cNvPr>
          <p:cNvSpPr>
            <a:spLocks noGrp="1" noChangeArrowheads="1"/>
          </p:cNvSpPr>
          <p:nvPr>
            <p:ph type="body" sz="quarter" idx="14"/>
          </p:nvPr>
        </p:nvSpPr>
        <p:spPr bwMode="auto"/>
        <p:txBody>
          <a:bodyPr vert="horz" wrap="square" lIns="75000" tIns="39000" rIns="75000" bIns="39000" numCol="1" anchor="t" anchorCtr="0" compatLnSpc="1">
            <a:prstTxWarp prst="textNoShape">
              <a:avLst/>
            </a:prstTxWarp>
            <a:normAutofit/>
          </a:bodyPr>
          <a:lstStyle/>
          <a:p>
            <a:pPr marL="269875" lvl="1" indent="-142875"/>
            <a:r>
              <a:rPr lang="en-IN" altLang="en-US" dirty="0"/>
              <a:t>Consultation:  Clinical Management</a:t>
            </a:r>
          </a:p>
          <a:p>
            <a:pPr marL="269875" lvl="1" indent="-142875"/>
            <a:r>
              <a:rPr lang="en-IN" altLang="en-US" dirty="0"/>
              <a:t>Clinical Treatment Planning</a:t>
            </a:r>
          </a:p>
          <a:p>
            <a:pPr marL="269875" lvl="1" indent="-142875"/>
            <a:r>
              <a:rPr lang="en-IN" altLang="en-US" dirty="0"/>
              <a:t>Medical Radiation Physics, Dosimetry, Treatment Devices, and Special Services</a:t>
            </a:r>
          </a:p>
          <a:p>
            <a:pPr marL="269875" lvl="1" indent="-142875"/>
            <a:r>
              <a:rPr lang="en-IN" altLang="en-US" dirty="0"/>
              <a:t>Stereotactic Radiation Treatment Delivery</a:t>
            </a:r>
          </a:p>
          <a:p>
            <a:pPr marL="269875" lvl="1" indent="-142875"/>
            <a:r>
              <a:rPr lang="en-IN" altLang="en-US" dirty="0"/>
              <a:t>Other Procedures</a:t>
            </a:r>
          </a:p>
          <a:p>
            <a:pPr marL="269875" lvl="1" indent="-142875"/>
            <a:r>
              <a:rPr lang="en-IN" altLang="en-US" dirty="0"/>
              <a:t>Radiation Treatment Delivery</a:t>
            </a:r>
          </a:p>
          <a:p>
            <a:pPr marL="269875" lvl="1" indent="-142875"/>
            <a:r>
              <a:rPr lang="en-IN" altLang="en-US" dirty="0"/>
              <a:t>Neutron Beam Treatment Delivery</a:t>
            </a:r>
          </a:p>
          <a:p>
            <a:pPr marL="269875" lvl="1" indent="-142875"/>
            <a:r>
              <a:rPr lang="en-IN" altLang="en-US" dirty="0"/>
              <a:t>Radiation Treatment Management</a:t>
            </a:r>
          </a:p>
          <a:p>
            <a:pPr marL="269875" lvl="1" indent="-142875"/>
            <a:r>
              <a:rPr lang="en-IN" altLang="en-US" dirty="0"/>
              <a:t>Proton Beam Treatment Delivery</a:t>
            </a:r>
          </a:p>
          <a:p>
            <a:pPr marL="269875" lvl="1" indent="-142875"/>
            <a:r>
              <a:rPr lang="en-IN" altLang="en-US" dirty="0"/>
              <a:t>Hyperthermia</a:t>
            </a:r>
          </a:p>
          <a:p>
            <a:pPr marL="269875" lvl="1" indent="-142875"/>
            <a:r>
              <a:rPr lang="en-IN" altLang="en-US" dirty="0"/>
              <a:t>Clinical Intracavitary Hyperthermia</a:t>
            </a:r>
          </a:p>
          <a:p>
            <a:pPr marL="269875" lvl="1" indent="-142875"/>
            <a:r>
              <a:rPr lang="en-IN" altLang="en-US" dirty="0"/>
              <a:t>Clinical Brachytherapy</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Oncology Treatment</a:t>
            </a:r>
          </a:p>
        </p:txBody>
      </p:sp>
      <p:sp>
        <p:nvSpPr>
          <p:cNvPr id="5" name="Text Placeholder 4"/>
          <p:cNvSpPr>
            <a:spLocks noGrp="1"/>
          </p:cNvSpPr>
          <p:nvPr>
            <p:ph type="body" sz="quarter" idx="14"/>
          </p:nvPr>
        </p:nvSpPr>
        <p:spPr/>
        <p:txBody>
          <a:bodyPr>
            <a:normAutofit/>
          </a:bodyPr>
          <a:lstStyle/>
          <a:p>
            <a:pPr marL="269875" lvl="1" indent="-142875"/>
            <a:r>
              <a:rPr lang="en-US" dirty="0"/>
              <a:t>Radiation treatment is reported in units of 5 fractions or treatment sessions.  </a:t>
            </a:r>
          </a:p>
          <a:p>
            <a:pPr marL="269875" lvl="1" indent="-142875"/>
            <a:r>
              <a:rPr lang="en-US" dirty="0"/>
              <a:t>“Code 77427 is … reported if there are three or four fractions beyond a multiple of five at the end of a course of treatment; one or two fractions beyond a multiple of five at the end of a course of treatment are not reported separately.”</a:t>
            </a:r>
          </a:p>
        </p:txBody>
      </p:sp>
    </p:spTree>
    <p:extLst>
      <p:ext uri="{BB962C8B-B14F-4D97-AF65-F5344CB8AC3E}">
        <p14:creationId xmlns:p14="http://schemas.microsoft.com/office/powerpoint/2010/main" val="255583991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Oncology Treatment</a:t>
            </a:r>
          </a:p>
        </p:txBody>
      </p:sp>
      <p:sp>
        <p:nvSpPr>
          <p:cNvPr id="5" name="Text Placeholder 4"/>
          <p:cNvSpPr>
            <a:spLocks noGrp="1"/>
          </p:cNvSpPr>
          <p:nvPr>
            <p:ph type="body" sz="quarter" idx="14"/>
          </p:nvPr>
        </p:nvSpPr>
        <p:spPr/>
        <p:txBody>
          <a:bodyPr>
            <a:normAutofit/>
          </a:bodyPr>
          <a:lstStyle/>
          <a:p>
            <a:pPr marL="269875" lvl="1" indent="-142875"/>
            <a:r>
              <a:rPr lang="en-US" dirty="0"/>
              <a:t>Reduced services modifier is NOT</a:t>
            </a:r>
            <a:br>
              <a:rPr lang="en-US" dirty="0"/>
            </a:br>
            <a:r>
              <a:rPr lang="en-US" dirty="0"/>
              <a:t>necessary</a:t>
            </a:r>
          </a:p>
          <a:p>
            <a:pPr marL="269875" lvl="1" indent="-142875"/>
            <a:r>
              <a:rPr lang="en-US" dirty="0"/>
              <a:t>Code for the number of fractions or</a:t>
            </a:r>
            <a:br>
              <a:rPr lang="en-US" dirty="0"/>
            </a:br>
            <a:r>
              <a:rPr lang="en-US" dirty="0"/>
              <a:t>treatments the patient had during</a:t>
            </a:r>
            <a:br>
              <a:rPr lang="en-US" dirty="0"/>
            </a:br>
            <a:r>
              <a:rPr lang="en-US" dirty="0"/>
              <a:t>the months</a:t>
            </a:r>
          </a:p>
        </p:txBody>
      </p:sp>
      <p:graphicFrame>
        <p:nvGraphicFramePr>
          <p:cNvPr id="6" name="Table 5">
            <a:extLst>
              <a:ext uri="{FF2B5EF4-FFF2-40B4-BE49-F238E27FC236}">
                <a16:creationId xmlns:a16="http://schemas.microsoft.com/office/drawing/2014/main" id="{DA43C39C-37E1-468A-B492-68EE0CDF6AD1}"/>
              </a:ext>
            </a:extLst>
          </p:cNvPr>
          <p:cNvGraphicFramePr>
            <a:graphicFrameLocks noGrp="1"/>
          </p:cNvGraphicFramePr>
          <p:nvPr>
            <p:extLst>
              <p:ext uri="{D42A27DB-BD31-4B8C-83A1-F6EECF244321}">
                <p14:modId xmlns:p14="http://schemas.microsoft.com/office/powerpoint/2010/main" val="3608749871"/>
              </p:ext>
            </p:extLst>
          </p:nvPr>
        </p:nvGraphicFramePr>
        <p:xfrm>
          <a:off x="4969245" y="1051561"/>
          <a:ext cx="3435615" cy="3030220"/>
        </p:xfrm>
        <a:graphic>
          <a:graphicData uri="http://schemas.openxmlformats.org/drawingml/2006/table">
            <a:tbl>
              <a:tblPr firstRow="1" bandRow="1">
                <a:tableStyleId>{5C22544A-7EE6-4342-B048-85BDC9FD1C3A}</a:tableStyleId>
              </a:tblPr>
              <a:tblGrid>
                <a:gridCol w="1163248">
                  <a:extLst>
                    <a:ext uri="{9D8B030D-6E8A-4147-A177-3AD203B41FA5}">
                      <a16:colId xmlns:a16="http://schemas.microsoft.com/office/drawing/2014/main" val="3796496186"/>
                    </a:ext>
                  </a:extLst>
                </a:gridCol>
                <a:gridCol w="2272367">
                  <a:extLst>
                    <a:ext uri="{9D8B030D-6E8A-4147-A177-3AD203B41FA5}">
                      <a16:colId xmlns:a16="http://schemas.microsoft.com/office/drawing/2014/main" val="1793774711"/>
                    </a:ext>
                  </a:extLst>
                </a:gridCol>
              </a:tblGrid>
              <a:tr h="370840">
                <a:tc>
                  <a:txBody>
                    <a:bodyPr/>
                    <a:lstStyle/>
                    <a:p>
                      <a:r>
                        <a:rPr lang="en-US" dirty="0"/>
                        <a:t>Number of visits</a:t>
                      </a:r>
                    </a:p>
                  </a:txBody>
                  <a:tcPr/>
                </a:tc>
                <a:tc>
                  <a:txBody>
                    <a:bodyPr/>
                    <a:lstStyle/>
                    <a:p>
                      <a:r>
                        <a:rPr lang="en-US" dirty="0"/>
                        <a:t>Code(s) to report</a:t>
                      </a:r>
                    </a:p>
                  </a:txBody>
                  <a:tcPr/>
                </a:tc>
                <a:extLst>
                  <a:ext uri="{0D108BD9-81ED-4DB2-BD59-A6C34878D82A}">
                    <a16:rowId xmlns:a16="http://schemas.microsoft.com/office/drawing/2014/main" val="61521196"/>
                  </a:ext>
                </a:extLst>
              </a:tr>
              <a:tr h="370840">
                <a:tc>
                  <a:txBody>
                    <a:bodyPr/>
                    <a:lstStyle/>
                    <a:p>
                      <a:r>
                        <a:rPr lang="en-US" dirty="0"/>
                        <a:t>1 or 2 only</a:t>
                      </a:r>
                    </a:p>
                  </a:txBody>
                  <a:tcPr/>
                </a:tc>
                <a:tc>
                  <a:txBody>
                    <a:bodyPr/>
                    <a:lstStyle/>
                    <a:p>
                      <a:r>
                        <a:rPr lang="en-US" dirty="0"/>
                        <a:t>77431</a:t>
                      </a:r>
                    </a:p>
                  </a:txBody>
                  <a:tcPr/>
                </a:tc>
                <a:extLst>
                  <a:ext uri="{0D108BD9-81ED-4DB2-BD59-A6C34878D82A}">
                    <a16:rowId xmlns:a16="http://schemas.microsoft.com/office/drawing/2014/main" val="2403988582"/>
                  </a:ext>
                </a:extLst>
              </a:tr>
              <a:tr h="370840">
                <a:tc>
                  <a:txBody>
                    <a:bodyPr/>
                    <a:lstStyle/>
                    <a:p>
                      <a:r>
                        <a:rPr lang="en-US" dirty="0"/>
                        <a:t>3-7 visits</a:t>
                      </a:r>
                    </a:p>
                  </a:txBody>
                  <a:tcPr/>
                </a:tc>
                <a:tc>
                  <a:txBody>
                    <a:bodyPr/>
                    <a:lstStyle/>
                    <a:p>
                      <a:r>
                        <a:rPr lang="en-US" dirty="0"/>
                        <a:t>77427</a:t>
                      </a:r>
                    </a:p>
                  </a:txBody>
                  <a:tcPr/>
                </a:tc>
                <a:extLst>
                  <a:ext uri="{0D108BD9-81ED-4DB2-BD59-A6C34878D82A}">
                    <a16:rowId xmlns:a16="http://schemas.microsoft.com/office/drawing/2014/main" val="1050905613"/>
                  </a:ext>
                </a:extLst>
              </a:tr>
              <a:tr h="370840">
                <a:tc>
                  <a:txBody>
                    <a:bodyPr/>
                    <a:lstStyle/>
                    <a:p>
                      <a:r>
                        <a:rPr lang="en-US" dirty="0"/>
                        <a:t>8-12 visits</a:t>
                      </a:r>
                    </a:p>
                  </a:txBody>
                  <a:tcPr/>
                </a:tc>
                <a:tc>
                  <a:txBody>
                    <a:bodyPr/>
                    <a:lstStyle/>
                    <a:p>
                      <a:r>
                        <a:rPr lang="en-US" dirty="0"/>
                        <a:t>77427 x 2</a:t>
                      </a:r>
                    </a:p>
                  </a:txBody>
                  <a:tcPr/>
                </a:tc>
                <a:extLst>
                  <a:ext uri="{0D108BD9-81ED-4DB2-BD59-A6C34878D82A}">
                    <a16:rowId xmlns:a16="http://schemas.microsoft.com/office/drawing/2014/main" val="2760223780"/>
                  </a:ext>
                </a:extLst>
              </a:tr>
              <a:tr h="370840">
                <a:tc>
                  <a:txBody>
                    <a:bodyPr/>
                    <a:lstStyle/>
                    <a:p>
                      <a:r>
                        <a:rPr lang="en-US" dirty="0"/>
                        <a:t>13-17 visits</a:t>
                      </a:r>
                    </a:p>
                  </a:txBody>
                  <a:tcPr/>
                </a:tc>
                <a:tc>
                  <a:txBody>
                    <a:bodyPr/>
                    <a:lstStyle/>
                    <a:p>
                      <a:r>
                        <a:rPr lang="en-US" dirty="0"/>
                        <a:t>77427 x 3</a:t>
                      </a:r>
                    </a:p>
                  </a:txBody>
                  <a:tcPr/>
                </a:tc>
                <a:extLst>
                  <a:ext uri="{0D108BD9-81ED-4DB2-BD59-A6C34878D82A}">
                    <a16:rowId xmlns:a16="http://schemas.microsoft.com/office/drawing/2014/main" val="1413015398"/>
                  </a:ext>
                </a:extLst>
              </a:tr>
              <a:tr h="370840">
                <a:tc>
                  <a:txBody>
                    <a:bodyPr/>
                    <a:lstStyle/>
                    <a:p>
                      <a:r>
                        <a:rPr lang="en-US" dirty="0"/>
                        <a:t>18-22 visits</a:t>
                      </a:r>
                    </a:p>
                  </a:txBody>
                  <a:tcPr/>
                </a:tc>
                <a:tc>
                  <a:txBody>
                    <a:bodyPr/>
                    <a:lstStyle/>
                    <a:p>
                      <a:r>
                        <a:rPr lang="en-US" dirty="0"/>
                        <a:t>77427 x 4</a:t>
                      </a:r>
                    </a:p>
                  </a:txBody>
                  <a:tcPr/>
                </a:tc>
                <a:extLst>
                  <a:ext uri="{0D108BD9-81ED-4DB2-BD59-A6C34878D82A}">
                    <a16:rowId xmlns:a16="http://schemas.microsoft.com/office/drawing/2014/main" val="3215290353"/>
                  </a:ext>
                </a:extLst>
              </a:tr>
              <a:tr h="370840">
                <a:tc>
                  <a:txBody>
                    <a:bodyPr/>
                    <a:lstStyle/>
                    <a:p>
                      <a:r>
                        <a:rPr lang="en-US" dirty="0"/>
                        <a:t>23-27 visits</a:t>
                      </a:r>
                    </a:p>
                  </a:txBody>
                  <a:tcPr/>
                </a:tc>
                <a:tc>
                  <a:txBody>
                    <a:bodyPr/>
                    <a:lstStyle/>
                    <a:p>
                      <a:r>
                        <a:rPr lang="en-US" dirty="0"/>
                        <a:t>77427 x 5</a:t>
                      </a:r>
                    </a:p>
                  </a:txBody>
                  <a:tcPr/>
                </a:tc>
                <a:extLst>
                  <a:ext uri="{0D108BD9-81ED-4DB2-BD59-A6C34878D82A}">
                    <a16:rowId xmlns:a16="http://schemas.microsoft.com/office/drawing/2014/main" val="734068222"/>
                  </a:ext>
                </a:extLst>
              </a:tr>
              <a:tr h="370840">
                <a:tc>
                  <a:txBody>
                    <a:bodyPr/>
                    <a:lstStyle/>
                    <a:p>
                      <a:r>
                        <a:rPr lang="en-US" dirty="0"/>
                        <a:t>28-32 visits</a:t>
                      </a:r>
                    </a:p>
                  </a:txBody>
                  <a:tcPr/>
                </a:tc>
                <a:tc>
                  <a:txBody>
                    <a:bodyPr/>
                    <a:lstStyle/>
                    <a:p>
                      <a:r>
                        <a:rPr lang="en-US" dirty="0"/>
                        <a:t>77427 x 6</a:t>
                      </a:r>
                    </a:p>
                  </a:txBody>
                  <a:tcPr/>
                </a:tc>
                <a:extLst>
                  <a:ext uri="{0D108BD9-81ED-4DB2-BD59-A6C34878D82A}">
                    <a16:rowId xmlns:a16="http://schemas.microsoft.com/office/drawing/2014/main" val="1046665311"/>
                  </a:ext>
                </a:extLst>
              </a:tr>
            </a:tbl>
          </a:graphicData>
        </a:graphic>
      </p:graphicFrame>
    </p:spTree>
    <p:extLst>
      <p:ext uri="{BB962C8B-B14F-4D97-AF65-F5344CB8AC3E}">
        <p14:creationId xmlns:p14="http://schemas.microsoft.com/office/powerpoint/2010/main" val="218149839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DBF971E4-C36A-427E-BA47-2C7F8BF627C7}"/>
              </a:ext>
            </a:extLst>
          </p:cNvPr>
          <p:cNvSpPr>
            <a:spLocks noGrp="1" noChangeArrowheads="1"/>
          </p:cNvSpPr>
          <p:nvPr>
            <p:ph type="title"/>
          </p:nvPr>
        </p:nvSpPr>
        <p:spPr/>
        <p:txBody>
          <a:bodyPr lIns="75000" tIns="39000" rIns="75000" bIns="39000" anchor="ctr"/>
          <a:lstStyle/>
          <a:p>
            <a:r>
              <a:rPr lang="en-US" altLang="en-US" dirty="0"/>
              <a:t> Nuclear Medicine</a:t>
            </a:r>
          </a:p>
        </p:txBody>
      </p:sp>
      <p:sp>
        <p:nvSpPr>
          <p:cNvPr id="612354" name="Rectangle 3">
            <a:extLst>
              <a:ext uri="{FF2B5EF4-FFF2-40B4-BE49-F238E27FC236}">
                <a16:creationId xmlns:a16="http://schemas.microsoft.com/office/drawing/2014/main" id="{692CF131-A9C5-4045-99C1-AB2A305ABC6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IN" altLang="en-US" dirty="0"/>
              <a:t>Diagnostic - Use of small amounts of radioactive material to examine organ function</a:t>
            </a:r>
            <a:br>
              <a:rPr lang="en-IN" altLang="en-US" dirty="0"/>
            </a:br>
            <a:endParaRPr lang="en-IN" altLang="en-US" dirty="0"/>
          </a:p>
          <a:p>
            <a:pPr lvl="1"/>
            <a:r>
              <a:rPr lang="en-IN" altLang="en-US" dirty="0"/>
              <a:t>Thyroid function (Endocrine System)</a:t>
            </a:r>
          </a:p>
          <a:p>
            <a:pPr lvl="1"/>
            <a:r>
              <a:rPr lang="en-IN" altLang="en-US" dirty="0"/>
              <a:t>Renal (Gastrointestinal System)</a:t>
            </a:r>
          </a:p>
          <a:p>
            <a:pPr lvl="1"/>
            <a:r>
              <a:rPr lang="en-IN" altLang="en-US" dirty="0"/>
              <a:t>Bone (Musculoskeletal System)</a:t>
            </a:r>
          </a:p>
          <a:p>
            <a:pPr lvl="1"/>
            <a:r>
              <a:rPr lang="en-IN" altLang="en-US" dirty="0"/>
              <a:t>Heart (Cardiovascular System)</a:t>
            </a:r>
          </a:p>
          <a:p>
            <a:pPr lvl="1"/>
            <a:r>
              <a:rPr lang="en-IN" altLang="en-US" dirty="0"/>
              <a:t>Brain (Nervous System)</a:t>
            </a:r>
          </a:p>
          <a:p>
            <a:endParaRPr lang="en-IN" altLang="en-US" dirty="0"/>
          </a:p>
          <a:p>
            <a:r>
              <a:rPr lang="en-IN" altLang="en-US" dirty="0"/>
              <a:t>Therapeutic – uses radioactive material to treat cancer and other medical conditions affecting the thyroid gland</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Nuclear Medicine</a:t>
            </a:r>
            <a:endParaRPr lang="en-US" dirty="0"/>
          </a:p>
        </p:txBody>
      </p:sp>
      <p:sp>
        <p:nvSpPr>
          <p:cNvPr id="5" name="Text Placeholder 4"/>
          <p:cNvSpPr>
            <a:spLocks noGrp="1"/>
          </p:cNvSpPr>
          <p:nvPr>
            <p:ph type="body" sz="quarter" idx="14"/>
          </p:nvPr>
        </p:nvSpPr>
        <p:spPr/>
        <p:txBody>
          <a:bodyPr>
            <a:normAutofit/>
          </a:bodyPr>
          <a:lstStyle/>
          <a:p>
            <a:r>
              <a:rPr lang="en-US" dirty="0"/>
              <a:t>Provide metabolic and functional information of the body unlike CT and MRI</a:t>
            </a:r>
          </a:p>
          <a:p>
            <a:pPr lvl="1"/>
            <a:r>
              <a:rPr lang="en-US" dirty="0"/>
              <a:t>PET scans create computerized images of chemical changes within the organ or tissue</a:t>
            </a:r>
          </a:p>
          <a:p>
            <a:pPr lvl="1"/>
            <a:r>
              <a:rPr lang="en-US" dirty="0"/>
              <a:t>SPECT scans use radioactive tracers and a scanner to record data that a computer constructs into 2D or 3D images.  SPECT can give detailed images of blood flow to tissues in the body.</a:t>
            </a:r>
          </a:p>
          <a:p>
            <a:pPr lvl="1"/>
            <a:r>
              <a:rPr lang="en-US" dirty="0"/>
              <a:t>Planar studies are flat images of a 2D object (think </a:t>
            </a:r>
            <a:r>
              <a:rPr lang="en-US" dirty="0" err="1"/>
              <a:t>xray</a:t>
            </a:r>
            <a:r>
              <a:rPr lang="en-US" dirty="0"/>
              <a:t>)</a:t>
            </a:r>
          </a:p>
          <a:p>
            <a:pPr lvl="1"/>
            <a:r>
              <a:rPr lang="en-US" dirty="0"/>
              <a:t>Tomographic studies create 3D images of 2D objects</a:t>
            </a:r>
          </a:p>
        </p:txBody>
      </p:sp>
    </p:spTree>
    <p:extLst>
      <p:ext uri="{BB962C8B-B14F-4D97-AF65-F5344CB8AC3E}">
        <p14:creationId xmlns:p14="http://schemas.microsoft.com/office/powerpoint/2010/main" val="379303623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Pathology and Laboratory </a:t>
            </a:r>
            <a:br>
              <a:rPr lang="en-US" dirty="0"/>
            </a:br>
            <a:r>
              <a:rPr lang="en-US" dirty="0"/>
              <a:t> 80000 Series</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281627828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a:extLst>
              <a:ext uri="{FF2B5EF4-FFF2-40B4-BE49-F238E27FC236}">
                <a16:creationId xmlns:a16="http://schemas.microsoft.com/office/drawing/2014/main" id="{C1C9E7B5-125B-4E89-A752-C11E09DE4570}"/>
              </a:ext>
            </a:extLst>
          </p:cNvPr>
          <p:cNvSpPr>
            <a:spLocks noGrp="1"/>
          </p:cNvSpPr>
          <p:nvPr>
            <p:ph type="title"/>
          </p:nvPr>
        </p:nvSpPr>
        <p:spPr/>
        <p:txBody>
          <a:bodyPr/>
          <a:lstStyle/>
          <a:p>
            <a:r>
              <a:rPr lang="en-US" altLang="en-US" dirty="0"/>
              <a:t>Regulatory Terms</a:t>
            </a:r>
          </a:p>
        </p:txBody>
      </p:sp>
      <p:sp>
        <p:nvSpPr>
          <p:cNvPr id="616450" name="Content Placeholder 2">
            <a:extLst>
              <a:ext uri="{FF2B5EF4-FFF2-40B4-BE49-F238E27FC236}">
                <a16:creationId xmlns:a16="http://schemas.microsoft.com/office/drawing/2014/main" id="{77F248C3-A1DA-4644-BAA4-001509E3FA3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Clinical Laboratory Improvement Amendment (CLIA)</a:t>
            </a:r>
          </a:p>
          <a:p>
            <a:pPr lvl="1"/>
            <a:r>
              <a:rPr lang="en-US" altLang="en-US" dirty="0"/>
              <a:t>CMS issues a waiver</a:t>
            </a:r>
          </a:p>
          <a:p>
            <a:pPr lvl="1"/>
            <a:r>
              <a:rPr lang="en-US" altLang="en-US" dirty="0"/>
              <a:t>Approximately 80 tests</a:t>
            </a:r>
          </a:p>
          <a:p>
            <a:pPr lvl="1"/>
            <a:r>
              <a:rPr lang="en-US" altLang="en-US" dirty="0"/>
              <a:t>Little risk of error </a:t>
            </a:r>
          </a:p>
          <a:p>
            <a:pPr lvl="1"/>
            <a:r>
              <a:rPr lang="en-US" altLang="en-US" dirty="0"/>
              <a:t>For more info, see </a:t>
            </a:r>
            <a:r>
              <a:rPr lang="en-US" altLang="en-US" dirty="0">
                <a:hlinkClick r:id="rId3"/>
              </a:rPr>
              <a:t>https://www.cms.hhs.gov/CLIA/10_Categorization_of_Tests.asp</a:t>
            </a:r>
            <a:endParaRPr lang="en-US" altLang="en-US" dirty="0"/>
          </a:p>
          <a:p>
            <a:pPr lvl="1"/>
            <a:endParaRPr lang="en-US" altLang="en-US" dirty="0"/>
          </a:p>
          <a:p>
            <a:r>
              <a:rPr lang="en-US" altLang="en-US" dirty="0"/>
              <a:t>Advance Beneficiary Notice (ABN)</a:t>
            </a:r>
          </a:p>
          <a:p>
            <a:pPr lvl="1"/>
            <a:r>
              <a:rPr lang="en-US" altLang="en-US" dirty="0"/>
              <a:t>Non-covered laboratory tests</a:t>
            </a:r>
          </a:p>
          <a:p>
            <a:pPr lvl="1"/>
            <a:r>
              <a:rPr lang="en-US" altLang="en-US" dirty="0"/>
              <a:t>Patient is responsible for payment</a:t>
            </a:r>
          </a:p>
          <a:p>
            <a:pPr lvl="1"/>
            <a:r>
              <a:rPr lang="en-US" altLang="en-US" dirty="0"/>
              <a:t>For more info., Web search “CMS-R-131”</a:t>
            </a:r>
          </a:p>
          <a:p>
            <a:pPr lvl="1"/>
            <a:endParaRPr lang="en-US" altLang="en-US" dirty="0"/>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Content Placeholder 2">
            <a:extLst>
              <a:ext uri="{FF2B5EF4-FFF2-40B4-BE49-F238E27FC236}">
                <a16:creationId xmlns:a16="http://schemas.microsoft.com/office/drawing/2014/main" id="{EBA41169-4A2C-4AED-B5D0-2261B6F674F5}"/>
              </a:ext>
            </a:extLst>
          </p:cNvPr>
          <p:cNvSpPr>
            <a:spLocks noGrp="1"/>
          </p:cNvSpPr>
          <p:nvPr>
            <p:ph type="body" sz="quarter" idx="14"/>
          </p:nvPr>
        </p:nvSpPr>
        <p:spPr/>
        <p:txBody>
          <a:bodyPr>
            <a:normAutofit/>
          </a:bodyPr>
          <a:lstStyle/>
          <a:p>
            <a:r>
              <a:rPr lang="en-US" altLang="en-US" dirty="0"/>
              <a:t>90	Reference or Outside Laboratory</a:t>
            </a:r>
          </a:p>
          <a:p>
            <a:pPr lvl="2"/>
            <a:r>
              <a:rPr lang="en-US" altLang="en-US" dirty="0"/>
              <a:t>Billed by physician but performed by an outside laboratory</a:t>
            </a:r>
          </a:p>
          <a:p>
            <a:endParaRPr lang="en-US" altLang="en-US" dirty="0"/>
          </a:p>
          <a:p>
            <a:r>
              <a:rPr lang="en-US" altLang="en-US" dirty="0"/>
              <a:t>91	Repeat clinical diagnostic lab test</a:t>
            </a:r>
          </a:p>
          <a:p>
            <a:pPr lvl="2"/>
            <a:r>
              <a:rPr lang="en-US" altLang="en-US" dirty="0"/>
              <a:t>Same test same day</a:t>
            </a:r>
          </a:p>
          <a:p>
            <a:pPr lvl="2"/>
            <a:r>
              <a:rPr lang="en-US" altLang="en-US" dirty="0"/>
              <a:t>Not used if due to error </a:t>
            </a:r>
          </a:p>
          <a:p>
            <a:pPr lvl="2"/>
            <a:r>
              <a:rPr lang="en-US" altLang="en-US" dirty="0"/>
              <a:t>Not used if there is a better code for a series of tests</a:t>
            </a:r>
          </a:p>
          <a:p>
            <a:endParaRPr lang="en-US" altLang="en-US" dirty="0"/>
          </a:p>
          <a:p>
            <a:r>
              <a:rPr lang="en-US" altLang="en-US" dirty="0"/>
              <a:t>92	Alternative laboratory platform testing</a:t>
            </a:r>
          </a:p>
          <a:p>
            <a:pPr lvl="2"/>
            <a:r>
              <a:rPr lang="en-US" altLang="en-US" dirty="0"/>
              <a:t>Portable test kit</a:t>
            </a:r>
          </a:p>
          <a:p>
            <a:pPr lvl="2"/>
            <a:r>
              <a:rPr lang="en-US" altLang="en-US" dirty="0"/>
              <a:t>Single use disposable chamber</a:t>
            </a:r>
          </a:p>
          <a:p>
            <a:endParaRPr lang="en-US" altLang="en-US" dirty="0"/>
          </a:p>
          <a:p>
            <a:r>
              <a:rPr lang="en-US" altLang="en-US" dirty="0"/>
              <a:t>99	Multiple modifiers</a:t>
            </a:r>
          </a:p>
        </p:txBody>
      </p:sp>
      <p:sp>
        <p:nvSpPr>
          <p:cNvPr id="294914" name="Title 1">
            <a:extLst>
              <a:ext uri="{FF2B5EF4-FFF2-40B4-BE49-F238E27FC236}">
                <a16:creationId xmlns:a16="http://schemas.microsoft.com/office/drawing/2014/main" id="{C7D1DD85-6B09-467A-A336-7EBF36FE88DC}"/>
              </a:ext>
            </a:extLst>
          </p:cNvPr>
          <p:cNvSpPr>
            <a:spLocks noGrp="1"/>
          </p:cNvSpPr>
          <p:nvPr>
            <p:ph type="title"/>
          </p:nvPr>
        </p:nvSpPr>
        <p:spPr/>
        <p:txBody>
          <a:bodyPr/>
          <a:lstStyle/>
          <a:p>
            <a:r>
              <a:rPr lang="en-US" altLang="en-US" dirty="0"/>
              <a:t>Modifiers</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Content Placeholder 2">
            <a:extLst>
              <a:ext uri="{FF2B5EF4-FFF2-40B4-BE49-F238E27FC236}">
                <a16:creationId xmlns:a16="http://schemas.microsoft.com/office/drawing/2014/main" id="{D9188DCF-2487-4D75-BD84-5FECD847FB6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Group of test commonly ordered together</a:t>
            </a:r>
          </a:p>
          <a:p>
            <a:pPr marL="269875" lvl="1" indent="-142875"/>
            <a:r>
              <a:rPr lang="en-US" altLang="en-US" dirty="0"/>
              <a:t>All test in the panel must be performed</a:t>
            </a:r>
          </a:p>
          <a:p>
            <a:pPr marL="269875" lvl="1" indent="-142875"/>
            <a:r>
              <a:rPr lang="en-US" altLang="en-US" dirty="0"/>
              <a:t>Additional tests can be coded also</a:t>
            </a:r>
          </a:p>
          <a:p>
            <a:pPr marL="269875" lvl="1" indent="-142875"/>
            <a:r>
              <a:rPr lang="en-US" altLang="en-US" dirty="0"/>
              <a:t>Some panels are included in other panels and should not be coded separately</a:t>
            </a:r>
          </a:p>
          <a:p>
            <a:pPr marL="269875" lvl="1" indent="-142875"/>
            <a:r>
              <a:rPr lang="en-US" altLang="en-US" dirty="0"/>
              <a:t>Be on the look out for “or” “and”</a:t>
            </a:r>
          </a:p>
        </p:txBody>
      </p:sp>
      <p:sp>
        <p:nvSpPr>
          <p:cNvPr id="295938" name="Title 1">
            <a:extLst>
              <a:ext uri="{FF2B5EF4-FFF2-40B4-BE49-F238E27FC236}">
                <a16:creationId xmlns:a16="http://schemas.microsoft.com/office/drawing/2014/main" id="{4F888C0C-65EF-4BE7-B1FF-043231F10972}"/>
              </a:ext>
            </a:extLst>
          </p:cNvPr>
          <p:cNvSpPr>
            <a:spLocks noGrp="1"/>
          </p:cNvSpPr>
          <p:nvPr>
            <p:ph type="title"/>
          </p:nvPr>
        </p:nvSpPr>
        <p:spPr/>
        <p:txBody>
          <a:bodyPr/>
          <a:lstStyle/>
          <a:p>
            <a:r>
              <a:rPr lang="en-US" altLang="en-US" dirty="0"/>
              <a:t>Organ or Disease-Oriented Panels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8EC9DA-2497-4EDC-A346-C1A858EEB613}"/>
              </a:ext>
            </a:extLst>
          </p:cNvPr>
          <p:cNvSpPr>
            <a:spLocks noGrp="1"/>
          </p:cNvSpPr>
          <p:nvPr>
            <p:ph type="title"/>
          </p:nvPr>
        </p:nvSpPr>
        <p:spPr/>
        <p:txBody>
          <a:bodyPr>
            <a:normAutofit/>
          </a:bodyPr>
          <a:lstStyle/>
          <a:p>
            <a:r>
              <a:rPr lang="en-US" dirty="0"/>
              <a:t>ICD-10-CM Official Guidelines for Coding and Reporting</a:t>
            </a:r>
          </a:p>
        </p:txBody>
      </p:sp>
      <p:sp>
        <p:nvSpPr>
          <p:cNvPr id="7" name="Text Placeholder 6">
            <a:extLst>
              <a:ext uri="{FF2B5EF4-FFF2-40B4-BE49-F238E27FC236}">
                <a16:creationId xmlns:a16="http://schemas.microsoft.com/office/drawing/2014/main" id="{CE3C36E8-F96E-4DC6-AE93-C00860B63BE9}"/>
              </a:ext>
            </a:extLst>
          </p:cNvPr>
          <p:cNvSpPr>
            <a:spLocks noGrp="1"/>
          </p:cNvSpPr>
          <p:nvPr>
            <p:ph type="body" sz="quarter" idx="14"/>
          </p:nvPr>
        </p:nvSpPr>
        <p:spPr/>
        <p:txBody>
          <a:bodyPr/>
          <a:lstStyle/>
          <a:p>
            <a:r>
              <a:rPr lang="en-US" dirty="0"/>
              <a:t>Referencing the Guidelines</a:t>
            </a:r>
          </a:p>
        </p:txBody>
      </p:sp>
      <p:sp>
        <p:nvSpPr>
          <p:cNvPr id="77829" name="Text Placeholder 7">
            <a:extLst>
              <a:ext uri="{FF2B5EF4-FFF2-40B4-BE49-F238E27FC236}">
                <a16:creationId xmlns:a16="http://schemas.microsoft.com/office/drawing/2014/main" id="{16410931-B860-438D-B894-99A20E2AF8A5}"/>
              </a:ext>
            </a:extLst>
          </p:cNvPr>
          <p:cNvSpPr>
            <a:spLocks noGrp="1"/>
          </p:cNvSpPr>
          <p:nvPr>
            <p:ph type="body" sz="quarter" idx="4294967295"/>
          </p:nvPr>
        </p:nvSpPr>
        <p:spPr bwMode="auto">
          <a:xfrm>
            <a:off x="228600" y="1555750"/>
            <a:ext cx="7450138"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sz="1500" dirty="0"/>
              <a:t>A documented reference appears as Section I.C.4.a.2.</a:t>
            </a:r>
          </a:p>
          <a:p>
            <a:pPr lvl="1"/>
            <a:r>
              <a:rPr lang="en-US" altLang="en-US" sz="1500" dirty="0"/>
              <a:t> This indicates the guideline is found in:</a:t>
            </a:r>
          </a:p>
          <a:p>
            <a:pPr lvl="2"/>
            <a:r>
              <a:rPr lang="en-US" altLang="en-US" sz="1350" dirty="0"/>
              <a:t>Section I.  Conventions, General Coding Guidelines and Chapter Specific Guidelines</a:t>
            </a:r>
          </a:p>
          <a:p>
            <a:pPr lvl="2"/>
            <a:r>
              <a:rPr lang="en-US" altLang="en-US" sz="1350" dirty="0"/>
              <a:t>Section I.C. Chapter-Specific Coding Guidelines</a:t>
            </a:r>
          </a:p>
          <a:p>
            <a:pPr lvl="2"/>
            <a:r>
              <a:rPr lang="en-US" altLang="en-US" sz="1350" dirty="0"/>
              <a:t>Section I.C.4. Chapter 4: Endocrine, Nutritional, and Metabolic Diseases (E00-E89)</a:t>
            </a:r>
          </a:p>
          <a:p>
            <a:pPr lvl="2"/>
            <a:r>
              <a:rPr lang="en-US" altLang="en-US" sz="1350" dirty="0"/>
              <a:t>Section I.C.4.a. Diabetes mellitus</a:t>
            </a:r>
          </a:p>
          <a:p>
            <a:pPr lvl="2"/>
            <a:r>
              <a:rPr lang="en-US" altLang="en-US" sz="1350" dirty="0"/>
              <a:t>Section I.C.4.a.2. Type of diabetes mellitus not documented </a:t>
            </a:r>
          </a:p>
          <a:p>
            <a:pPr lvl="1"/>
            <a:endParaRPr lang="en-US" altLang="en-US" dirty="0"/>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Content Placeholder 2">
            <a:extLst>
              <a:ext uri="{FF2B5EF4-FFF2-40B4-BE49-F238E27FC236}">
                <a16:creationId xmlns:a16="http://schemas.microsoft.com/office/drawing/2014/main" id="{2DF09151-B481-42CC-9DA0-A8C34DDED45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Qualitative</a:t>
            </a:r>
          </a:p>
          <a:p>
            <a:pPr lvl="1"/>
            <a:r>
              <a:rPr lang="en-US" altLang="en-US" dirty="0"/>
              <a:t>What is present</a:t>
            </a:r>
          </a:p>
          <a:p>
            <a:endParaRPr lang="en-US" altLang="en-US" dirty="0"/>
          </a:p>
          <a:p>
            <a:r>
              <a:rPr lang="en-US" altLang="en-US" dirty="0"/>
              <a:t>Quantitative</a:t>
            </a:r>
          </a:p>
          <a:p>
            <a:pPr lvl="1"/>
            <a:r>
              <a:rPr lang="en-US" altLang="en-US" dirty="0"/>
              <a:t>How much is present</a:t>
            </a:r>
          </a:p>
          <a:p>
            <a:endParaRPr lang="en-US" altLang="en-US" dirty="0"/>
          </a:p>
        </p:txBody>
      </p:sp>
      <p:sp>
        <p:nvSpPr>
          <p:cNvPr id="296962" name="Title 1">
            <a:extLst>
              <a:ext uri="{FF2B5EF4-FFF2-40B4-BE49-F238E27FC236}">
                <a16:creationId xmlns:a16="http://schemas.microsoft.com/office/drawing/2014/main" id="{DBBDE0A7-F4AC-4090-A520-F9B1621DC5CF}"/>
              </a:ext>
            </a:extLst>
          </p:cNvPr>
          <p:cNvSpPr>
            <a:spLocks noGrp="1"/>
          </p:cNvSpPr>
          <p:nvPr>
            <p:ph type="title"/>
          </p:nvPr>
        </p:nvSpPr>
        <p:spPr/>
        <p:txBody>
          <a:bodyPr/>
          <a:lstStyle/>
          <a:p>
            <a:r>
              <a:rPr lang="en-US" altLang="en-US" dirty="0"/>
              <a:t>Definitions</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r>
              <a:rPr lang="en-US" dirty="0"/>
              <a:t>Presumptive Drug Test</a:t>
            </a:r>
          </a:p>
          <a:p>
            <a:pPr lvl="1"/>
            <a:r>
              <a:rPr lang="en-US" dirty="0"/>
              <a:t>used to identify the use or non-use</a:t>
            </a:r>
            <a:br>
              <a:rPr lang="en-US" dirty="0"/>
            </a:br>
            <a:r>
              <a:rPr lang="en-US" dirty="0"/>
              <a:t>of a drug</a:t>
            </a:r>
          </a:p>
          <a:p>
            <a:pPr lvl="1"/>
            <a:endParaRPr lang="en-US" dirty="0"/>
          </a:p>
        </p:txBody>
      </p:sp>
      <p:sp>
        <p:nvSpPr>
          <p:cNvPr id="2" name="Title 1"/>
          <p:cNvSpPr>
            <a:spLocks noGrp="1"/>
          </p:cNvSpPr>
          <p:nvPr>
            <p:ph type="title"/>
          </p:nvPr>
        </p:nvSpPr>
        <p:spPr/>
        <p:txBody>
          <a:bodyPr/>
          <a:lstStyle/>
          <a:p>
            <a:r>
              <a:rPr lang="en-US" dirty="0"/>
              <a:t>Presumptive Drug Class Screening</a:t>
            </a:r>
          </a:p>
        </p:txBody>
      </p:sp>
    </p:spTree>
    <p:extLst>
      <p:ext uri="{BB962C8B-B14F-4D97-AF65-F5344CB8AC3E}">
        <p14:creationId xmlns:p14="http://schemas.microsoft.com/office/powerpoint/2010/main" val="2306131190"/>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81000" y="858438"/>
            <a:ext cx="8440982" cy="4001599"/>
          </a:xfrm>
        </p:spPr>
        <p:txBody>
          <a:bodyPr>
            <a:normAutofit/>
          </a:bodyPr>
          <a:lstStyle/>
          <a:p>
            <a:r>
              <a:rPr lang="en-US" dirty="0"/>
              <a:t>Definitive Drug</a:t>
            </a:r>
          </a:p>
          <a:p>
            <a:pPr lvl="1"/>
            <a:r>
              <a:rPr lang="en-US" dirty="0"/>
              <a:t>Qualitative – positive/negative, present/absent</a:t>
            </a:r>
          </a:p>
          <a:p>
            <a:pPr lvl="1"/>
            <a:r>
              <a:rPr lang="en-US" dirty="0"/>
              <a:t>Quantitative – amount or quantity present</a:t>
            </a:r>
          </a:p>
        </p:txBody>
      </p:sp>
      <p:sp>
        <p:nvSpPr>
          <p:cNvPr id="2" name="Title 1"/>
          <p:cNvSpPr>
            <a:spLocks noGrp="1"/>
          </p:cNvSpPr>
          <p:nvPr>
            <p:ph type="title"/>
          </p:nvPr>
        </p:nvSpPr>
        <p:spPr/>
        <p:txBody>
          <a:bodyPr/>
          <a:lstStyle/>
          <a:p>
            <a:r>
              <a:rPr lang="en-US" dirty="0"/>
              <a:t>Definitive Drug Testing</a:t>
            </a:r>
          </a:p>
        </p:txBody>
      </p:sp>
    </p:spTree>
    <p:extLst>
      <p:ext uri="{BB962C8B-B14F-4D97-AF65-F5344CB8AC3E}">
        <p14:creationId xmlns:p14="http://schemas.microsoft.com/office/powerpoint/2010/main" val="117674689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269875" lvl="1" indent="-142875"/>
            <a:r>
              <a:rPr lang="en-US" altLang="en-US" dirty="0"/>
              <a:t>Quantitative tests for drugs given for therapeutic purposes</a:t>
            </a:r>
          </a:p>
          <a:p>
            <a:pPr marL="269875" lvl="1" indent="-142875"/>
            <a:r>
              <a:rPr lang="en-US" altLang="en-US" dirty="0"/>
              <a:t>Can become toxic or too low for therapeutic benefit</a:t>
            </a:r>
          </a:p>
          <a:p>
            <a:pPr marL="269875" lvl="1" indent="-142875"/>
            <a:r>
              <a:rPr lang="en-US" altLang="en-US" dirty="0"/>
              <a:t>Measures specific drugs at specific intervals to determine if there is an appropriate and constant level of drug in the patient’s system</a:t>
            </a:r>
          </a:p>
          <a:p>
            <a:pPr marL="269875" lvl="1" indent="-142875"/>
            <a:endParaRPr lang="en-US" dirty="0"/>
          </a:p>
        </p:txBody>
      </p:sp>
      <p:sp>
        <p:nvSpPr>
          <p:cNvPr id="2" name="Title 1"/>
          <p:cNvSpPr>
            <a:spLocks noGrp="1"/>
          </p:cNvSpPr>
          <p:nvPr>
            <p:ph type="title"/>
          </p:nvPr>
        </p:nvSpPr>
        <p:spPr/>
        <p:txBody>
          <a:bodyPr/>
          <a:lstStyle/>
          <a:p>
            <a:r>
              <a:rPr lang="en-US" dirty="0"/>
              <a:t>Therapeutic Drug Assays</a:t>
            </a:r>
          </a:p>
        </p:txBody>
      </p:sp>
    </p:spTree>
    <p:extLst>
      <p:ext uri="{BB962C8B-B14F-4D97-AF65-F5344CB8AC3E}">
        <p14:creationId xmlns:p14="http://schemas.microsoft.com/office/powerpoint/2010/main" val="303254487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Content Placeholder 2">
            <a:extLst>
              <a:ext uri="{FF2B5EF4-FFF2-40B4-BE49-F238E27FC236}">
                <a16:creationId xmlns:a16="http://schemas.microsoft.com/office/drawing/2014/main" id="{61FF4B87-48FE-48FA-A6D0-B7028DD9B2DE}"/>
              </a:ext>
            </a:extLst>
          </p:cNvPr>
          <p:cNvSpPr>
            <a:spLocks noGrp="1"/>
          </p:cNvSpPr>
          <p:nvPr>
            <p:ph type="body" sz="quarter" idx="14"/>
          </p:nvPr>
        </p:nvSpPr>
        <p:spPr bwMode="auto">
          <a:xfrm>
            <a:off x="305330" y="742951"/>
            <a:ext cx="8516652"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bodyPr>
          <a:lstStyle/>
          <a:p>
            <a:pPr lvl="1">
              <a:spcBef>
                <a:spcPts val="0"/>
              </a:spcBef>
            </a:pPr>
            <a:r>
              <a:rPr lang="en-US" altLang="en-US" dirty="0"/>
              <a:t>Baseline and subsequent measurement</a:t>
            </a:r>
          </a:p>
          <a:p>
            <a:pPr lvl="1"/>
            <a:endParaRPr lang="en-US" altLang="en-US" dirty="0"/>
          </a:p>
          <a:p>
            <a:pPr lvl="1"/>
            <a:r>
              <a:rPr lang="en-US" altLang="en-US" dirty="0"/>
              <a:t>Supplies and drug billed separately</a:t>
            </a:r>
          </a:p>
          <a:p>
            <a:pPr lvl="1"/>
            <a:endParaRPr lang="en-US" altLang="en-US" dirty="0"/>
          </a:p>
          <a:p>
            <a:pPr lvl="1"/>
            <a:r>
              <a:rPr lang="en-US" altLang="en-US" dirty="0"/>
              <a:t>Physician attendance </a:t>
            </a:r>
          </a:p>
          <a:p>
            <a:pPr lvl="2"/>
            <a:r>
              <a:rPr lang="en-US" altLang="en-US" dirty="0"/>
              <a:t>Use Prolonged care codes</a:t>
            </a:r>
          </a:p>
          <a:p>
            <a:pPr lvl="1"/>
            <a:endParaRPr lang="en-US" altLang="en-US" dirty="0"/>
          </a:p>
          <a:p>
            <a:pPr lvl="1"/>
            <a:r>
              <a:rPr lang="en-US" altLang="en-US" dirty="0"/>
              <a:t>Prolonged infusion codes from Medicine section</a:t>
            </a:r>
          </a:p>
          <a:p>
            <a:pPr lvl="1"/>
            <a:endParaRPr lang="en-US" altLang="en-US" dirty="0"/>
          </a:p>
        </p:txBody>
      </p:sp>
      <p:sp>
        <p:nvSpPr>
          <p:cNvPr id="297986" name="Title 1">
            <a:extLst>
              <a:ext uri="{FF2B5EF4-FFF2-40B4-BE49-F238E27FC236}">
                <a16:creationId xmlns:a16="http://schemas.microsoft.com/office/drawing/2014/main" id="{F90F8086-5712-43AB-867E-02148297EC65}"/>
              </a:ext>
            </a:extLst>
          </p:cNvPr>
          <p:cNvSpPr>
            <a:spLocks noGrp="1"/>
          </p:cNvSpPr>
          <p:nvPr>
            <p:ph type="title"/>
          </p:nvPr>
        </p:nvSpPr>
        <p:spPr/>
        <p:txBody>
          <a:bodyPr/>
          <a:lstStyle/>
          <a:p>
            <a:r>
              <a:rPr lang="en-US" altLang="en-US" dirty="0"/>
              <a:t>Evocative Suppression Testing</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Content Placeholder 2">
            <a:extLst>
              <a:ext uri="{FF2B5EF4-FFF2-40B4-BE49-F238E27FC236}">
                <a16:creationId xmlns:a16="http://schemas.microsoft.com/office/drawing/2014/main" id="{F0F441FF-B4F7-4CD8-BB96-DCEB2A7786DF}"/>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Requested by attending physician</a:t>
            </a:r>
          </a:p>
          <a:p>
            <a:pPr lvl="1"/>
            <a:r>
              <a:rPr lang="en-US" altLang="en-US" dirty="0"/>
              <a:t>Rendered by pathologist</a:t>
            </a:r>
          </a:p>
          <a:p>
            <a:pPr lvl="1"/>
            <a:r>
              <a:rPr lang="en-US" altLang="en-US" dirty="0"/>
              <a:t>Written report provided</a:t>
            </a:r>
          </a:p>
          <a:p>
            <a:pPr lvl="1"/>
            <a:r>
              <a:rPr lang="en-US" altLang="en-US" dirty="0"/>
              <a:t>Patient not present</a:t>
            </a:r>
          </a:p>
          <a:p>
            <a:pPr lvl="2"/>
            <a:r>
              <a:rPr lang="en-US" altLang="en-US" dirty="0"/>
              <a:t>Lab test</a:t>
            </a:r>
          </a:p>
          <a:p>
            <a:pPr lvl="2"/>
            <a:r>
              <a:rPr lang="en-US" altLang="en-US" dirty="0"/>
              <a:t>Specimen</a:t>
            </a:r>
          </a:p>
          <a:p>
            <a:pPr lvl="2"/>
            <a:r>
              <a:rPr lang="en-US" altLang="en-US" dirty="0"/>
              <a:t>Slide</a:t>
            </a:r>
          </a:p>
          <a:p>
            <a:pPr lvl="1"/>
            <a:r>
              <a:rPr lang="en-US" dirty="0"/>
              <a:t>Limited – no patient history or medical records</a:t>
            </a:r>
          </a:p>
          <a:p>
            <a:pPr lvl="1"/>
            <a:r>
              <a:rPr lang="en-US" dirty="0"/>
              <a:t>Comprehensive – complex problem with history and records</a:t>
            </a:r>
          </a:p>
          <a:p>
            <a:pPr lvl="1"/>
            <a:endParaRPr lang="en-US" altLang="en-US" dirty="0"/>
          </a:p>
        </p:txBody>
      </p:sp>
      <p:sp>
        <p:nvSpPr>
          <p:cNvPr id="299010" name="Title 1">
            <a:extLst>
              <a:ext uri="{FF2B5EF4-FFF2-40B4-BE49-F238E27FC236}">
                <a16:creationId xmlns:a16="http://schemas.microsoft.com/office/drawing/2014/main" id="{137C9A96-9E34-40F0-AA8F-B26EBD8B38B1}"/>
              </a:ext>
            </a:extLst>
          </p:cNvPr>
          <p:cNvSpPr>
            <a:spLocks noGrp="1"/>
          </p:cNvSpPr>
          <p:nvPr>
            <p:ph type="title"/>
          </p:nvPr>
        </p:nvSpPr>
        <p:spPr/>
        <p:txBody>
          <a:bodyPr/>
          <a:lstStyle/>
          <a:p>
            <a:r>
              <a:rPr lang="en-US" altLang="en-US" dirty="0"/>
              <a:t>Clinical Pathology Consultations</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152400" y="858438"/>
            <a:ext cx="8669582" cy="4001599"/>
          </a:xfrm>
        </p:spPr>
        <p:txBody>
          <a:bodyPr>
            <a:normAutofit/>
          </a:bodyPr>
          <a:lstStyle/>
          <a:p>
            <a:pPr lvl="1"/>
            <a:r>
              <a:rPr lang="en-US" dirty="0"/>
              <a:t>Urinalysis evaluates a sample of urine for the presence of disease, drugs, metabolites, etc.</a:t>
            </a:r>
          </a:p>
          <a:p>
            <a:pPr lvl="1"/>
            <a:r>
              <a:rPr lang="en-US" dirty="0"/>
              <a:t>Done by a variety of methods.</a:t>
            </a:r>
          </a:p>
          <a:p>
            <a:pPr lvl="1"/>
            <a:r>
              <a:rPr lang="en-US" dirty="0"/>
              <a:t>Care should be taken when selecting </a:t>
            </a:r>
            <a:br>
              <a:rPr lang="en-US" dirty="0"/>
            </a:br>
            <a:r>
              <a:rPr lang="en-US" dirty="0"/>
              <a:t>codes:</a:t>
            </a:r>
          </a:p>
          <a:p>
            <a:pPr lvl="2"/>
            <a:r>
              <a:rPr lang="en-US" dirty="0"/>
              <a:t>Automated vs non-automated</a:t>
            </a:r>
          </a:p>
          <a:p>
            <a:pPr lvl="2"/>
            <a:r>
              <a:rPr lang="en-US" dirty="0"/>
              <a:t>With or without microscopy</a:t>
            </a:r>
          </a:p>
          <a:p>
            <a:pPr lvl="2"/>
            <a:r>
              <a:rPr lang="en-US" dirty="0"/>
              <a:t>Intention (pregnancy test, volume</a:t>
            </a:r>
            <a:br>
              <a:rPr lang="en-US" dirty="0"/>
            </a:br>
            <a:r>
              <a:rPr lang="en-US" dirty="0"/>
              <a:t>measurement, etc. …)</a:t>
            </a:r>
          </a:p>
          <a:p>
            <a:pPr lvl="1"/>
            <a:r>
              <a:rPr lang="en-US" dirty="0"/>
              <a:t>Usually covered under CLIA waived labs</a:t>
            </a:r>
          </a:p>
        </p:txBody>
      </p:sp>
      <p:sp>
        <p:nvSpPr>
          <p:cNvPr id="2" name="Title 1"/>
          <p:cNvSpPr>
            <a:spLocks noGrp="1"/>
          </p:cNvSpPr>
          <p:nvPr>
            <p:ph type="title"/>
          </p:nvPr>
        </p:nvSpPr>
        <p:spPr/>
        <p:txBody>
          <a:bodyPr/>
          <a:lstStyle/>
          <a:p>
            <a:r>
              <a:rPr lang="en-US" dirty="0"/>
              <a:t>Urinalysis</a:t>
            </a:r>
          </a:p>
        </p:txBody>
      </p:sp>
    </p:spTree>
    <p:extLst>
      <p:ext uri="{BB962C8B-B14F-4D97-AF65-F5344CB8AC3E}">
        <p14:creationId xmlns:p14="http://schemas.microsoft.com/office/powerpoint/2010/main" val="332342869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269875" lvl="1" indent="-142875"/>
            <a:r>
              <a:rPr lang="en-US" dirty="0"/>
              <a:t>Material may be from any source (blood, sweat, urine, saliva, feces) unless otherwise specified</a:t>
            </a:r>
          </a:p>
          <a:p>
            <a:pPr marL="269875" lvl="1" indent="-142875"/>
            <a:r>
              <a:rPr lang="en-US" dirty="0"/>
              <a:t>Exams are qualitative unless specified</a:t>
            </a:r>
          </a:p>
          <a:p>
            <a:pPr marL="269875" lvl="1" indent="-142875"/>
            <a:r>
              <a:rPr lang="en-US" dirty="0"/>
              <a:t>When one analyte is measured from different sources or from specimens taken at different times, each can be separately reported.</a:t>
            </a:r>
          </a:p>
        </p:txBody>
      </p:sp>
      <p:sp>
        <p:nvSpPr>
          <p:cNvPr id="2" name="Title 1"/>
          <p:cNvSpPr>
            <a:spLocks noGrp="1"/>
          </p:cNvSpPr>
          <p:nvPr>
            <p:ph type="title"/>
          </p:nvPr>
        </p:nvSpPr>
        <p:spPr/>
        <p:txBody>
          <a:bodyPr/>
          <a:lstStyle/>
          <a:p>
            <a:r>
              <a:rPr lang="en-US" dirty="0"/>
              <a:t>Chemistry</a:t>
            </a:r>
          </a:p>
        </p:txBody>
      </p:sp>
    </p:spTree>
    <p:extLst>
      <p:ext uri="{BB962C8B-B14F-4D97-AF65-F5344CB8AC3E}">
        <p14:creationId xmlns:p14="http://schemas.microsoft.com/office/powerpoint/2010/main" val="160294371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Content Placeholder 3">
            <a:extLst>
              <a:ext uri="{FF2B5EF4-FFF2-40B4-BE49-F238E27FC236}">
                <a16:creationId xmlns:a16="http://schemas.microsoft.com/office/drawing/2014/main" id="{74489851-CF9B-4A5C-9D38-0FB0AADCF9F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dirty="0"/>
              <a:t>Hematology and Coagulation</a:t>
            </a:r>
          </a:p>
          <a:p>
            <a:pPr lvl="1"/>
            <a:r>
              <a:rPr lang="en-US" altLang="en-US" dirty="0"/>
              <a:t>Immunology</a:t>
            </a:r>
          </a:p>
          <a:p>
            <a:pPr lvl="1"/>
            <a:r>
              <a:rPr lang="en-US" altLang="en-US" dirty="0"/>
              <a:t>Microbiology</a:t>
            </a:r>
          </a:p>
          <a:p>
            <a:pPr lvl="1"/>
            <a:r>
              <a:rPr lang="en-US" altLang="en-US" dirty="0"/>
              <a:t>Anatomic Pathology</a:t>
            </a:r>
          </a:p>
          <a:p>
            <a:pPr lvl="2"/>
            <a:r>
              <a:rPr lang="en-US" dirty="0"/>
              <a:t>Gross examination only</a:t>
            </a:r>
          </a:p>
          <a:p>
            <a:pPr lvl="2"/>
            <a:r>
              <a:rPr lang="en-US" dirty="0"/>
              <a:t>Gross and microscopic exam</a:t>
            </a:r>
          </a:p>
          <a:p>
            <a:pPr lvl="2"/>
            <a:r>
              <a:rPr lang="en-US" dirty="0"/>
              <a:t>Limited</a:t>
            </a:r>
          </a:p>
          <a:p>
            <a:pPr lvl="2"/>
            <a:r>
              <a:rPr lang="en-US" dirty="0"/>
              <a:t>Forensic</a:t>
            </a:r>
          </a:p>
          <a:p>
            <a:pPr lvl="1"/>
            <a:r>
              <a:rPr lang="en-US" dirty="0"/>
              <a:t>These are further divided:</a:t>
            </a:r>
          </a:p>
          <a:p>
            <a:pPr lvl="2"/>
            <a:r>
              <a:rPr lang="en-US" dirty="0"/>
              <a:t>With brain</a:t>
            </a:r>
          </a:p>
          <a:p>
            <a:pPr lvl="2"/>
            <a:r>
              <a:rPr lang="en-US" dirty="0"/>
              <a:t>With brain and spinal cord</a:t>
            </a:r>
          </a:p>
          <a:p>
            <a:pPr lvl="2"/>
            <a:r>
              <a:rPr lang="en-US" dirty="0"/>
              <a:t>Infant</a:t>
            </a:r>
          </a:p>
          <a:p>
            <a:endParaRPr lang="en-US" altLang="en-US" dirty="0"/>
          </a:p>
        </p:txBody>
      </p:sp>
      <p:sp>
        <p:nvSpPr>
          <p:cNvPr id="301058" name="Title 1">
            <a:extLst>
              <a:ext uri="{FF2B5EF4-FFF2-40B4-BE49-F238E27FC236}">
                <a16:creationId xmlns:a16="http://schemas.microsoft.com/office/drawing/2014/main" id="{4069F0F1-4FC8-49B1-9C35-8D23F6F8127A}"/>
              </a:ext>
            </a:extLst>
          </p:cNvPr>
          <p:cNvSpPr>
            <a:spLocks noGrp="1"/>
          </p:cNvSpPr>
          <p:nvPr>
            <p:ph type="title"/>
          </p:nvPr>
        </p:nvSpPr>
        <p:spPr/>
        <p:txBody>
          <a:bodyPr/>
          <a:lstStyle/>
          <a:p>
            <a:r>
              <a:rPr lang="en-US" altLang="en-US" dirty="0"/>
              <a:t>Laboratory Tests</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Content Placeholder 2">
            <a:extLst>
              <a:ext uri="{FF2B5EF4-FFF2-40B4-BE49-F238E27FC236}">
                <a16:creationId xmlns:a16="http://schemas.microsoft.com/office/drawing/2014/main" id="{13EEB5CB-FB71-443D-9355-3D73651B1E6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Study of cells for disease</a:t>
            </a:r>
          </a:p>
          <a:p>
            <a:endParaRPr lang="en-US" altLang="en-US" dirty="0"/>
          </a:p>
          <a:p>
            <a:r>
              <a:rPr lang="en-US" altLang="en-US" dirty="0"/>
              <a:t>Obtained by several methods</a:t>
            </a:r>
          </a:p>
          <a:p>
            <a:pPr lvl="1"/>
            <a:r>
              <a:rPr lang="en-US" altLang="en-US" dirty="0"/>
              <a:t>Washing or brushing</a:t>
            </a:r>
          </a:p>
          <a:p>
            <a:pPr lvl="1"/>
            <a:r>
              <a:rPr lang="en-US" altLang="en-US" dirty="0"/>
              <a:t>Smears</a:t>
            </a:r>
          </a:p>
          <a:p>
            <a:pPr lvl="1"/>
            <a:r>
              <a:rPr lang="en-US" altLang="en-US" dirty="0"/>
              <a:t>Fine needle aspiration</a:t>
            </a:r>
          </a:p>
          <a:p>
            <a:pPr lvl="1"/>
            <a:endParaRPr lang="en-US" altLang="en-US" dirty="0"/>
          </a:p>
          <a:p>
            <a:r>
              <a:rPr lang="en-US" altLang="en-US" dirty="0"/>
              <a:t>Cytogenetic studies are the study of cells for inherited disorders</a:t>
            </a:r>
          </a:p>
          <a:p>
            <a:endParaRPr lang="en-US" altLang="en-US" dirty="0"/>
          </a:p>
        </p:txBody>
      </p:sp>
      <p:sp>
        <p:nvSpPr>
          <p:cNvPr id="302082" name="Title 1">
            <a:extLst>
              <a:ext uri="{FF2B5EF4-FFF2-40B4-BE49-F238E27FC236}">
                <a16:creationId xmlns:a16="http://schemas.microsoft.com/office/drawing/2014/main" id="{2FDEB5DD-DA30-4BCE-B6B7-122EC9180499}"/>
              </a:ext>
            </a:extLst>
          </p:cNvPr>
          <p:cNvSpPr>
            <a:spLocks noGrp="1"/>
          </p:cNvSpPr>
          <p:nvPr>
            <p:ph type="title"/>
          </p:nvPr>
        </p:nvSpPr>
        <p:spPr/>
        <p:txBody>
          <a:bodyPr/>
          <a:lstStyle/>
          <a:p>
            <a:r>
              <a:rPr lang="en-US" altLang="en-US" dirty="0"/>
              <a:t>Cytopathology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C9A4B7-27A5-4A8E-B702-8CA64B9DA224}"/>
              </a:ext>
            </a:extLst>
          </p:cNvPr>
          <p:cNvSpPr>
            <a:spLocks noGrp="1"/>
          </p:cNvSpPr>
          <p:nvPr>
            <p:ph type="title"/>
          </p:nvPr>
        </p:nvSpPr>
        <p:spPr/>
        <p:txBody>
          <a:bodyPr>
            <a:normAutofit/>
          </a:bodyPr>
          <a:lstStyle/>
          <a:p>
            <a:r>
              <a:rPr lang="en-US" dirty="0"/>
              <a:t>ICD-10-CM Official Guidelines for Coding and Reporting</a:t>
            </a:r>
          </a:p>
        </p:txBody>
      </p:sp>
      <p:sp>
        <p:nvSpPr>
          <p:cNvPr id="7" name="Text Placeholder 6">
            <a:extLst>
              <a:ext uri="{FF2B5EF4-FFF2-40B4-BE49-F238E27FC236}">
                <a16:creationId xmlns:a16="http://schemas.microsoft.com/office/drawing/2014/main" id="{739EB2FE-6E58-4451-A2AD-18AC3E5E3F19}"/>
              </a:ext>
            </a:extLst>
          </p:cNvPr>
          <p:cNvSpPr>
            <a:spLocks noGrp="1"/>
          </p:cNvSpPr>
          <p:nvPr>
            <p:ph type="body" sz="quarter" idx="14"/>
          </p:nvPr>
        </p:nvSpPr>
        <p:spPr/>
        <p:txBody>
          <a:bodyPr/>
          <a:lstStyle/>
          <a:p>
            <a:r>
              <a:rPr lang="en-US" dirty="0"/>
              <a:t>Guideline Reference:  I.C.4.a.2.</a:t>
            </a:r>
          </a:p>
        </p:txBody>
      </p:sp>
      <p:sp>
        <p:nvSpPr>
          <p:cNvPr id="10" name="Rectangle 9">
            <a:extLst>
              <a:ext uri="{FF2B5EF4-FFF2-40B4-BE49-F238E27FC236}">
                <a16:creationId xmlns:a16="http://schemas.microsoft.com/office/drawing/2014/main" id="{685E1563-7041-46B9-A62A-A12E24ECD711}"/>
              </a:ext>
            </a:extLst>
          </p:cNvPr>
          <p:cNvSpPr/>
          <p:nvPr/>
        </p:nvSpPr>
        <p:spPr>
          <a:xfrm>
            <a:off x="322262" y="1428750"/>
            <a:ext cx="5849938" cy="3048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799" b="1" dirty="0">
                <a:solidFill>
                  <a:schemeClr val="tx1"/>
                </a:solidFill>
              </a:rPr>
              <a:t>Section I.  Conventions, General Coding Guidelines and Chapter Specific Guidelines</a:t>
            </a:r>
            <a:endParaRPr lang="en-US" sz="799" dirty="0">
              <a:solidFill>
                <a:schemeClr val="tx1"/>
              </a:solidFill>
            </a:endParaRP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C.  Chapter Specific Coding Guidelines</a:t>
            </a:r>
            <a:endParaRPr lang="en-US" sz="799" dirty="0">
              <a:solidFill>
                <a:schemeClr val="tx1"/>
              </a:solidFill>
            </a:endParaRP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4.  Chapter 4:  Endocrine, Nutritional, and Metabolic Diseases (E00-E89)</a:t>
            </a:r>
            <a:endParaRPr lang="en-US" sz="799" dirty="0">
              <a:solidFill>
                <a:schemeClr val="tx1"/>
              </a:solidFill>
            </a:endParaRP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a. Diabetes mellitus </a:t>
            </a:r>
            <a:endParaRPr lang="en-US" sz="799" dirty="0">
              <a:solidFill>
                <a:schemeClr val="tx1"/>
              </a:solidFill>
            </a:endParaRPr>
          </a:p>
          <a:p>
            <a:pPr defTabSz="761515">
              <a:defRPr/>
            </a:pPr>
            <a:r>
              <a:rPr lang="en-US" sz="799" dirty="0">
                <a:solidFill>
                  <a:schemeClr val="tx1"/>
                </a:solidFill>
              </a:rPr>
              <a:t>The diabetes mellitus codes are combination codes that include the type of diabetes mellitus, the body system affected, and the complications affecting that body system.  As many codes within a particular category as are necessary to describe all of the complications of the disease may be used,  They should be sequenced based on the reason for a particular encounter.  Assign as many codes from categories E08-E13 as needed to identify all of the associated conditions that the patient has.</a:t>
            </a: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1) Type of diabetes </a:t>
            </a:r>
            <a:endParaRPr lang="en-US" sz="799" dirty="0">
              <a:solidFill>
                <a:schemeClr val="tx1"/>
              </a:solidFill>
            </a:endParaRPr>
          </a:p>
          <a:p>
            <a:pPr defTabSz="761515">
              <a:defRPr/>
            </a:pPr>
            <a:r>
              <a:rPr lang="en-US" sz="799" dirty="0">
                <a:solidFill>
                  <a:schemeClr val="tx1"/>
                </a:solidFill>
              </a:rPr>
              <a:t>The age of a patient is not the sole determining factor, though most type 1 diabetics develop the condition before reaching puberty. For this reason type 1 diabetes mellitus is also referred to as juvenile diabetes. </a:t>
            </a:r>
          </a:p>
          <a:p>
            <a:pPr defTabSz="761515">
              <a:defRPr/>
            </a:pPr>
            <a:r>
              <a:rPr lang="en-US" sz="799" b="1" dirty="0">
                <a:solidFill>
                  <a:schemeClr val="tx1"/>
                </a:solidFill>
              </a:rPr>
              <a:t> </a:t>
            </a:r>
            <a:r>
              <a:rPr lang="en-US" sz="799" dirty="0"/>
              <a:t> </a:t>
            </a:r>
            <a:br>
              <a:rPr lang="en-US" sz="799" dirty="0"/>
            </a:br>
            <a:r>
              <a:rPr lang="en-US" sz="799" b="1" dirty="0">
                <a:solidFill>
                  <a:schemeClr val="tx1"/>
                </a:solidFill>
              </a:rPr>
              <a:t>2) Type of diabetes mellitus not documented </a:t>
            </a:r>
            <a:endParaRPr lang="en-US" sz="799" dirty="0">
              <a:solidFill>
                <a:schemeClr val="tx1"/>
              </a:solidFill>
            </a:endParaRPr>
          </a:p>
          <a:p>
            <a:pPr defTabSz="761515">
              <a:defRPr/>
            </a:pPr>
            <a:r>
              <a:rPr lang="en-US" sz="799" dirty="0">
                <a:solidFill>
                  <a:schemeClr val="tx1"/>
                </a:solidFill>
              </a:rPr>
              <a:t>If the type of diabetes mellitus is not documented in the medical record the default is E11.-, Type 2 diabetes mellitus. </a:t>
            </a:r>
          </a:p>
          <a:p>
            <a:pPr defTabSz="761515">
              <a:defRPr/>
            </a:pPr>
            <a:r>
              <a:rPr lang="en-US" sz="799" b="1" dirty="0">
                <a:solidFill>
                  <a:schemeClr val="tx1"/>
                </a:solidFill>
              </a:rPr>
              <a:t> </a:t>
            </a:r>
            <a:endParaRPr lang="en-US" sz="799" dirty="0">
              <a:solidFill>
                <a:schemeClr val="tx1"/>
              </a:solidFill>
            </a:endParaRPr>
          </a:p>
          <a:p>
            <a:pPr>
              <a:defRPr/>
            </a:pPr>
            <a:r>
              <a:rPr lang="en-US" sz="800" b="1" dirty="0">
                <a:solidFill>
                  <a:schemeClr val="tx1"/>
                </a:solidFill>
              </a:rPr>
              <a:t>3) Diabetes mellitus and the use of insulin, oral hypoglycemics, and injectable non-insulin drugs</a:t>
            </a:r>
            <a:endParaRPr lang="en-US" sz="800" dirty="0">
              <a:solidFill>
                <a:schemeClr val="tx1"/>
              </a:solidFill>
            </a:endParaRPr>
          </a:p>
          <a:p>
            <a:pPr algn="ctr" defTabSz="761515">
              <a:defRPr/>
            </a:pPr>
            <a:endParaRPr lang="en-US" sz="799" dirty="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Cytology</a:t>
            </a:r>
          </a:p>
        </p:txBody>
      </p:sp>
      <p:sp>
        <p:nvSpPr>
          <p:cNvPr id="2" name="Title 1"/>
          <p:cNvSpPr>
            <a:spLocks noGrp="1"/>
          </p:cNvSpPr>
          <p:nvPr>
            <p:ph type="title"/>
          </p:nvPr>
        </p:nvSpPr>
        <p:spPr/>
        <p:txBody>
          <a:bodyPr/>
          <a:lstStyle/>
          <a:p>
            <a:r>
              <a:rPr lang="en-US" dirty="0"/>
              <a:t>Most Common</a:t>
            </a:r>
          </a:p>
        </p:txBody>
      </p:sp>
      <p:sp>
        <p:nvSpPr>
          <p:cNvPr id="5" name="Text Placeholder 4"/>
          <p:cNvSpPr>
            <a:spLocks noGrp="1"/>
          </p:cNvSpPr>
          <p:nvPr>
            <p:ph type="body" sz="quarter" idx="4294967295"/>
          </p:nvPr>
        </p:nvSpPr>
        <p:spPr>
          <a:xfrm>
            <a:off x="76200" y="1276350"/>
            <a:ext cx="8051800" cy="3352800"/>
          </a:xfrm>
        </p:spPr>
        <p:txBody>
          <a:bodyPr>
            <a:normAutofit/>
          </a:bodyPr>
          <a:lstStyle/>
          <a:p>
            <a:pPr marL="595440" lvl="1" indent="-171450"/>
            <a:r>
              <a:rPr lang="en-US" dirty="0"/>
              <a:t>Cytology is the examination of cells from the body under a microscope.</a:t>
            </a:r>
          </a:p>
          <a:p>
            <a:pPr marL="595440" lvl="1" indent="-171450"/>
            <a:r>
              <a:rPr lang="en-US" dirty="0"/>
              <a:t>Bethesda vs non-Bethesda</a:t>
            </a:r>
          </a:p>
          <a:p>
            <a:pPr marL="933687" lvl="2" indent="-171450"/>
            <a:r>
              <a:rPr lang="en-US" dirty="0"/>
              <a:t>Bethesda reporting allows for uniform reporting of results </a:t>
            </a:r>
          </a:p>
          <a:p>
            <a:pPr marL="933687" lvl="2" indent="-171450"/>
            <a:r>
              <a:rPr lang="en-US" dirty="0"/>
              <a:t>Samples of Bethesda reporting:</a:t>
            </a:r>
          </a:p>
          <a:p>
            <a:pPr marL="1181419" lvl="3" indent="-171450"/>
            <a:r>
              <a:rPr lang="en-US" dirty="0"/>
              <a:t>ASC</a:t>
            </a:r>
          </a:p>
          <a:p>
            <a:pPr marL="1181419" lvl="3" indent="-171450"/>
            <a:r>
              <a:rPr lang="en-US" dirty="0"/>
              <a:t>ASC-US</a:t>
            </a:r>
          </a:p>
          <a:p>
            <a:pPr marL="1181419" lvl="3" indent="-171450"/>
            <a:r>
              <a:rPr lang="en-US" dirty="0"/>
              <a:t>ASC-H</a:t>
            </a:r>
          </a:p>
          <a:p>
            <a:pPr marL="1181419" lvl="3" indent="-171450"/>
            <a:r>
              <a:rPr lang="en-US" dirty="0"/>
              <a:t>LSIL</a:t>
            </a:r>
          </a:p>
          <a:p>
            <a:pPr marL="1181419" lvl="3" indent="-171450"/>
            <a:r>
              <a:rPr lang="en-US" dirty="0"/>
              <a:t>HSIL</a:t>
            </a:r>
          </a:p>
          <a:p>
            <a:endParaRPr lang="en-US" b="1" dirty="0"/>
          </a:p>
          <a:p>
            <a:endParaRPr lang="en-US" dirty="0"/>
          </a:p>
        </p:txBody>
      </p:sp>
    </p:spTree>
    <p:extLst>
      <p:ext uri="{BB962C8B-B14F-4D97-AF65-F5344CB8AC3E}">
        <p14:creationId xmlns:p14="http://schemas.microsoft.com/office/powerpoint/2010/main" val="394003539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Content Placeholder 2">
            <a:extLst>
              <a:ext uri="{FF2B5EF4-FFF2-40B4-BE49-F238E27FC236}">
                <a16:creationId xmlns:a16="http://schemas.microsoft.com/office/drawing/2014/main" id="{95B13789-176B-498B-B09A-067FA18A1B5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Specimen – tissue sample</a:t>
            </a:r>
          </a:p>
          <a:p>
            <a:pPr lvl="1"/>
            <a:r>
              <a:rPr lang="en-US" altLang="en-US" dirty="0"/>
              <a:t>Has to be separately identifiable</a:t>
            </a:r>
          </a:p>
          <a:p>
            <a:endParaRPr lang="en-US" altLang="en-US" dirty="0"/>
          </a:p>
          <a:p>
            <a:r>
              <a:rPr lang="en-US" altLang="en-US" dirty="0"/>
              <a:t>Divided into levels of progressive complexity</a:t>
            </a:r>
          </a:p>
          <a:p>
            <a:pPr lvl="1"/>
            <a:r>
              <a:rPr lang="en-US" altLang="en-US" dirty="0"/>
              <a:t>Level I – gross</a:t>
            </a:r>
          </a:p>
          <a:p>
            <a:pPr lvl="1"/>
            <a:r>
              <a:rPr lang="en-US" altLang="en-US" dirty="0"/>
              <a:t>Level II-VI gross and microscopic</a:t>
            </a:r>
          </a:p>
          <a:p>
            <a:endParaRPr lang="en-US" altLang="en-US" dirty="0"/>
          </a:p>
          <a:p>
            <a:r>
              <a:rPr lang="en-US" altLang="en-US" dirty="0"/>
              <a:t>Additional codes for special stains</a:t>
            </a:r>
          </a:p>
          <a:p>
            <a:pPr lvl="1"/>
            <a:endParaRPr lang="en-US" altLang="en-US" dirty="0"/>
          </a:p>
        </p:txBody>
      </p:sp>
      <p:sp>
        <p:nvSpPr>
          <p:cNvPr id="304130" name="Title 1">
            <a:extLst>
              <a:ext uri="{FF2B5EF4-FFF2-40B4-BE49-F238E27FC236}">
                <a16:creationId xmlns:a16="http://schemas.microsoft.com/office/drawing/2014/main" id="{1C94F414-DDF6-47F6-903E-49899507FF1D}"/>
              </a:ext>
            </a:extLst>
          </p:cNvPr>
          <p:cNvSpPr>
            <a:spLocks noGrp="1"/>
          </p:cNvSpPr>
          <p:nvPr>
            <p:ph type="title"/>
          </p:nvPr>
        </p:nvSpPr>
        <p:spPr/>
        <p:txBody>
          <a:bodyPr/>
          <a:lstStyle/>
          <a:p>
            <a:r>
              <a:rPr lang="en-US" altLang="en-US" dirty="0"/>
              <a:t>Surgical Pathology</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Surgical Pathology</a:t>
            </a:r>
          </a:p>
        </p:txBody>
      </p:sp>
      <p:sp>
        <p:nvSpPr>
          <p:cNvPr id="2" name="Title 1"/>
          <p:cNvSpPr>
            <a:spLocks noGrp="1"/>
          </p:cNvSpPr>
          <p:nvPr>
            <p:ph type="title"/>
          </p:nvPr>
        </p:nvSpPr>
        <p:spPr/>
        <p:txBody>
          <a:bodyPr/>
          <a:lstStyle/>
          <a:p>
            <a:r>
              <a:rPr lang="en-US" dirty="0"/>
              <a:t>Most Common</a:t>
            </a:r>
          </a:p>
        </p:txBody>
      </p:sp>
      <p:sp>
        <p:nvSpPr>
          <p:cNvPr id="5" name="Text Placeholder 4"/>
          <p:cNvSpPr>
            <a:spLocks noGrp="1"/>
          </p:cNvSpPr>
          <p:nvPr>
            <p:ph type="body" sz="quarter" idx="4294967295"/>
          </p:nvPr>
        </p:nvSpPr>
        <p:spPr>
          <a:xfrm>
            <a:off x="76200" y="1276350"/>
            <a:ext cx="8051800" cy="3136900"/>
          </a:xfrm>
        </p:spPr>
        <p:txBody>
          <a:bodyPr>
            <a:normAutofit/>
          </a:bodyPr>
          <a:lstStyle/>
          <a:p>
            <a:pPr marL="709740" lvl="1" indent="-285750"/>
            <a:r>
              <a:rPr lang="en-US" dirty="0"/>
              <a:t>Levels of surgical pathology give specific examples of tissue inspected and reason</a:t>
            </a:r>
          </a:p>
          <a:p>
            <a:pPr marL="1047987" lvl="2" indent="-285750"/>
            <a:r>
              <a:rPr lang="en-US" dirty="0"/>
              <a:t>88305 Level IV – Uterus, w or wo tubes and ovaries, for prolapse</a:t>
            </a:r>
          </a:p>
          <a:p>
            <a:pPr marL="1047987" lvl="2" indent="-285750"/>
            <a:r>
              <a:rPr lang="en-US" dirty="0"/>
              <a:t>88307 Level V – Uterus, w or wo tubes and ovaries, other than </a:t>
            </a:r>
            <a:br>
              <a:rPr lang="en-US" dirty="0"/>
            </a:br>
            <a:r>
              <a:rPr lang="en-US" dirty="0"/>
              <a:t>		   neoplastic/prolapse</a:t>
            </a:r>
          </a:p>
          <a:p>
            <a:pPr marL="1047987" lvl="2" indent="-285750"/>
            <a:r>
              <a:rPr lang="en-US" dirty="0"/>
              <a:t>88309 Level VI – Uterus, w or wo tubes and ovaries, neoplastic</a:t>
            </a:r>
            <a:br>
              <a:rPr lang="en-US" dirty="0"/>
            </a:br>
            <a:endParaRPr lang="en-US" b="1" dirty="0"/>
          </a:p>
          <a:p>
            <a:pPr lvl="1"/>
            <a:endParaRPr lang="en-US" dirty="0"/>
          </a:p>
        </p:txBody>
      </p:sp>
    </p:spTree>
    <p:extLst>
      <p:ext uri="{BB962C8B-B14F-4D97-AF65-F5344CB8AC3E}">
        <p14:creationId xmlns:p14="http://schemas.microsoft.com/office/powerpoint/2010/main" val="253773145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Content Placeholder 2">
            <a:extLst>
              <a:ext uri="{FF2B5EF4-FFF2-40B4-BE49-F238E27FC236}">
                <a16:creationId xmlns:a16="http://schemas.microsoft.com/office/drawing/2014/main" id="{46F010F8-0330-4A8E-8564-441ED4C0BCE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Four types of consultations:</a:t>
            </a:r>
          </a:p>
          <a:p>
            <a:endParaRPr lang="en-US" altLang="en-US" dirty="0"/>
          </a:p>
          <a:p>
            <a:pPr lvl="1"/>
            <a:r>
              <a:rPr lang="en-US" altLang="en-US" dirty="0"/>
              <a:t>Report on prepared slides</a:t>
            </a:r>
          </a:p>
          <a:p>
            <a:pPr lvl="1"/>
            <a:r>
              <a:rPr lang="en-US" altLang="en-US" dirty="0"/>
              <a:t>Report on tissue requiring prep of slides</a:t>
            </a:r>
          </a:p>
          <a:p>
            <a:pPr lvl="1"/>
            <a:r>
              <a:rPr lang="en-US" altLang="en-US" dirty="0"/>
              <a:t>Review records and specimen</a:t>
            </a:r>
          </a:p>
          <a:p>
            <a:pPr lvl="1"/>
            <a:r>
              <a:rPr lang="en-US" altLang="en-US" dirty="0"/>
              <a:t>Consultation during surgery</a:t>
            </a:r>
          </a:p>
          <a:p>
            <a:pPr lvl="3"/>
            <a:r>
              <a:rPr lang="en-US" altLang="en-US" dirty="0"/>
              <a:t>Frozen sections</a:t>
            </a:r>
          </a:p>
          <a:p>
            <a:pPr lvl="3"/>
            <a:r>
              <a:rPr lang="en-US" altLang="en-US" dirty="0"/>
              <a:t>Cytology examination</a:t>
            </a:r>
          </a:p>
        </p:txBody>
      </p:sp>
      <p:sp>
        <p:nvSpPr>
          <p:cNvPr id="305154" name="Title 1">
            <a:extLst>
              <a:ext uri="{FF2B5EF4-FFF2-40B4-BE49-F238E27FC236}">
                <a16:creationId xmlns:a16="http://schemas.microsoft.com/office/drawing/2014/main" id="{AAB88D66-2E0C-4880-B5DA-F256AEA699A7}"/>
              </a:ext>
            </a:extLst>
          </p:cNvPr>
          <p:cNvSpPr>
            <a:spLocks noGrp="1"/>
          </p:cNvSpPr>
          <p:nvPr>
            <p:ph type="title"/>
          </p:nvPr>
        </p:nvSpPr>
        <p:spPr/>
        <p:txBody>
          <a:bodyPr/>
          <a:lstStyle/>
          <a:p>
            <a:r>
              <a:rPr lang="en-US" altLang="en-US" dirty="0"/>
              <a:t>Pathology Consultation</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Anesthesia</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99058136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1">
            <a:extLst>
              <a:ext uri="{FF2B5EF4-FFF2-40B4-BE49-F238E27FC236}">
                <a16:creationId xmlns:a16="http://schemas.microsoft.com/office/drawing/2014/main" id="{D73856C1-80DC-4051-9EB8-835CC816E281}"/>
              </a:ext>
            </a:extLst>
          </p:cNvPr>
          <p:cNvSpPr>
            <a:spLocks noGrp="1"/>
          </p:cNvSpPr>
          <p:nvPr>
            <p:ph type="title"/>
          </p:nvPr>
        </p:nvSpPr>
        <p:spPr/>
        <p:txBody>
          <a:bodyPr/>
          <a:lstStyle/>
          <a:p>
            <a:r>
              <a:rPr lang="en-US" altLang="en-US" dirty="0"/>
              <a:t>Organization of Codes</a:t>
            </a:r>
          </a:p>
        </p:txBody>
      </p:sp>
      <p:sp>
        <p:nvSpPr>
          <p:cNvPr id="546818" name="Content Placeholder 2">
            <a:extLst>
              <a:ext uri="{FF2B5EF4-FFF2-40B4-BE49-F238E27FC236}">
                <a16:creationId xmlns:a16="http://schemas.microsoft.com/office/drawing/2014/main" id="{4912A166-5D39-41B2-89AB-827374C39CB0}"/>
              </a:ext>
            </a:extLst>
          </p:cNvPr>
          <p:cNvSpPr>
            <a:spLocks noGrp="1"/>
          </p:cNvSpPr>
          <p:nvPr>
            <p:ph type="body" sz="quarter" idx="14"/>
          </p:nvPr>
        </p:nvSpPr>
        <p:spPr bwMode="auto">
          <a:xfrm>
            <a:off x="305330" y="1168725"/>
            <a:ext cx="4190470" cy="3691312"/>
          </a:xfrm>
        </p:spPr>
        <p:txBody>
          <a:bodyPr vert="horz" wrap="square" numCol="1" anchor="t" anchorCtr="0" compatLnSpc="1">
            <a:prstTxWarp prst="textNoShape">
              <a:avLst/>
            </a:prstTxWarp>
            <a:normAutofit/>
          </a:bodyPr>
          <a:lstStyle/>
          <a:p>
            <a:pPr lvl="1"/>
            <a:r>
              <a:rPr lang="en-IN" altLang="en-US" dirty="0"/>
              <a:t>Head</a:t>
            </a:r>
          </a:p>
          <a:p>
            <a:pPr lvl="1"/>
            <a:r>
              <a:rPr lang="en-IN" altLang="en-US" dirty="0"/>
              <a:t>Neck</a:t>
            </a:r>
          </a:p>
          <a:p>
            <a:pPr lvl="1"/>
            <a:r>
              <a:rPr lang="en-IN" altLang="en-US" dirty="0"/>
              <a:t>Thorax</a:t>
            </a:r>
          </a:p>
          <a:p>
            <a:pPr lvl="1"/>
            <a:r>
              <a:rPr lang="en-IN" altLang="en-US" dirty="0"/>
              <a:t>Intrathoracic</a:t>
            </a:r>
          </a:p>
          <a:p>
            <a:pPr lvl="1"/>
            <a:r>
              <a:rPr lang="en-IN" altLang="en-US" dirty="0"/>
              <a:t>Spine and Spinal Cord </a:t>
            </a:r>
          </a:p>
          <a:p>
            <a:pPr lvl="1"/>
            <a:r>
              <a:rPr lang="en-IN" altLang="en-US" dirty="0"/>
              <a:t>Upper Abdomen</a:t>
            </a:r>
          </a:p>
          <a:p>
            <a:pPr lvl="1"/>
            <a:r>
              <a:rPr lang="en-IN" altLang="en-US" dirty="0"/>
              <a:t>Lower Abdomen</a:t>
            </a:r>
          </a:p>
          <a:p>
            <a:pPr lvl="1"/>
            <a:r>
              <a:rPr lang="en-IN" altLang="en-US" dirty="0"/>
              <a:t>Perineum</a:t>
            </a:r>
          </a:p>
          <a:p>
            <a:pPr lvl="1"/>
            <a:r>
              <a:rPr lang="en-IN" altLang="en-US" dirty="0"/>
              <a:t>Pelvis</a:t>
            </a:r>
          </a:p>
          <a:p>
            <a:pPr lvl="1"/>
            <a:r>
              <a:rPr lang="en-IN" altLang="en-US" dirty="0"/>
              <a:t>Upper Leg </a:t>
            </a:r>
          </a:p>
          <a:p>
            <a:pPr lvl="1"/>
            <a:r>
              <a:rPr lang="en-IN" altLang="en-US" dirty="0"/>
              <a:t>Knee and Popliteal Area</a:t>
            </a:r>
          </a:p>
          <a:p>
            <a:pPr lvl="1"/>
            <a:endParaRPr lang="en-IN" altLang="en-US" dirty="0"/>
          </a:p>
        </p:txBody>
      </p:sp>
      <p:sp>
        <p:nvSpPr>
          <p:cNvPr id="546821" name="Rectangle 4">
            <a:extLst>
              <a:ext uri="{FF2B5EF4-FFF2-40B4-BE49-F238E27FC236}">
                <a16:creationId xmlns:a16="http://schemas.microsoft.com/office/drawing/2014/main" id="{BE933474-7976-4F0A-A774-572EF1CE4D09}"/>
              </a:ext>
            </a:extLst>
          </p:cNvPr>
          <p:cNvSpPr>
            <a:spLocks noGrp="1"/>
          </p:cNvSpPr>
          <p:nvPr>
            <p:ph type="body" sz="quarter" idx="4294967295"/>
          </p:nvPr>
        </p:nvSpPr>
        <p:spPr bwMode="auto">
          <a:xfrm>
            <a:off x="4800600" y="1168724"/>
            <a:ext cx="4038070" cy="3460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lvl="1"/>
            <a:r>
              <a:rPr lang="en-US" altLang="en-US" dirty="0"/>
              <a:t>Lower Leg</a:t>
            </a:r>
          </a:p>
          <a:p>
            <a:pPr lvl="1"/>
            <a:r>
              <a:rPr lang="en-US" altLang="en-US" dirty="0"/>
              <a:t>Shoulder and Axilla</a:t>
            </a:r>
          </a:p>
          <a:p>
            <a:pPr lvl="1"/>
            <a:r>
              <a:rPr lang="en-US" altLang="en-US" dirty="0"/>
              <a:t>Upper Arm and Elbow </a:t>
            </a:r>
          </a:p>
          <a:p>
            <a:pPr lvl="1"/>
            <a:r>
              <a:rPr lang="en-US" altLang="en-US" dirty="0"/>
              <a:t>Forearm, Wrist, and Hand </a:t>
            </a:r>
          </a:p>
          <a:p>
            <a:pPr lvl="1"/>
            <a:r>
              <a:rPr lang="en-US" altLang="en-US" dirty="0"/>
              <a:t>Radiological Procedures </a:t>
            </a:r>
          </a:p>
          <a:p>
            <a:pPr lvl="1"/>
            <a:r>
              <a:rPr lang="en-US" altLang="en-US" dirty="0"/>
              <a:t>Burn Excisions or Debridement </a:t>
            </a:r>
          </a:p>
          <a:p>
            <a:pPr lvl="1"/>
            <a:r>
              <a:rPr lang="en-US" altLang="en-US" dirty="0"/>
              <a:t>Obstetric </a:t>
            </a:r>
          </a:p>
          <a:p>
            <a:pPr lvl="1"/>
            <a:r>
              <a:rPr lang="en-US" altLang="en-US" dirty="0"/>
              <a:t>Other Procedures </a:t>
            </a:r>
          </a:p>
        </p:txBody>
      </p:sp>
      <p:sp>
        <p:nvSpPr>
          <p:cNvPr id="256005" name="Text Box 5">
            <a:extLst>
              <a:ext uri="{FF2B5EF4-FFF2-40B4-BE49-F238E27FC236}">
                <a16:creationId xmlns:a16="http://schemas.microsoft.com/office/drawing/2014/main" id="{F4E5127A-A574-4674-8462-6B7EEF11FA6A}"/>
              </a:ext>
            </a:extLst>
          </p:cNvPr>
          <p:cNvSpPr txBox="1">
            <a:spLocks noChangeArrowheads="1"/>
          </p:cNvSpPr>
          <p:nvPr/>
        </p:nvSpPr>
        <p:spPr bwMode="auto">
          <a:xfrm>
            <a:off x="76200" y="768615"/>
            <a:ext cx="8153665" cy="400110"/>
          </a:xfrm>
          <a:prstGeom prst="rect">
            <a:avLst/>
          </a:prstGeom>
          <a:noFill/>
          <a:ln w="9525">
            <a:noFill/>
            <a:miter lim="800000"/>
            <a:headEnd/>
            <a:tailEnd/>
          </a:ln>
        </p:spPr>
        <p:txBody>
          <a:bodyPr wrap="square">
            <a:spAutoFit/>
          </a:bodyPr>
          <a:lstStyle/>
          <a:p>
            <a:pPr algn="ctr">
              <a:defRPr/>
            </a:pPr>
            <a:r>
              <a:rPr lang="en-US" sz="2000" b="1" dirty="0">
                <a:solidFill>
                  <a:schemeClr val="bg1">
                    <a:lumMod val="10000"/>
                  </a:schemeClr>
                </a:solidFill>
                <a:latin typeface="+mj-lt"/>
                <a:ea typeface="+mj-ea"/>
                <a:cs typeface="+mj-cs"/>
              </a:rPr>
              <a:t>Organized by anatomical location</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a:extLst>
              <a:ext uri="{FF2B5EF4-FFF2-40B4-BE49-F238E27FC236}">
                <a16:creationId xmlns:a16="http://schemas.microsoft.com/office/drawing/2014/main" id="{96D6BD9F-90A5-44CC-8810-C4878B7DAEB4}"/>
              </a:ext>
            </a:extLst>
          </p:cNvPr>
          <p:cNvSpPr>
            <a:spLocks noGrp="1"/>
          </p:cNvSpPr>
          <p:nvPr>
            <p:ph type="title"/>
          </p:nvPr>
        </p:nvSpPr>
        <p:spPr/>
        <p:txBody>
          <a:bodyPr/>
          <a:lstStyle/>
          <a:p>
            <a:r>
              <a:rPr lang="en-US" altLang="en-US" dirty="0"/>
              <a:t>Finding the CPT</a:t>
            </a:r>
            <a:r>
              <a:rPr lang="en-US" altLang="en-US" baseline="30000" dirty="0"/>
              <a:t>®</a:t>
            </a:r>
            <a:r>
              <a:rPr lang="en-US" altLang="en-US" dirty="0"/>
              <a:t> Code</a:t>
            </a:r>
          </a:p>
        </p:txBody>
      </p:sp>
      <p:sp>
        <p:nvSpPr>
          <p:cNvPr id="548866" name="Content Placeholder 2">
            <a:extLst>
              <a:ext uri="{FF2B5EF4-FFF2-40B4-BE49-F238E27FC236}">
                <a16:creationId xmlns:a16="http://schemas.microsoft.com/office/drawing/2014/main" id="{7D52DECB-2BFA-4E80-BCEF-2D979018435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Start in the Index</a:t>
            </a:r>
          </a:p>
          <a:p>
            <a:endParaRPr lang="en-US" altLang="en-US" dirty="0"/>
          </a:p>
          <a:p>
            <a:r>
              <a:rPr lang="en-US" altLang="en-US" dirty="0"/>
              <a:t>Look up Anesthesia</a:t>
            </a:r>
          </a:p>
          <a:p>
            <a:pPr lvl="2"/>
            <a:r>
              <a:rPr lang="en-US" altLang="en-US" dirty="0"/>
              <a:t>Anatomical location</a:t>
            </a:r>
          </a:p>
          <a:p>
            <a:pPr lvl="2"/>
            <a:r>
              <a:rPr lang="en-US" altLang="en-US" dirty="0"/>
              <a:t>Type of surgery</a:t>
            </a:r>
          </a:p>
          <a:p>
            <a:pPr lvl="2"/>
            <a:r>
              <a:rPr lang="en-US" altLang="en-US" dirty="0"/>
              <a:t>Surgical approach</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a:extLst>
              <a:ext uri="{FF2B5EF4-FFF2-40B4-BE49-F238E27FC236}">
                <a16:creationId xmlns:a16="http://schemas.microsoft.com/office/drawing/2014/main" id="{C98488C7-340C-4828-B760-EC515747AC83}"/>
              </a:ext>
            </a:extLst>
          </p:cNvPr>
          <p:cNvSpPr>
            <a:spLocks noGrp="1"/>
          </p:cNvSpPr>
          <p:nvPr>
            <p:ph type="title"/>
          </p:nvPr>
        </p:nvSpPr>
        <p:spPr/>
        <p:txBody>
          <a:bodyPr/>
          <a:lstStyle/>
          <a:p>
            <a:r>
              <a:rPr lang="en-US" altLang="en-US" dirty="0"/>
              <a:t>Types of Anesthesia</a:t>
            </a:r>
          </a:p>
        </p:txBody>
      </p:sp>
      <p:sp>
        <p:nvSpPr>
          <p:cNvPr id="261123" name="Content Placeholder 2">
            <a:extLst>
              <a:ext uri="{FF2B5EF4-FFF2-40B4-BE49-F238E27FC236}">
                <a16:creationId xmlns:a16="http://schemas.microsoft.com/office/drawing/2014/main" id="{08AA7DD9-1617-42C5-9241-AAFB6057DA9F}"/>
              </a:ext>
            </a:extLst>
          </p:cNvPr>
          <p:cNvSpPr>
            <a:spLocks noGrp="1"/>
          </p:cNvSpPr>
          <p:nvPr>
            <p:ph type="body" sz="quarter" idx="14"/>
          </p:nvPr>
        </p:nvSpPr>
        <p:spPr/>
        <p:txBody>
          <a:bodyPr>
            <a:normAutofit/>
          </a:bodyPr>
          <a:lstStyle/>
          <a:p>
            <a:r>
              <a:rPr lang="en-IN" altLang="en-US" dirty="0"/>
              <a:t>Local</a:t>
            </a:r>
          </a:p>
          <a:p>
            <a:pPr lvl="1"/>
            <a:r>
              <a:rPr lang="en-IN" altLang="en-US" dirty="0"/>
              <a:t>Included in CPT</a:t>
            </a:r>
            <a:r>
              <a:rPr lang="en-IN" altLang="en-US" baseline="30000" dirty="0"/>
              <a:t>®</a:t>
            </a:r>
            <a:r>
              <a:rPr lang="en-IN" altLang="en-US" dirty="0"/>
              <a:t> code</a:t>
            </a:r>
          </a:p>
          <a:p>
            <a:pPr lvl="1"/>
            <a:r>
              <a:rPr lang="en-IN" altLang="en-US" dirty="0"/>
              <a:t>No separate anesthesia code</a:t>
            </a:r>
          </a:p>
          <a:p>
            <a:r>
              <a:rPr lang="en-IN" altLang="en-US" dirty="0"/>
              <a:t>MAC  - Monitored </a:t>
            </a:r>
            <a:r>
              <a:rPr lang="en-IN" altLang="en-US" dirty="0" err="1"/>
              <a:t>Anesthesia</a:t>
            </a:r>
            <a:r>
              <a:rPr lang="en-IN" altLang="en-US" dirty="0"/>
              <a:t> Care</a:t>
            </a:r>
          </a:p>
          <a:p>
            <a:pPr lvl="1"/>
            <a:r>
              <a:rPr lang="en-IN" altLang="en-US" dirty="0"/>
              <a:t>Decreased awareness</a:t>
            </a:r>
          </a:p>
          <a:p>
            <a:r>
              <a:rPr lang="en-IN" altLang="en-US" dirty="0"/>
              <a:t>Regional</a:t>
            </a:r>
          </a:p>
          <a:p>
            <a:pPr lvl="1"/>
            <a:r>
              <a:rPr lang="en-IN" altLang="en-US" dirty="0"/>
              <a:t>Blocks</a:t>
            </a:r>
          </a:p>
          <a:p>
            <a:pPr lvl="1"/>
            <a:r>
              <a:rPr lang="en-IN" altLang="en-US" dirty="0"/>
              <a:t>Spinals</a:t>
            </a:r>
          </a:p>
          <a:p>
            <a:pPr lvl="1"/>
            <a:r>
              <a:rPr lang="en-IN" altLang="en-US" dirty="0"/>
              <a:t>Epidurals</a:t>
            </a:r>
          </a:p>
          <a:p>
            <a:r>
              <a:rPr lang="en-IN" altLang="en-US" dirty="0"/>
              <a:t>General</a:t>
            </a:r>
          </a:p>
          <a:p>
            <a:pPr lvl="1"/>
            <a:r>
              <a:rPr lang="en-IN" altLang="en-US" dirty="0"/>
              <a:t>Unconscious</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42A27AA0-779B-4791-8211-753FD10B169E}"/>
              </a:ext>
            </a:extLst>
          </p:cNvPr>
          <p:cNvSpPr>
            <a:spLocks noGrp="1" noChangeArrowheads="1"/>
          </p:cNvSpPr>
          <p:nvPr>
            <p:ph type="title"/>
          </p:nvPr>
        </p:nvSpPr>
        <p:spPr/>
        <p:txBody>
          <a:bodyPr/>
          <a:lstStyle/>
          <a:p>
            <a:r>
              <a:rPr lang="en-US" altLang="en-US" dirty="0"/>
              <a:t>Anesthesia Terminology</a:t>
            </a:r>
          </a:p>
        </p:txBody>
      </p:sp>
      <p:sp>
        <p:nvSpPr>
          <p:cNvPr id="551938" name="Rectangle 3">
            <a:extLst>
              <a:ext uri="{FF2B5EF4-FFF2-40B4-BE49-F238E27FC236}">
                <a16:creationId xmlns:a16="http://schemas.microsoft.com/office/drawing/2014/main" id="{B49A24A1-7284-4A37-9437-ABD6343E40E5}"/>
              </a:ext>
            </a:extLst>
          </p:cNvPr>
          <p:cNvSpPr>
            <a:spLocks noGrp="1" noChangeArrowheads="1"/>
          </p:cNvSpPr>
          <p:nvPr>
            <p:ph type="body" sz="quarter" idx="14"/>
          </p:nvPr>
        </p:nvSpPr>
        <p:spPr bwMode="auto"/>
        <p:txBody>
          <a:bodyPr vert="horz" wrap="square" numCol="1" anchor="t" anchorCtr="0" compatLnSpc="1">
            <a:prstTxWarp prst="textNoShape">
              <a:avLst/>
            </a:prstTxWarp>
          </a:bodyPr>
          <a:lstStyle/>
          <a:p>
            <a:pPr marL="269875" lvl="1" indent="-142875"/>
            <a:r>
              <a:rPr lang="en-US" altLang="en-US" dirty="0"/>
              <a:t>One-lung Ventilation (OLV)</a:t>
            </a:r>
          </a:p>
          <a:p>
            <a:pPr marL="269875" lvl="1" indent="-142875"/>
            <a:r>
              <a:rPr lang="en-US" altLang="en-US" dirty="0"/>
              <a:t>Pump Oxygenator</a:t>
            </a:r>
          </a:p>
          <a:p>
            <a:pPr marL="269875" lvl="1" indent="-142875"/>
            <a:r>
              <a:rPr lang="en-US" altLang="en-US" dirty="0"/>
              <a:t>Intraperitoneal – within the peritoneum</a:t>
            </a:r>
          </a:p>
          <a:p>
            <a:pPr marL="269875" lvl="1" indent="-142875"/>
            <a:r>
              <a:rPr lang="en-US" altLang="en-US" dirty="0"/>
              <a:t>Extraperitoneal/Retroperitoneal - space in the abdominal cavity behind the peritoneum</a:t>
            </a:r>
          </a:p>
          <a:p>
            <a:pPr marL="269875" lvl="1" indent="-142875"/>
            <a:endParaRPr lang="en-US" altLang="en-US" dirty="0"/>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Intraperitoneal vs Extraperitoneal Organs</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altLang="en-US" dirty="0"/>
              <a:t>Intraperitoneal – </a:t>
            </a:r>
            <a:r>
              <a:rPr lang="en-US" altLang="en-US" b="0" dirty="0"/>
              <a:t>within the peritoneum</a:t>
            </a:r>
          </a:p>
          <a:p>
            <a:pPr lvl="1"/>
            <a:r>
              <a:rPr lang="en-US" altLang="en-US" dirty="0"/>
              <a:t>Upper abdomen - stomach, liver, gallbladder, spleen, jejunum, ascending and transverse colon</a:t>
            </a:r>
          </a:p>
          <a:p>
            <a:pPr lvl="1"/>
            <a:r>
              <a:rPr lang="en-US" altLang="en-US" dirty="0"/>
              <a:t>Lower abdomen - appendix, cecum, ileum and sigmoid colon</a:t>
            </a:r>
          </a:p>
          <a:p>
            <a:endParaRPr lang="en-US" altLang="en-US" dirty="0"/>
          </a:p>
          <a:p>
            <a:r>
              <a:rPr lang="en-US" altLang="en-US" dirty="0"/>
              <a:t>Extraperitoneal/Retroperitoneal - </a:t>
            </a:r>
            <a:r>
              <a:rPr lang="en-US" altLang="en-US" b="0" dirty="0"/>
              <a:t>space in the abdominal cavity behind or outside the peritoneal cavity</a:t>
            </a:r>
          </a:p>
          <a:p>
            <a:pPr lvl="1"/>
            <a:r>
              <a:rPr lang="en-US" altLang="en-US" dirty="0"/>
              <a:t>Upper abdomen - kidneys and adrenal glands and lower esophagus</a:t>
            </a:r>
          </a:p>
          <a:p>
            <a:pPr lvl="1"/>
            <a:r>
              <a:rPr lang="en-US" altLang="en-US" dirty="0"/>
              <a:t>Lower abdomen - ureter and urinary tract</a:t>
            </a:r>
          </a:p>
          <a:p>
            <a:pPr lvl="1"/>
            <a:r>
              <a:rPr lang="en-US" altLang="en-US" dirty="0"/>
              <a:t>Other - aorta and inferior vena cava</a:t>
            </a:r>
          </a:p>
        </p:txBody>
      </p:sp>
    </p:spTree>
    <p:extLst>
      <p:ext uri="{BB962C8B-B14F-4D97-AF65-F5344CB8AC3E}">
        <p14:creationId xmlns:p14="http://schemas.microsoft.com/office/powerpoint/2010/main" val="2018661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Placeholder 4">
            <a:extLst>
              <a:ext uri="{FF2B5EF4-FFF2-40B4-BE49-F238E27FC236}">
                <a16:creationId xmlns:a16="http://schemas.microsoft.com/office/drawing/2014/main" id="{0A24A20A-E586-44A9-9F2E-BBD42E8E3E11}"/>
              </a:ext>
            </a:extLst>
          </p:cNvPr>
          <p:cNvSpPr>
            <a:spLocks noGrp="1"/>
          </p:cNvSpPr>
          <p:nvPr>
            <p:ph type="body" sz="quarter" idx="4294967295"/>
          </p:nvPr>
        </p:nvSpPr>
        <p:spPr bwMode="auto">
          <a:xfrm>
            <a:off x="305330" y="1555750"/>
            <a:ext cx="7373407"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lnSpc>
                <a:spcPct val="90000"/>
              </a:lnSpc>
            </a:pPr>
            <a:r>
              <a:rPr lang="en-US" altLang="en-US" sz="1500" b="1" dirty="0"/>
              <a:t>Chapter</a:t>
            </a:r>
            <a:r>
              <a:rPr lang="en-US" altLang="en-US" sz="1500" dirty="0"/>
              <a:t> – based on body system or condition.</a:t>
            </a:r>
          </a:p>
          <a:p>
            <a:pPr lvl="2">
              <a:lnSpc>
                <a:spcPct val="90000"/>
              </a:lnSpc>
            </a:pPr>
            <a:r>
              <a:rPr lang="en-US" altLang="en-US" sz="1350" dirty="0"/>
              <a:t>Example:  Chapter 4: Endocrine, Nutritional, and Metabolic Diseases (E00-E89)</a:t>
            </a:r>
          </a:p>
          <a:p>
            <a:pPr lvl="1">
              <a:lnSpc>
                <a:spcPct val="90000"/>
              </a:lnSpc>
            </a:pPr>
            <a:r>
              <a:rPr lang="en-US" altLang="en-US" sz="1500" b="1" dirty="0"/>
              <a:t>Section</a:t>
            </a:r>
            <a:r>
              <a:rPr lang="en-US" altLang="en-US" sz="1500" dirty="0"/>
              <a:t> - A group of three-character categories</a:t>
            </a:r>
          </a:p>
          <a:p>
            <a:pPr lvl="2">
              <a:lnSpc>
                <a:spcPct val="90000"/>
              </a:lnSpc>
            </a:pPr>
            <a:r>
              <a:rPr lang="en-US" altLang="en-US" sz="1350" dirty="0"/>
              <a:t>Example:  Diabetes mellitus (E08-E13)</a:t>
            </a:r>
          </a:p>
          <a:p>
            <a:pPr lvl="1">
              <a:lnSpc>
                <a:spcPct val="90000"/>
              </a:lnSpc>
            </a:pPr>
            <a:r>
              <a:rPr lang="en-US" altLang="en-US" sz="1500" b="1" dirty="0"/>
              <a:t>Categories</a:t>
            </a:r>
            <a:r>
              <a:rPr lang="en-US" altLang="en-US" sz="1500" dirty="0"/>
              <a:t> - Three-character code numbers</a:t>
            </a:r>
          </a:p>
          <a:p>
            <a:pPr lvl="2">
              <a:lnSpc>
                <a:spcPct val="90000"/>
              </a:lnSpc>
            </a:pPr>
            <a:r>
              <a:rPr lang="en-US" altLang="en-US" sz="1350" dirty="0"/>
              <a:t>Example:  E11 Type 2 diabetes mellitus</a:t>
            </a:r>
          </a:p>
        </p:txBody>
      </p:sp>
      <p:sp>
        <p:nvSpPr>
          <p:cNvPr id="29698" name="Rectangle 2">
            <a:extLst>
              <a:ext uri="{FF2B5EF4-FFF2-40B4-BE49-F238E27FC236}">
                <a16:creationId xmlns:a16="http://schemas.microsoft.com/office/drawing/2014/main" id="{5328B91E-8C28-47E0-ADEC-80B94DB7E14A}"/>
              </a:ext>
            </a:extLst>
          </p:cNvPr>
          <p:cNvSpPr>
            <a:spLocks noGrp="1"/>
          </p:cNvSpPr>
          <p:nvPr>
            <p:ph type="title"/>
          </p:nvPr>
        </p:nvSpPr>
        <p:spPr/>
        <p:txBody>
          <a:bodyPr/>
          <a:lstStyle/>
          <a:p>
            <a:r>
              <a:rPr lang="en-US" dirty="0"/>
              <a:t> Locating the ICD-10-CM Code</a:t>
            </a:r>
          </a:p>
        </p:txBody>
      </p:sp>
      <p:sp>
        <p:nvSpPr>
          <p:cNvPr id="4" name="Text Placeholder 3">
            <a:extLst>
              <a:ext uri="{FF2B5EF4-FFF2-40B4-BE49-F238E27FC236}">
                <a16:creationId xmlns:a16="http://schemas.microsoft.com/office/drawing/2014/main" id="{FB937EF5-7663-43D1-BFD8-6DE35849C29B}"/>
              </a:ext>
            </a:extLst>
          </p:cNvPr>
          <p:cNvSpPr>
            <a:spLocks noGrp="1"/>
          </p:cNvSpPr>
          <p:nvPr>
            <p:ph type="body" sz="quarter" idx="14"/>
          </p:nvPr>
        </p:nvSpPr>
        <p:spPr>
          <a:xfrm>
            <a:off x="381000" y="858438"/>
            <a:ext cx="8440982" cy="4001599"/>
          </a:xfrm>
        </p:spPr>
        <p:txBody>
          <a:bodyPr/>
          <a:lstStyle/>
          <a:p>
            <a:r>
              <a:rPr lang="en-US" dirty="0"/>
              <a:t>Code Structure</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1">
            <a:extLst>
              <a:ext uri="{FF2B5EF4-FFF2-40B4-BE49-F238E27FC236}">
                <a16:creationId xmlns:a16="http://schemas.microsoft.com/office/drawing/2014/main" id="{459D1E25-93BF-4F29-852C-313976D2386B}"/>
              </a:ext>
            </a:extLst>
          </p:cNvPr>
          <p:cNvSpPr>
            <a:spLocks noGrp="1"/>
          </p:cNvSpPr>
          <p:nvPr>
            <p:ph type="title"/>
          </p:nvPr>
        </p:nvSpPr>
        <p:spPr/>
        <p:txBody>
          <a:bodyPr/>
          <a:lstStyle/>
          <a:p>
            <a:r>
              <a:rPr lang="en-US" altLang="en-US" dirty="0"/>
              <a:t>Anesthesia Guidelines</a:t>
            </a:r>
          </a:p>
        </p:txBody>
      </p:sp>
      <p:sp>
        <p:nvSpPr>
          <p:cNvPr id="555010" name="Content Placeholder 2">
            <a:extLst>
              <a:ext uri="{FF2B5EF4-FFF2-40B4-BE49-F238E27FC236}">
                <a16:creationId xmlns:a16="http://schemas.microsoft.com/office/drawing/2014/main" id="{388ED80B-79F8-4303-ABC3-E8DD4DC6807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Services included with the anesthesia code:</a:t>
            </a:r>
          </a:p>
          <a:p>
            <a:pPr lvl="1"/>
            <a:r>
              <a:rPr lang="en-IN" altLang="en-US" dirty="0"/>
              <a:t>Preoperative visits</a:t>
            </a:r>
          </a:p>
          <a:p>
            <a:pPr lvl="1"/>
            <a:r>
              <a:rPr lang="en-IN" altLang="en-US" dirty="0"/>
              <a:t>Postoperative visits</a:t>
            </a:r>
          </a:p>
          <a:p>
            <a:pPr lvl="1"/>
            <a:r>
              <a:rPr lang="en-IN" altLang="en-US" dirty="0"/>
              <a:t>Anesthesia during the procedure</a:t>
            </a:r>
          </a:p>
          <a:p>
            <a:pPr lvl="1"/>
            <a:r>
              <a:rPr lang="en-IN" altLang="en-US" dirty="0"/>
              <a:t>Administration of fluids/blood</a:t>
            </a:r>
          </a:p>
          <a:p>
            <a:pPr lvl="1"/>
            <a:r>
              <a:rPr lang="en-IN" altLang="en-US" dirty="0"/>
              <a:t>Usual monitoring</a:t>
            </a:r>
          </a:p>
          <a:p>
            <a:pPr lvl="2"/>
            <a:r>
              <a:rPr lang="en-IN" altLang="en-US" dirty="0"/>
              <a:t>Unusual forms include CVP, Arterial line insertion, and </a:t>
            </a:r>
            <a:r>
              <a:rPr lang="en-IN" altLang="en-US" dirty="0" err="1"/>
              <a:t>Swanz</a:t>
            </a:r>
            <a:r>
              <a:rPr lang="en-IN" altLang="en-US" dirty="0"/>
              <a:t>-Ganz and are coded separately</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 Fees	</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altLang="en-US" b="0" dirty="0"/>
              <a:t>Base Units + Time Units + </a:t>
            </a:r>
            <a:r>
              <a:rPr lang="en-US" altLang="en-US" dirty="0"/>
              <a:t>Modifying Factors</a:t>
            </a:r>
            <a:r>
              <a:rPr lang="en-US" altLang="en-US" b="0" dirty="0"/>
              <a:t> = Total Anesthesia Units</a:t>
            </a:r>
          </a:p>
          <a:p>
            <a:endParaRPr lang="en-US" altLang="en-US" b="0" dirty="0"/>
          </a:p>
          <a:p>
            <a:pPr algn="ctr"/>
            <a:r>
              <a:rPr lang="en-US" altLang="en-US" b="0" dirty="0"/>
              <a:t>Total Units * Conversion Factor = Anesthesia Fee </a:t>
            </a:r>
          </a:p>
          <a:p>
            <a:endParaRPr lang="en-US" altLang="en-US" b="0" dirty="0"/>
          </a:p>
          <a:p>
            <a:endParaRPr lang="en-US" altLang="en-US" b="0" dirty="0"/>
          </a:p>
          <a:p>
            <a:pPr lvl="1"/>
            <a:r>
              <a:rPr lang="en-US" altLang="en-US" b="0" dirty="0"/>
              <a:t>Time is usually calculated in 15-minute increments unless payor contract says differently.</a:t>
            </a:r>
          </a:p>
          <a:p>
            <a:pPr lvl="1"/>
            <a:r>
              <a:rPr lang="en-US" altLang="en-US" b="0" dirty="0"/>
              <a:t>Qualifying Factors are not billable to MEDICARE.</a:t>
            </a:r>
          </a:p>
        </p:txBody>
      </p:sp>
    </p:spTree>
    <p:extLst>
      <p:ext uri="{BB962C8B-B14F-4D97-AF65-F5344CB8AC3E}">
        <p14:creationId xmlns:p14="http://schemas.microsoft.com/office/powerpoint/2010/main" val="29077597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Anesthesia Time</a:t>
            </a:r>
          </a:p>
        </p:txBody>
      </p:sp>
      <p:sp>
        <p:nvSpPr>
          <p:cNvPr id="2" name="AutoShape 2" descr="data:image/jpeg;base64,/9j/4AAQSkZJRgABAQAAAQABAAD/2wCEAAkGBxISEhUSEhMWFhUVFRUXFxUVFxUXFRYXGBgXFxgXFRgYHyggGB8lHRUYITEhJSkrLi4vFx8zODMsNygtLisBCgoKBQUFDgUFDisZExkrKysrKysrKysrKysrKysrKysrKysrKysrKysrKysrKysrKysrKysrKysrKysrKysrK//AABEIAN8A4gMBIgACEQEDEQH/xAAcAAABBAMBAAAAAAAAAAAAAAAAAQUGBwIECAP/xABNEAACAQMCAgcFBAYFCQcFAAABAgMABBESIQUxBgcTIkFRYRQyQnGBI1KRoTNicoKxwVNzkrLRFSRDY3STorPCCFRkg9Lh8BYXJTQ1/8QAFAEBAAAAAAAAAAAAAAAAAAAAAP/EABQRAQAAAAAAAAAAAAAAAAAAAAD/2gAMAwEAAhEDEQA/ALxooooCiiigKKKKAopCa0eMcYgtYzLcSrGg8WPM+Sjmx9BQb9ec06opZ2CqObMQAPmTyqpON9bcspMfDYD/AF0w/NUB2/eP0qD8UllmOriF48h+5qyB8lGFX6CguXi/WfwyA6e37Vt9oAZBkfrDu/nUUvuuYtkW1kx8mlfH/CgP96q1fiVsm0UGT96Tf8uVa83GZz46R6ALQTu46y+MP7scEY9I2J/F3P8ACm+66b8Zbnchf2FiH8jUIku5G5ux+v8AhWIWQ+Dn8aCYRdNOLgg+1ufQiIj6jTW9F1lcXX4429GhB/ukVAezcfC/50omdfvigtGz647tcdvbQt+wXiP/ABaqk3Det+xfHbJNCdskr2ijPqm+PXFUUL9vFv7QrMTA76fqpoOpeE8ftboZt545fMIwLD5rzH1FOQNcko2GDIxVhyIJVx8mG4qY9H+s7iFqQsj+0R/dm98Db3ZBv4fFmg6FoqIdFOsSyviEVzFMf9FLhWP7De6/0OfSpdmgWiiigKKKKAooooCiiigKKKKAooooCivK5uEjVndgqqCWZiAoA5kk8qpHpt1gTX7ta2RKW24eXdXlHjkn3E57cz+VBKumvWlHAxt7ICefcF+cUZ+nvkeQ29fCqv4lqkf2jiMzSSHcR53APwgckX0FaL3SW40Q95+Rf+S1pezknVKcnmVzjH7beHyG9BtT8YkfuQr2aeS7f2jWmtuPeZs+ucL/AGjz+lOXD+Gyz6TGmmIusfbOpEKs5wulebZJAzvuRyqw+jvV7GlxpuEafVGHSWRToBBw6aR3VPeUjVnILYzpNBWNlaPKQIY3fU2gFF0oW32MjeOAfwqRcO6CXUkpicxxERrJkAzEgsykA7DI0jP7a1bH/wBMFLIw4DSRAmA7neFtVuWyOeETP13qQwQI2iUJhtGxIIYK+liCD+yOflQUtB0APsktw8k7NEZwUTSmrsZGUhVUFu8E5Z+KpBN1W24liGmUq3aBsyyEZADKSRy5EfvVaSoBy+dLpoKqterK1Z7gaX+zZQuJZcjMSP577tWh/wDbMezWzBplmk9nEmJCcFgplOlgcYw3ptVo8MjImujg4MseD4H7CIbee+actNBR991bzds0MU6tpiWQiWNWI1s6qCUIODoffHw1E77oxPGjStD9mjSAywtkDs2ZGYo2CBlT+FdN9mM5wM+fjgZwM/U/jTLxexUrBbKnceZS2AcKkeZjqPkzqq899fzoOadDZKghiOaOCsg+YO4pFk8DsfJ/8a6G490Jt7yUNMi6FjIUDOoux3YkbjSFAGD8ZzyFVfxzoBNHA9whLRBm0RTAibRq0phuepjuFYfEo50EKZPxG+D/ABFTrob1oXNmViudVxBsMsftox+qx98ejH61CZbZ4yUKtlfeikBWRPp/MV5bEZXfHMH3h8/P50HVnA+NQXcQmt5FdD4jmD4qw5qR5GnGuUejvSC4sJu2tnwdtSHdJB91x4/PmK6H6D9NIOJRak7kq47SEnvKfMfeU+BHyODQSeiiigKKKKAooooCiiigK85plRSzEBVBJJ2AAGSSa9KpHrd6Zm4kPDrZvs1IE7j43Bz2Y/VXAJ8zt4HINvT3plJxSU28DFLRGJznHakfG/6v3V+RO+MRK7uwB2MHu+J8W9Sa8rmcKoij8eZ8zXlHHjSANTOQqqOcjMcAD0yQPX0oMkITfmxIAI5sTthPIfrfhU46N9CW7WFr5MRyHSkak6El5qk5HMsAcb4yME7gU+dCOhBhk/zuISmdSBKFLpH3TqhYEYUFR+k5Nkrt3dViwcEjFt7KxZ48FQWPfC57o1jfK7Yb3u6Dud6DR4R0ZSOF7eQK8RJWMd4FYiBhDyxpOQpByAF8RUgVaYIuPC3HY3jN2qnCFUZ3ulAz2kUcYJY494Ad0+hXO/wbj1tdahBIGZNnjIZJUzy1xuAy/UUDlRilpaBm6VS3KW0slq0aukbvmRWYEqNWAAR5Hc5+Rpp6q+KzXXDYZ53MkjtNlyACcSuBsoAGwAwPKn/pD/8Aq3H9RL/caop1I/8A8a2/an/50lBt9OOkskEttY2pUXV2+lWYahDEPflK8mPPSDtsfLB0uld9ccJWG77eW4tw6RXKTaGYK3KeMqoKsGGCo7p1DYcwx8XJPS20B5C3bH+5uT/HNSHrnA/yRcZ84sftdquKCaRSBlDKcqwBBHIg7gj6VlimDq8J/wAl2Wrn7ND+GgY/LFSGg8yK1ryzSQKHXUFdXAPIMpyp9cHf5gHwrcrQ4hxa3hZElljR5WCRozAO7McAKvM7mgiPTDolb3BluLtgixx4idCVaIABncn4mLbBdxhR4saqDj/Rq5tdDzp2ev3JRspJ92OYco5MeHI777Vf1zbNcXADqRBbsGAYEdtNgFWweccecjzfB20DOPGOBxTsHnHaIqMBEw1Jltmcr8Tae6PLJxzoOasZJGMOOa+fqvkfSs+FcSmtZlngcpIh2I5EeKsPFT4j+dSnpT0OlgQTaSsDH7IuxMsOThI5zjx2wfAkKSTgmKMhbIO0i8x97zI9fMePOg6T6B9MouJQa17kqYEsWclT5jzU74P051KK5N6OcdmsbhLmD3l2ZT7siH3kbHgfPw2NdP8ARzjUV7bpcQnKOOXirDZkbyIO1A50UUUBRRRQFFFYTSBVLMcAAkk8gBuSaCE9a/S72C10RNi4nysfmi/HL9MgD1I8jVAxjs0z8TfPOKdelXHTxG9kuGz2YOmIeAiUnT8ifePq1M7Eu23ngeX1+VARLjLHJ8CBzJPJR8/GrT6v+h+g5vrct7QmkHGtIxjJhkA/Rkge9uNsZB2aLdAeDwzTCW6ytspKRuwIjeUkDLSDZDkjGcZJXG4xV28NguLdliOZ4CSFkJAliGCQJc/pV8A4724yDu1A5WFr2Uax6mYLkBnOWxkkAnAzgHGTvtuScmtmgUUFb9AL4z8Y4s0py8bRRR5+CJWlGlc8gSAT6n1rU6ybj2PjHDLuPZpSYJQPjjLoveHjgSH6qtSLi3QYm89vsrlrWdhiXuLJHMNveQkb4A/AHY7mHvw+TiPHIUMzXEXD8NPMQqRiXOoRxKgwO8qA7k91snaguPFFFFA0dK7tY7WYEMS0MoVUR3ZiUIAAUHxIqNdTLGPhsNvIskcsZm1JJHIhAMjMCNagEYccv5Gp7RmggfTzgUgu7TitujSSWraZo03d7dtQbQObMokfujc6vSvDp5q4tFFY2gfTLJHJcTNG6JFCuWwTIBmQtp7gyRjcDNWHQaDxtLZYkSNBhEVUUDwVRgD8BXrRQaAqqesnhcMXE+ESRxqryXeHYDBfEkTDUfHdjz86taq060z/APkOC/7Z/wBcNBZBFYMtZ0poGHjXC4n+0mBdERvsiCycjltCjLtgkDnz2GTmqO6X9HZYHD9m6JIWa3LkF9I37KUrykA3A5lee4NdEXRwrMFLEAnSuMtgchkgZPLc1CukXCfaIXfiMohj2McaMdML+7HIzbdtJlgNPu5OAG94hQbHI1AfMeR/wqadU/Sw2N0IZGxbXDBWzySQ4CSfwU+hB8Ki3FLR4pD2ilTnRKuCuHwDkK24BBDDO+D6VoyJvg0HYYoqC9UPSf2yyCSNma3xG+ebLj7Nz55AwT5g1OqAooooCq767OP+z2PYIcSXLaNuYjHekP12X9+rDNc5dbnFjdcTdAcpbgQr5ZwGkI/eOn9ygiS91PVq9uHWrSskSe/MwjX0B95v/ngDXhPuwUeGFHzNTjqw4Wjzy3E8DyQRjsVYJ2iBti2pBljsRuFIGo7igtbohwOSziFs3ZvCF7rBSkmTglZE3VsksxYEc8Y3zUkrwsbVYkCJnSM4BZmxklsAsScb7DkBgDAFYXfE4IiBLNHGTyDuqE/LUaDcFKK84pAwBUgg8iDkH5EV6CgaeKcPuZtSe09lE232MeJ9J8BKzEKfUJnyxWxwTg8FpEIbeMIg3wNyxPNnY7sx8zvW/RmgKWiigKKKQ0BS1jS5oCig1iTQKTUK6U9ELi8uba49qjjFpL2kaezs2TqVvtG7UZ9wDYDmfpMyaQetBhbK+kaypbxKqVU/IEkj8TXoxxTTxzpFBarqlcDbIUbs3hsPntk4HrTDYX99dSpM2La1VshHGZJ1/Z2KjfmdPyPOgmea1rmMHw5EH6jkfnWVxdRRgdpIiA8tbKuflnnWeQwyCCDyI3B+RoKj6zeAyOpu5ezXdYWVAxwhY9lI7n3iGYA4UACRtziqoKnBB5ocGuj+lHDraRGNxG0gZTGFVZJD38rlEXIDb+/gY8wK594xaPFLiQFXBMcgOM6l2OdO240t+9QP3Vhx32TiETE4jm+xk8u8e4x+T4+hNdLVx6q81/AjY7eINdSdBuM+2WME5PeaMB/6xe6/5g/jQP1FFFBrcSu1hikmYgLGjuSeWFUsf4VybFcGSR5n952aRvHvMSx/jXRXW5fdlwq5P31WL6SuqH8mNc4RbIfXagzjkxqkPwqW+p2H8avvoNwW6s7OFYzFIGRXaOQNEwd+82JU1ZG4wCmdue+1HcKtRLJFGQSJLiNSFUuxRT38Ku7bHkK6R6P29sqk2yPGvu9mVmjVcAEaYpAAvzAoPa24qS4jkgliY7AlQ8THntJHkL+/pOx2qBdUnE4JBcRXSqOI9tK1x2ukySAE40lvhQZXSDhcZ8as2RwoLMcAAkk8gBuT+FVLc9Fl6QpJxBStvkvHbEKCZVQlTJdHmckFQBgqAc6s0Ei6t1JueIPbjHD2mT2YAYjLhft3hH9GW3BHd8qntQHq16TXMjy8Ov00XVqo3AAEkfINgbZ3G42IIOOdT+gKa+N8XitInnmfTGmMnc7kgAADckkgYFOlMPS/o3HfQ9k/g2pTzAbBG45HYkb/AEwd6Bx4XxWK4RZInV1YZDKQQfkRW9XPN3w7iHBZTJCToJGcgtFJjlqGdjvtuDvsTvVk9C+si3vMRv8AZTf0bH3j/q22D8jtz9KCe5rE1iHB3FBegWlBrzZqj/TbpKLGAMi9pcSsI7eIbmSVuW3kOZP08RQSHXvigUz9GIZo7aNLqUSzqo7RxjdueNueOWrG+M03cd6ZRxP2ECmec7COPfB/XYcsePl44oJJc3SRqWdgAOZOwHzNQ676Tz3TNHYJsDhriTuxp8tjvz2wTtgheY1oOBz3TiS9cuea20ZxEmRydgd/LAPzZsVL7ThaqACAAowqKAEUeQAoI5wboyiv2rZuJ9iZ5hlVPL7NWzg4ONRy3rUqgsQO83ebzNbSjGwGKU0EJbq5tbnM3EFa4uJN3btJAsedxHCFIAVeQOMnGTzqN9XyPw/it9w1Xd7SKLtlBy3Z57NgBjxIkYEDnpzjNWTxviyW0eogu7HTFEm8kshBIRB9CSeQAJOADTb0T4C1uJZ5yrXVy/aTuvug/BEnjoRe6Cee58aBLjiE8n6G2bG3fuD2KkbZIQBpNvJlXl9aqLrQ4VKkxklZGMyCX7NCiho9MTLuzFjpMZzkZxyGKve4G1VV1k2MGkFVk7USnU5WZ0Cyoy4MjAoo1NHgAjcAUFR6t1b8au3qE4jmK5tSf0ciyqPJZRg4/ejJ+tUgB3SPI1Y3UrfaOJBM4E9u6482TDj8g1Bf9FJRQVp1+T4sI0+/cJ9dKu3+FUYo7q/tVcH/AGhn+zs185Jm/BFH/XVPk7KPU0Er6tLd5OIWvZhdUaXEvfB08tHhvnfn+RroHh7SlftlRXydo3Z1x4HUyKc45jH41Q3VZ2S3wMs3Yj2N8N2gjyxlXbJODt4H+VXfwziVudMSXSSvvj7WNpG5n4eeBnkKByeMMCrAEEYIPIg7EGod0d4He8NRra2ENxba2aISyPFLFrOTGxCMHXO+djuduVTOlFBHuAdHnjuZr64ZGuJ1RMR57KKNQMRoWAL7jJcgZ8gNqkQooxQLQRQKWg1rq0SRSrqGU8wRkGqq6ZdVinMtnsRv2efLfuE/wO3lirdNYkUFF9HOn93YN2F8ryRqdOvGZU32DZ9/697bYsMZtvhPG4bmMSwyK6nxU+PkRzB9DvWr0n6K292v2i4fGA6gaseRz7w9DVLcb4NecFmEsTkI50h13R9idLods4GwOfHFBft1fRxRvNK4VEUszHkAOdVxDxNe0PF7wEO6lbG3bnDAdu1KnYO/PJ5A8/KtZuld7d6LeafUjzRnDopUkMNIcKBqQHB0+OBVxdGeiJyJpmaWU4btJRyOOaJyB8M+HIYG1A3Wpvr0d4m2hfOcbzyj0BGw+eB6NUs4D0YjgTSi6Afe8ZH/AG3/AJDAHkKfLe0VOQ38WPM1sCg84YVUYUYFZilpKArF84ONzg4BOAT4ZPhWVJQVs3BekHtL3IfhxdhpTWbhuxj5lI+4MZ5s3Njz2AAduC8O4y1zG9/PbdhGGbs7XtAZJMYXtNSglQCxwDjONj4TOsTQeUtQnp9HM1tMqrH2QRZGZnbtMxyLJhUCaSO4Ny3jyqazMACScADJJ8KhHSa/tZYZcXiD7CUaEmiAY6GIyNyT4c6CibpMSSr5MfyNSPq2n0cSsW85WT+0jr/OmDiX6eXHm38adegzYvbH/a4h+LqP50HUlFJRQVL/ANoWLMFo++00i+neTP8A0VTgGyfOr4697fVw4OB+jnjJ9A2pP4sKoke4p/WoJh1V3LJfKVgecmzkGhDEDtIhzmVlXbHnner6st1DGLs2Oe6dBZfDcoSOXkTzrnrq8ndb+10OEZ2ni1Musd5dQBXUM5IHjXQ1lG6riR9beLaQv0AHL8TQbNKK85mIViq6iASFyBqONhk8s8s1AYuraV8vccUvu1clnEExSEMxJIjVgSFGcD08qCw6Wq56B8EaLiN3pu7qeG3VIR7RKXBncB5MDYd1So5c2NWNQFLmkooCkNFIaDFlzUF6ybIXYj4fGoad2E2fCCJNmlf56igX4iT5E1LeO8VW1hMrAschUjX35JGOEjT1J/Dc8hTTwPhTxBnlIa7uSHuHG4XGdMUeeSIDpHnuTuaCvOi3VoIp1lnk7TQwKIqFV1Dkz5Jzg4IHmBvVzRrgAeQFYwwBQAByr1oCiig0CUUtJQFJQaDQBFYmozxTovJeO7XNzMiZKxQ20pjVVHJ5GAzI5O+DsBgYOCSxdXTXkN3fWM0z3EFsY+zmlyWBcBtBY7nusMjO2NsZxQT2XlUT6USlIpAts0gaGUF0MACZQjJEjqT57A1KZjtUS6YLJ7PKyyhU0qrIUDZDOFOGBBUkH15cqCheJfp5vQt/GnboKub+xH/ioz/ZYH+VMc8mppG+8x/M1J+q+318Usx913f+zG5oOmKKWigjHWdYdtwu7UDJWIyADxMREg/NK5qh3jYfI11zPGGUqeTAg/IjBrk65sTb3E1sduzkkj38lJCn6jB+tBjYzhGWQ8opYpTzHdBGrlv6V0r0fkt8N7NC0aMdZcwtEJDgDVlwGfYDvb5HjXMluBq0HkwZD9eR/HFXt1ecQuruyiPapGIwYXKqXmLR4Ukl8JGcb40tzG/hQT6tPjPEVtoJbhz3Yo3c/ujOB6k7fWvC14LGrCRi8sg5SSsWIO4yijCIdz7irTZ054dLdLb2ioTFLcIbh9tKwRHtGU58XIVR9aDPq94Y0FlH2v6actcTHke0mOsg/IEL9KktIBS0BmkzS0lAUjOACzHAAJJPIAbnNKN6jfGW9smNop/zeLBu28GyNS2wPqCrP+qQPjoPLhzG6lF9IPs01LZRnxDbNckebjZfJD+uRUktocDJ947mvO3jydWMAbKPAD5Vt0BSUtJQFFFFAlFFJQBozQKSg0eMW9w8ZW3mWFznvtF2uPkupQD+Pyqver/i95b303Cb7S7BWnSdRgyaiGZmOBqyG5ncFSMnapDH0nvlmkjm4VPpDkRyQSQyK65OktqZQuRvz2zvWHDOAPJeTcQu0VWkhFvHBlX7OHOW7VhlWdjnlkAHGTQSO5NVr1g3MCxOwhZJyctIYmTtFVezB7TGl92j2yTgcql8/B9B/wA3mkhH3MiSI+Q0SZKj0QryFVf1q8SlyIJWQsuBmMMoIPeJKsTg5YDYn3PDkAr34fmc1ZXUTZa7+SXwht8fWRgP4I1Vu43A8hV7dQnDNFnLcEbzzHG3wRjSP+LXQWbRS0UBVAddvBewv1uVHduVBJ8O0jCoflldB+hq/wCod1q9Hje2EioMywkTRjxJUEMv1QsPnig50u13DD4hn61NurXiUCztHcluxmXtFTU/ZmdO66tGp+1LLghSD7o2zioZB9pGRzK94eo8f8az4VePG6shw6OskZ8pFOcH0YZBHrQdR2Fx2iB9DpnOFkAV8AkAkZOMgZAODgjIB2raFRXonx03FuL2aWNImXaMYVYjq0kSyOcswYFdtI35HnUpFBlS0lFAtY5qPdMelkdgqKEMtxM2iC3U4aVyQBv8K5IyaxsbS6VPab66bUF1tb26qIUxvpHdMsp8PeGfKgcOPcQeMLDBg3E2pYg26rgDXM4+4gYE+ZZV+IUcN4ekSLCmSq5Lsd2kcnLM58WJ3Jrx4ZbSAtPN+nmx3dsQxDJSIeGRnLEe8xPhgB4iQKMCg9FFIaWkoCiiigKSiigDSUtRXp/0je0t5BANVwYpZFG2I40Hfmf0HID4mIHngJTmsTUf6AcRluOHW00za5JI9TtgDJ1MM4UADYCn5jQI7VrSvWbtWhe3SoMuyqCQMsQoyxwoyfEkgAetA0dIb6BRpuI3ZCMqwUle0Bwqh13jckgBjjnseYqhuOXfazs2osqfExLE48STuck5yd96sbrJ41LAjW7SK4Y5BC6XXPwPg4bSDnIAO67bEmqJNlx4nc/yoEijZ2CoMu7BVHmzHAH4mus+jfCVtLWG2XlFGq58yB3m+pyfrVFdS3R83F8J2H2dqNfzlbaMfQam+i+ddD0BRRRQFIRS0UHOXWZ0cPD74yRj7GctJH5BicyR/QkEejelRG9iwQy+624PkfKum+nHRlOIWrwNgN70Tn4JADpPy3wfQmubBEyO9rOCjqxUg80cbfh6+OxoJB0A6Qx29wr3C6omPLdhDOdllVOXf90nGQSNwOd38PSeZ1mmJiVc6LdSM5O2bhh7zAZ7inSM7ltiOY2BjYgjPgynkw8qs3q+6XRh1W9lZuyTFqWJKkYwylRu84BCjOSRsuCTqC6hS1qcOuTJGrshQsM6GILKM7atJIBxjbJxW0DQU7wuOa/6RXkokVPY1McbMmsxj9HlFyBnJkOTkZbkdqeeK9IL7hV9bpdT+1Wd02gSNHHHJC+QP9GFBHeB38M4xjclsn4XxiW9KM1nfLiWRFZvZ5RggyBeSEg979Y8sb7PSizXi9zZxw5e3t5e3mnwRGcY0xRsRiRiRvp5Dn4UE+SPBJJyTXpQTSUC0lAqNdYfGJbWykaBJHlfEadkhdkLZDSAD7q5IzgZxQe83TXhqsVa+twykggypkEbEHenuGVWUOpyrAEEciCMgj6VVPRCXo7eOtuLNY5wMdncx4kcgb97JDN4kc+dWwBjagWkNFGaDQ45xaO1haaTJAwFUY1SO2yRoDzZjsKh/HbLRwziE87o11cW0pkKsCEAQ6IIv1Ezj1Ys3M1K+kPAbe+i7G6TXGGD6dTr3hkA5Ug+NQTpZ1Z8MhsrmWC1IlSGRoyJJmOoKcYBY538KCQdVsg/yVZjIyIdxkZHebwqTSGoJ1UdHbe3s4blYilxNDiViXye+T7pOF5DkBUzd80GF0NSspJAIIOCVIB8QRuD6ionxXiD2sbJdKLiFgVSRguWOCSlwmwOwPfXnjBAJGXfjXEo48LOh7FwVLkakDHI0OOY1DYHkTttkVSfSvjZmbsI3cxJkL2jayiZyF1HdgPM5JwNzgUDPxK+7aQuclF2UHx8h/OtKGJpGwAWZiAAOZJOAB8zSStqIVeQ5evrVtdTHQ7U4vpR3IyRCDyaTkX+S7geufKgsXq+6Niws44TjtD35SPGRuYB8Qvuj0FSWiigKKKKAooooCqw64OgxuU9ttlzcRriRBzmjHl5uo3HmNvKrPpCKDkyPEyheUi8j94eR9a04pChIIOMjI3DAjkyn4WHMGrd61Oro6mvrFDnJaaFRuT4yxAePiVHPmN8g1eJFuBzAlxsfB/n60FjdDOnCtIpv5smMHsHxpjY6SGaTHKcglfAEHujJObLXjgW39olRo/KLIaUknEaYH+kbK93wJxvjNcwgtGxBHoyNyI9anXRPpoVkh9pLyxw50D3pYmOwdhznCqWUH3gGPPwC6uC20iq0k5+2lIZwGLLHthYkO2VUHGfEknx2c81FeEdJ1kt3u5GXsixMQQFm0bKqsBuZGbfRgEawMZzUjWWg980teQestVBlRmsc1H+l3CLq5WM2l61q8bE5Cq6SA42cHnjG3hucg7YBi64uARS2T3QAS4ttMkco2Y4Ze4T45zsPvYqb2LMYoy4w5RC48m0jV+eaYLfgM8pQ39ws4jYMsMUXZQl1915QWZpCDuBkKDg4yBiRlqBSaTNeZasGkoPUtXm8leTPWpfXyRAM5wGdEzjIBchV1Y5DJAz6igb7uQ20/akkwTMokyciGXAVZBnkjYVWA5HS2N2NLxbiqRMFmXEUgYdpzXWAT2bLzGpc4PjpI2OMtHSTpJHbtNFchZInTuqBsNtLxTZzz94bZIYjG2TVXFukM9yoiEjCGMadbnkvIZPNjgAeLNjcmg2+kvSeSUeywuzRKSFLHJVPAO3x4GRqPhgbnLNEJ5ABoTfzb7x/wAKynuBjs4hhfEn3nPr5D0qT9B+hst5KFUYAwXcjKxr5nzY+C/jtQe3V50Le9mAOpY1wZXA91T8Cn77D8Bv5Z6Ms7VIkWONQqIoVVGwAGwArW4JwiK1iWGEYVfPdmY82Y+JNOFAUUUUBRRRQFFFFAUUUUBVWdY3VcLgtdWOEn3Lxe6kvjlT8D8/Q+nOrToxQcmSyHJgukZJEOklgQ6HyYH51rXFoyb5yPB1rpXpl0HtOIr9qumUDCTpgSL6HwdfQ/TBqjuk/Qm/4YSWTtYM7TRglcf6xNzH8zt60DLw7i8kTh8nIZW1DcFlIKmSM92TGNs7jAwRVjdHesBGl7W5G4jEaNCGZVydTsYt3UsQvLUMIKq9XjfkdJ/I1i8JG+P3l/8AagvyDpH29iXWRWlmJRNGCYmmfTGrgbhoww1Zx7jcvCRwXcaFIF5iPKqOQRNK7+XMfn5VzTa8RlRlZWyy7qTs48NnGGGx8DUj4d08uI5DK5ZmKKnfw6hVLMMDZs5c76t9vIUF9x3SsCQwIBIJBBAI2IPkQedZ9rVKRdO4mtpLZ+Uva6my6n7Z2d8DDY98gb+Ap9l6xrd5Yn3Cp2hIyMksoUY2AIwW/LbyCc8Lk+3u/wCtj/5EVOTS1WkPWFbK87YbErAruvhGqb77br+FNo6fxC2toycywezlnJOGaMKHx3M94ah+9QWv7QpYpqGoBWK5GoKxYKSPIlWwfHSaZeLXaGOG7U92GXJPLuEtBLqzyC6ixH+r9Krm86zWMpkiTcoEI0k5wxYEEnn3j4eNMdzx69kRlGY42Z2OshEy7Fm2bA3LE7DxNBbfF+k0dvN35A0RjOQuC0cinbJ/WVjzIx2f6xxXPEunDFGtLZNSMzBFAJKoxz2fqAScYxgYHhmofPPGd5pWlP3UyF+RZvD5CtduIOQUiURqeaoN2/abm340G9xCXctcya3/AKJDy/bYbL8hk/Km55JJyFUbD3UUYUfIfzpw4L0bmuHCKjMx+FRlvmfuj1OBVx9EOq6OIB7oAn+hU5X/AM1vj+Q2/aoIR0C6vZLkiRu7GDvKRt6iIH3j4auQ9cYq9eD8KitYlhhUKi/UknmzH4ifE1txxgAAAADYADAA9BWdAUUUUBRRRQFFFFAUUUUBRRRQFFFFAViyg7GsqKCBdKOqmwuyXjX2aU/HCAEJ82j90/MYPrVXcc6ruKWuTGouIx4wnvY9Y2wfwzXR1FBx/cSFGKSoVcc1YFWGOexpBOPAkfPeuteIcLgnXTPFHKPKRFb+IqJcS6p+FS5xAYj5wuygfu7r+VBzx2v7J+Yo7VfFF/Ormuuoy3JzFdyqPJkR/wAxpptl6jJc9y+TH60LZ+uJKCrO3T+jX8WpReAco4x+7n+9VnjqMn/77F/uX/8AXW7bdRo/0l6c+OiED+LmgqQ8Ql5BtI8kAX+6BXkUdt2P1Y5P4mr9sOpzh6EF3mlx4FwoPzCAH86lHC+h9hb4MVrECPiK63/tNk0HPXAOhV1dYMUMjqfjxoj/ALb4B+maszo51RhMNdSD+rhz+cjDP4AfOrWFFBpcM4TBbrogjWNfHSNz6sebH1NbtFFAUUUUBRRRQFFFFAUUUUH/2Q==">
            <a:hlinkClick r:id="rId3"/>
          </p:cNvPr>
          <p:cNvSpPr>
            <a:spLocks noGrp="1" noChangeAspect="1" noChangeArrowheads="1"/>
          </p:cNvSpPr>
          <p:nvPr>
            <p:ph type="body" sz="quarter" idx="14"/>
          </p:nvPr>
        </p:nvSpPr>
        <p:spPr bwMode="auto">
          <a:xfrm>
            <a:off x="305330" y="858438"/>
            <a:ext cx="5409670" cy="4001599"/>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269875" lvl="1" indent="-142875"/>
            <a:r>
              <a:rPr lang="en-US" dirty="0"/>
              <a:t>Time </a:t>
            </a:r>
            <a:r>
              <a:rPr lang="en-US" b="1" dirty="0"/>
              <a:t>begins</a:t>
            </a:r>
            <a:r>
              <a:rPr lang="en-US" dirty="0"/>
              <a:t> when the anesthesiologist begins to</a:t>
            </a:r>
            <a:br>
              <a:rPr lang="en-US" dirty="0"/>
            </a:br>
            <a:r>
              <a:rPr lang="en-US" dirty="0"/>
              <a:t>prepare the patient for anesthesia (either in the </a:t>
            </a:r>
            <a:br>
              <a:rPr lang="en-US" dirty="0"/>
            </a:br>
            <a:r>
              <a:rPr lang="en-US" dirty="0"/>
              <a:t>operating room or in an equivalent area) and</a:t>
            </a:r>
            <a:br>
              <a:rPr lang="en-US" dirty="0"/>
            </a:br>
            <a:r>
              <a:rPr lang="en-US" b="1" dirty="0"/>
              <a:t>ends</a:t>
            </a:r>
            <a:r>
              <a:rPr lang="en-US" dirty="0"/>
              <a:t> when the patient is safely under postop</a:t>
            </a:r>
            <a:br>
              <a:rPr lang="en-US" dirty="0"/>
            </a:br>
            <a:r>
              <a:rPr lang="en-US" dirty="0"/>
              <a:t>supervision.</a:t>
            </a:r>
          </a:p>
          <a:p>
            <a:endParaRPr lang="en-US" dirty="0"/>
          </a:p>
          <a:p>
            <a:r>
              <a:rPr lang="en-US" dirty="0"/>
              <a:t>TIP:</a:t>
            </a:r>
          </a:p>
          <a:p>
            <a:pPr lvl="1"/>
            <a:r>
              <a:rPr lang="en-US" dirty="0"/>
              <a:t>Place a chart in your book </a:t>
            </a:r>
            <a:br>
              <a:rPr lang="en-US" dirty="0"/>
            </a:br>
            <a:r>
              <a:rPr lang="en-US" dirty="0"/>
              <a:t>to help calculate time in 15 </a:t>
            </a:r>
            <a:br>
              <a:rPr lang="en-US" dirty="0"/>
            </a:br>
            <a:r>
              <a:rPr lang="en-US" dirty="0"/>
              <a:t>minute increments</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852" y="589002"/>
            <a:ext cx="1997257" cy="1971318"/>
          </a:xfrm>
          <a:prstGeom prst="rect">
            <a:avLst/>
          </a:prstGeom>
        </p:spPr>
      </p:pic>
      <p:graphicFrame>
        <p:nvGraphicFramePr>
          <p:cNvPr id="5" name="Table 4">
            <a:extLst>
              <a:ext uri="{FF2B5EF4-FFF2-40B4-BE49-F238E27FC236}">
                <a16:creationId xmlns:a16="http://schemas.microsoft.com/office/drawing/2014/main" id="{0A3F87F2-DCEC-4CED-9E8D-3EC1BA358063}"/>
              </a:ext>
            </a:extLst>
          </p:cNvPr>
          <p:cNvGraphicFramePr>
            <a:graphicFrameLocks noGrp="1"/>
          </p:cNvGraphicFramePr>
          <p:nvPr>
            <p:extLst>
              <p:ext uri="{D42A27DB-BD31-4B8C-83A1-F6EECF244321}">
                <p14:modId xmlns:p14="http://schemas.microsoft.com/office/powerpoint/2010/main" val="1841380691"/>
              </p:ext>
            </p:extLst>
          </p:nvPr>
        </p:nvGraphicFramePr>
        <p:xfrm>
          <a:off x="4114800" y="2505430"/>
          <a:ext cx="2286000" cy="197132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3643226536"/>
                    </a:ext>
                  </a:extLst>
                </a:gridCol>
                <a:gridCol w="1143000">
                  <a:extLst>
                    <a:ext uri="{9D8B030D-6E8A-4147-A177-3AD203B41FA5}">
                      <a16:colId xmlns:a16="http://schemas.microsoft.com/office/drawing/2014/main" val="257883747"/>
                    </a:ext>
                  </a:extLst>
                </a:gridCol>
              </a:tblGrid>
              <a:tr h="394264">
                <a:tc>
                  <a:txBody>
                    <a:bodyPr/>
                    <a:lstStyle/>
                    <a:p>
                      <a:r>
                        <a:rPr lang="en-US" dirty="0"/>
                        <a:t>Minutes</a:t>
                      </a:r>
                    </a:p>
                  </a:txBody>
                  <a:tcPr/>
                </a:tc>
                <a:tc>
                  <a:txBody>
                    <a:bodyPr/>
                    <a:lstStyle/>
                    <a:p>
                      <a:r>
                        <a:rPr lang="en-US" dirty="0"/>
                        <a:t>Unit(s)</a:t>
                      </a:r>
                    </a:p>
                  </a:txBody>
                  <a:tcPr/>
                </a:tc>
                <a:extLst>
                  <a:ext uri="{0D108BD9-81ED-4DB2-BD59-A6C34878D82A}">
                    <a16:rowId xmlns:a16="http://schemas.microsoft.com/office/drawing/2014/main" val="634868949"/>
                  </a:ext>
                </a:extLst>
              </a:tr>
              <a:tr h="394264">
                <a:tc>
                  <a:txBody>
                    <a:bodyPr/>
                    <a:lstStyle/>
                    <a:p>
                      <a:r>
                        <a:rPr lang="en-US" dirty="0"/>
                        <a:t>15</a:t>
                      </a:r>
                    </a:p>
                  </a:txBody>
                  <a:tcPr/>
                </a:tc>
                <a:tc>
                  <a:txBody>
                    <a:bodyPr/>
                    <a:lstStyle/>
                    <a:p>
                      <a:r>
                        <a:rPr lang="en-US" dirty="0"/>
                        <a:t>1</a:t>
                      </a:r>
                    </a:p>
                  </a:txBody>
                  <a:tcPr/>
                </a:tc>
                <a:extLst>
                  <a:ext uri="{0D108BD9-81ED-4DB2-BD59-A6C34878D82A}">
                    <a16:rowId xmlns:a16="http://schemas.microsoft.com/office/drawing/2014/main" val="3190604554"/>
                  </a:ext>
                </a:extLst>
              </a:tr>
              <a:tr h="394264">
                <a:tc>
                  <a:txBody>
                    <a:bodyPr/>
                    <a:lstStyle/>
                    <a:p>
                      <a:r>
                        <a:rPr lang="en-US" dirty="0"/>
                        <a:t>30</a:t>
                      </a:r>
                    </a:p>
                  </a:txBody>
                  <a:tcPr/>
                </a:tc>
                <a:tc>
                  <a:txBody>
                    <a:bodyPr/>
                    <a:lstStyle/>
                    <a:p>
                      <a:r>
                        <a:rPr lang="en-US" dirty="0"/>
                        <a:t>2</a:t>
                      </a:r>
                    </a:p>
                  </a:txBody>
                  <a:tcPr/>
                </a:tc>
                <a:extLst>
                  <a:ext uri="{0D108BD9-81ED-4DB2-BD59-A6C34878D82A}">
                    <a16:rowId xmlns:a16="http://schemas.microsoft.com/office/drawing/2014/main" val="223033868"/>
                  </a:ext>
                </a:extLst>
              </a:tr>
              <a:tr h="394264">
                <a:tc>
                  <a:txBody>
                    <a:bodyPr/>
                    <a:lstStyle/>
                    <a:p>
                      <a:r>
                        <a:rPr lang="en-US" dirty="0"/>
                        <a:t>45</a:t>
                      </a:r>
                    </a:p>
                  </a:txBody>
                  <a:tcPr/>
                </a:tc>
                <a:tc>
                  <a:txBody>
                    <a:bodyPr/>
                    <a:lstStyle/>
                    <a:p>
                      <a:r>
                        <a:rPr lang="en-US" dirty="0"/>
                        <a:t>3</a:t>
                      </a:r>
                    </a:p>
                  </a:txBody>
                  <a:tcPr/>
                </a:tc>
                <a:extLst>
                  <a:ext uri="{0D108BD9-81ED-4DB2-BD59-A6C34878D82A}">
                    <a16:rowId xmlns:a16="http://schemas.microsoft.com/office/drawing/2014/main" val="2668997397"/>
                  </a:ext>
                </a:extLst>
              </a:tr>
              <a:tr h="394264">
                <a:tc>
                  <a:txBody>
                    <a:bodyPr/>
                    <a:lstStyle/>
                    <a:p>
                      <a:r>
                        <a:rPr lang="en-US" dirty="0"/>
                        <a:t>60</a:t>
                      </a:r>
                    </a:p>
                  </a:txBody>
                  <a:tcPr/>
                </a:tc>
                <a:tc>
                  <a:txBody>
                    <a:bodyPr/>
                    <a:lstStyle/>
                    <a:p>
                      <a:r>
                        <a:rPr lang="en-US" dirty="0"/>
                        <a:t>4</a:t>
                      </a:r>
                    </a:p>
                  </a:txBody>
                  <a:tcPr/>
                </a:tc>
                <a:extLst>
                  <a:ext uri="{0D108BD9-81ED-4DB2-BD59-A6C34878D82A}">
                    <a16:rowId xmlns:a16="http://schemas.microsoft.com/office/drawing/2014/main" val="4258548135"/>
                  </a:ext>
                </a:extLst>
              </a:tr>
            </a:tbl>
          </a:graphicData>
        </a:graphic>
      </p:graphicFrame>
    </p:spTree>
    <p:extLst>
      <p:ext uri="{BB962C8B-B14F-4D97-AF65-F5344CB8AC3E}">
        <p14:creationId xmlns:p14="http://schemas.microsoft.com/office/powerpoint/2010/main" val="1567406447"/>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Status Modifiers	</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269875" lvl="1" indent="-142875"/>
            <a:r>
              <a:rPr lang="en-US" altLang="en-US" dirty="0"/>
              <a:t>Assigned by the anesthesia provider </a:t>
            </a:r>
          </a:p>
          <a:p>
            <a:pPr marL="269875" lvl="1" indent="-142875"/>
            <a:r>
              <a:rPr lang="en-US" altLang="en-US" dirty="0"/>
              <a:t>Coder needs to look for a diagnosis to report it</a:t>
            </a:r>
          </a:p>
          <a:p>
            <a:pPr marL="269875" lvl="1" indent="-142875"/>
            <a:r>
              <a:rPr lang="en-US" altLang="en-US" dirty="0"/>
              <a:t>Documented in anesthesia record</a:t>
            </a:r>
            <a:br>
              <a:rPr lang="en-US" altLang="en-US" dirty="0"/>
            </a:br>
            <a:endParaRPr lang="en-US" altLang="en-US" dirty="0"/>
          </a:p>
          <a:p>
            <a:pPr lvl="1"/>
            <a:r>
              <a:rPr lang="en-US" altLang="en-US" b="0" dirty="0"/>
              <a:t>P1 -  normal healthy </a:t>
            </a:r>
          </a:p>
          <a:p>
            <a:pPr lvl="1"/>
            <a:r>
              <a:rPr lang="en-US" altLang="en-US" b="0" dirty="0"/>
              <a:t>P2 -  mild systemic disease</a:t>
            </a:r>
          </a:p>
          <a:p>
            <a:pPr lvl="1"/>
            <a:r>
              <a:rPr lang="en-US" altLang="en-US" b="0" dirty="0"/>
              <a:t>P3 -  severe systemic disease – </a:t>
            </a:r>
            <a:r>
              <a:rPr lang="en-US" altLang="en-US" b="1" dirty="0"/>
              <a:t>1 unit</a:t>
            </a:r>
          </a:p>
          <a:p>
            <a:pPr lvl="1"/>
            <a:r>
              <a:rPr lang="en-US" altLang="en-US" b="0" dirty="0"/>
              <a:t>P4 -  constant threat to patient’s life – </a:t>
            </a:r>
            <a:r>
              <a:rPr lang="en-US" altLang="en-US" b="1" dirty="0"/>
              <a:t>2 units</a:t>
            </a:r>
          </a:p>
          <a:p>
            <a:pPr lvl="1"/>
            <a:r>
              <a:rPr lang="en-US" altLang="en-US" b="0" dirty="0"/>
              <a:t>P5 -  not expected to survive w/o surgery – </a:t>
            </a:r>
            <a:r>
              <a:rPr lang="en-US" altLang="en-US" b="1" dirty="0"/>
              <a:t>3 units</a:t>
            </a:r>
          </a:p>
          <a:p>
            <a:pPr lvl="1"/>
            <a:r>
              <a:rPr lang="en-US" altLang="en-US" b="0" dirty="0"/>
              <a:t>P6 -  declared brain-dead patient</a:t>
            </a:r>
          </a:p>
        </p:txBody>
      </p:sp>
    </p:spTree>
    <p:extLst>
      <p:ext uri="{BB962C8B-B14F-4D97-AF65-F5344CB8AC3E}">
        <p14:creationId xmlns:p14="http://schemas.microsoft.com/office/powerpoint/2010/main" val="84850026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Qualifying Circumstances	</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269875" lvl="1" indent="-142875"/>
            <a:r>
              <a:rPr lang="en-US" altLang="en-US" dirty="0"/>
              <a:t>+ 99100 - under 1 or over 70 years of age – </a:t>
            </a:r>
            <a:r>
              <a:rPr lang="en-US" altLang="en-US" b="1" dirty="0"/>
              <a:t>Additional 1 unit</a:t>
            </a:r>
          </a:p>
          <a:p>
            <a:pPr marL="269875" lvl="1" indent="-142875"/>
            <a:r>
              <a:rPr lang="en-US" altLang="en-US" dirty="0"/>
              <a:t>+ 99116 - anesthesia complicated by hypothermia – </a:t>
            </a:r>
            <a:r>
              <a:rPr lang="en-US" altLang="en-US" b="1" dirty="0"/>
              <a:t>Additional 5 units</a:t>
            </a:r>
          </a:p>
          <a:p>
            <a:pPr marL="269875" lvl="1" indent="-142875"/>
            <a:r>
              <a:rPr lang="en-US" altLang="en-US" dirty="0"/>
              <a:t>+ 99135 - anesthesia complicated by controlled hypotension – </a:t>
            </a:r>
            <a:r>
              <a:rPr lang="en-US" altLang="en-US" b="1" dirty="0"/>
              <a:t>Additional 5 units</a:t>
            </a:r>
          </a:p>
          <a:p>
            <a:pPr marL="269875" lvl="1" indent="-142875"/>
            <a:r>
              <a:rPr lang="en-US" altLang="en-US" dirty="0"/>
              <a:t>+ 99140 - anesthesia complicated by emergency – </a:t>
            </a:r>
            <a:r>
              <a:rPr lang="en-US" altLang="en-US" b="1" dirty="0"/>
              <a:t>Additional 2 units</a:t>
            </a:r>
          </a:p>
          <a:p>
            <a:endParaRPr lang="en-US" altLang="en-US" dirty="0"/>
          </a:p>
          <a:p>
            <a:r>
              <a:rPr lang="en-US" altLang="en-US" dirty="0"/>
              <a:t>Coding Tip – </a:t>
            </a:r>
            <a:r>
              <a:rPr lang="en-US" altLang="en-US" b="0" dirty="0"/>
              <a:t>Watch parenthetical statements below the anesthesia CPT codes to determine when these codes are NOT billable.</a:t>
            </a:r>
          </a:p>
        </p:txBody>
      </p:sp>
    </p:spTree>
    <p:extLst>
      <p:ext uri="{BB962C8B-B14F-4D97-AF65-F5344CB8AC3E}">
        <p14:creationId xmlns:p14="http://schemas.microsoft.com/office/powerpoint/2010/main" val="125833845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DC2E11EF-9688-419B-9CA5-E1B13B04E384}"/>
              </a:ext>
            </a:extLst>
          </p:cNvPr>
          <p:cNvSpPr>
            <a:spLocks noGrp="1"/>
          </p:cNvSpPr>
          <p:nvPr>
            <p:ph type="title"/>
          </p:nvPr>
        </p:nvSpPr>
        <p:spPr/>
        <p:txBody>
          <a:bodyPr/>
          <a:lstStyle/>
          <a:p>
            <a:r>
              <a:rPr lang="en-US" altLang="en-US" dirty="0"/>
              <a:t>Modifiers – HCPCS Level II</a:t>
            </a:r>
            <a:endParaRPr lang="en-US" dirty="0"/>
          </a:p>
        </p:txBody>
      </p:sp>
      <p:graphicFrame>
        <p:nvGraphicFramePr>
          <p:cNvPr id="2" name="Table 1">
            <a:extLst>
              <a:ext uri="{FF2B5EF4-FFF2-40B4-BE49-F238E27FC236}">
                <a16:creationId xmlns:a16="http://schemas.microsoft.com/office/drawing/2014/main" id="{517E7927-9299-4256-8100-A77AF346CD20}"/>
              </a:ext>
            </a:extLst>
          </p:cNvPr>
          <p:cNvGraphicFramePr>
            <a:graphicFrameLocks noGrp="1"/>
          </p:cNvGraphicFramePr>
          <p:nvPr/>
        </p:nvGraphicFramePr>
        <p:xfrm>
          <a:off x="486833" y="910167"/>
          <a:ext cx="8452115" cy="3566586"/>
        </p:xfrm>
        <a:graphic>
          <a:graphicData uri="http://schemas.openxmlformats.org/drawingml/2006/table">
            <a:tbl>
              <a:tblPr firstRow="1" bandRow="1">
                <a:tableStyleId>{5C22544A-7EE6-4342-B048-85BDC9FD1C3A}</a:tableStyleId>
              </a:tblPr>
              <a:tblGrid>
                <a:gridCol w="514615">
                  <a:extLst>
                    <a:ext uri="{9D8B030D-6E8A-4147-A177-3AD203B41FA5}">
                      <a16:colId xmlns:a16="http://schemas.microsoft.com/office/drawing/2014/main" val="675152630"/>
                    </a:ext>
                  </a:extLst>
                </a:gridCol>
                <a:gridCol w="7937500">
                  <a:extLst>
                    <a:ext uri="{9D8B030D-6E8A-4147-A177-3AD203B41FA5}">
                      <a16:colId xmlns:a16="http://schemas.microsoft.com/office/drawing/2014/main" val="545955086"/>
                    </a:ext>
                  </a:extLst>
                </a:gridCol>
              </a:tblGrid>
              <a:tr h="280985">
                <a:tc gridSpan="2">
                  <a:txBody>
                    <a:bodyPr/>
                    <a:lstStyle/>
                    <a:p>
                      <a:pPr algn="ctr"/>
                      <a:r>
                        <a:rPr lang="en-US" sz="1300" dirty="0">
                          <a:solidFill>
                            <a:srgbClr val="104A80"/>
                          </a:solidFill>
                        </a:rPr>
                        <a:t>Anesthesiologist Modifiers</a:t>
                      </a:r>
                    </a:p>
                  </a:txBody>
                  <a:tcPr marL="76200" marR="76200" marT="34643" marB="34643">
                    <a:solidFill>
                      <a:srgbClr val="FDEEE8"/>
                    </a:solidFill>
                  </a:tcPr>
                </a:tc>
                <a:tc hMerge="1">
                  <a:txBody>
                    <a:bodyPr/>
                    <a:lstStyle/>
                    <a:p>
                      <a:endParaRPr lang="en-US" sz="1600" dirty="0"/>
                    </a:p>
                  </a:txBody>
                  <a:tcPr marT="41564" marB="41564"/>
                </a:tc>
                <a:extLst>
                  <a:ext uri="{0D108BD9-81ED-4DB2-BD59-A6C34878D82A}">
                    <a16:rowId xmlns:a16="http://schemas.microsoft.com/office/drawing/2014/main" val="515285907"/>
                  </a:ext>
                </a:extLst>
              </a:tr>
              <a:tr h="280985">
                <a:tc>
                  <a:txBody>
                    <a:bodyPr/>
                    <a:lstStyle/>
                    <a:p>
                      <a:r>
                        <a:rPr lang="en-US" sz="1300" dirty="0"/>
                        <a:t>AA</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Performed by anesthesiologist</a:t>
                      </a:r>
                    </a:p>
                  </a:txBody>
                  <a:tcPr marL="76200" marR="76200" marT="34643" marB="34643"/>
                </a:tc>
                <a:extLst>
                  <a:ext uri="{0D108BD9-81ED-4DB2-BD59-A6C34878D82A}">
                    <a16:rowId xmlns:a16="http://schemas.microsoft.com/office/drawing/2014/main" val="2858943653"/>
                  </a:ext>
                </a:extLst>
              </a:tr>
              <a:tr h="280985">
                <a:tc>
                  <a:txBody>
                    <a:bodyPr/>
                    <a:lstStyle/>
                    <a:p>
                      <a:r>
                        <a:rPr lang="en-US" sz="1300" dirty="0"/>
                        <a:t>AD</a:t>
                      </a:r>
                    </a:p>
                  </a:txBody>
                  <a:tcPr marL="76200" marR="76200" marT="34643" marB="34643"/>
                </a:tc>
                <a:tc>
                  <a:txBody>
                    <a:bodyPr/>
                    <a:lstStyle/>
                    <a:p>
                      <a:r>
                        <a:rPr lang="en-US" altLang="en-US" sz="1300" dirty="0"/>
                        <a:t>Medical supervised by physician; more than 4 concurrent anesthesia procedures</a:t>
                      </a:r>
                      <a:endParaRPr lang="en-US" sz="1300" dirty="0"/>
                    </a:p>
                  </a:txBody>
                  <a:tcPr marL="76200" marR="76200" marT="34643" marB="34643"/>
                </a:tc>
                <a:extLst>
                  <a:ext uri="{0D108BD9-81ED-4DB2-BD59-A6C34878D82A}">
                    <a16:rowId xmlns:a16="http://schemas.microsoft.com/office/drawing/2014/main" val="255256349"/>
                  </a:ext>
                </a:extLst>
              </a:tr>
              <a:tr h="280985">
                <a:tc>
                  <a:txBody>
                    <a:bodyPr/>
                    <a:lstStyle/>
                    <a:p>
                      <a:r>
                        <a:rPr lang="en-US" sz="1300" dirty="0"/>
                        <a:t>QK</a:t>
                      </a:r>
                    </a:p>
                  </a:txBody>
                  <a:tcPr marL="76200" marR="76200" marT="34643" marB="34643"/>
                </a:tc>
                <a:tc>
                  <a:txBody>
                    <a:bodyPr/>
                    <a:lstStyle/>
                    <a:p>
                      <a:r>
                        <a:rPr lang="en-US" altLang="en-US" sz="1300" dirty="0"/>
                        <a:t>Medical direction of 2-4 concurrent procedures </a:t>
                      </a:r>
                      <a:r>
                        <a:rPr lang="en-US" altLang="en-US" sz="1300" i="1" dirty="0"/>
                        <a:t>(cases happening at the same time)</a:t>
                      </a:r>
                      <a:endParaRPr lang="en-US" sz="1300" dirty="0"/>
                    </a:p>
                  </a:txBody>
                  <a:tcPr marL="76200" marR="76200" marT="34643" marB="34643"/>
                </a:tc>
                <a:extLst>
                  <a:ext uri="{0D108BD9-81ED-4DB2-BD59-A6C34878D82A}">
                    <a16:rowId xmlns:a16="http://schemas.microsoft.com/office/drawing/2014/main" val="945182701"/>
                  </a:ext>
                </a:extLst>
              </a:tr>
              <a:tr h="280985">
                <a:tc>
                  <a:txBody>
                    <a:bodyPr/>
                    <a:lstStyle/>
                    <a:p>
                      <a:r>
                        <a:rPr lang="en-US" sz="1300" dirty="0"/>
                        <a:t>QY</a:t>
                      </a:r>
                    </a:p>
                  </a:txBody>
                  <a:tcPr marL="76200" marR="76200" marT="34643" marB="34643"/>
                </a:tc>
                <a:tc>
                  <a:txBody>
                    <a:bodyPr/>
                    <a:lstStyle/>
                    <a:p>
                      <a:r>
                        <a:rPr lang="en-US" altLang="en-US" sz="1300" dirty="0"/>
                        <a:t>Medical direction of one CRNA by an anesthesiologist</a:t>
                      </a:r>
                      <a:endParaRPr lang="en-US" sz="1300" dirty="0"/>
                    </a:p>
                  </a:txBody>
                  <a:tcPr marL="76200" marR="76200" marT="34643" marB="34643"/>
                </a:tc>
                <a:extLst>
                  <a:ext uri="{0D108BD9-81ED-4DB2-BD59-A6C34878D82A}">
                    <a16:rowId xmlns:a16="http://schemas.microsoft.com/office/drawing/2014/main" val="4173204622"/>
                  </a:ext>
                </a:extLst>
              </a:tr>
              <a:tr h="280985">
                <a:tc gridSpan="2">
                  <a:txBody>
                    <a:bodyPr/>
                    <a:lstStyle/>
                    <a:p>
                      <a:pPr algn="ctr"/>
                      <a:r>
                        <a:rPr lang="en-US" sz="1300" b="1" dirty="0"/>
                        <a:t>CRNA Modifiers</a:t>
                      </a:r>
                    </a:p>
                  </a:txBody>
                  <a:tcPr marL="76200" marR="76200" marT="34643" marB="34643"/>
                </a:tc>
                <a:tc hMerge="1">
                  <a:txBody>
                    <a:bodyPr/>
                    <a:lstStyle/>
                    <a:p>
                      <a:endParaRPr lang="en-US" sz="1600" dirty="0"/>
                    </a:p>
                  </a:txBody>
                  <a:tcPr marT="41564" marB="41564"/>
                </a:tc>
                <a:extLst>
                  <a:ext uri="{0D108BD9-81ED-4DB2-BD59-A6C34878D82A}">
                    <a16:rowId xmlns:a16="http://schemas.microsoft.com/office/drawing/2014/main" val="2803640026"/>
                  </a:ext>
                </a:extLst>
              </a:tr>
              <a:tr h="280985">
                <a:tc>
                  <a:txBody>
                    <a:bodyPr/>
                    <a:lstStyle/>
                    <a:p>
                      <a:r>
                        <a:rPr lang="en-US" sz="1300" dirty="0"/>
                        <a:t>QX</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CRNA service: with medical direction by physician</a:t>
                      </a:r>
                    </a:p>
                  </a:txBody>
                  <a:tcPr marL="76200" marR="76200" marT="34643" marB="34643"/>
                </a:tc>
                <a:extLst>
                  <a:ext uri="{0D108BD9-81ED-4DB2-BD59-A6C34878D82A}">
                    <a16:rowId xmlns:a16="http://schemas.microsoft.com/office/drawing/2014/main" val="423348708"/>
                  </a:ext>
                </a:extLst>
              </a:tr>
              <a:tr h="280985">
                <a:tc>
                  <a:txBody>
                    <a:bodyPr/>
                    <a:lstStyle/>
                    <a:p>
                      <a:r>
                        <a:rPr lang="en-US" sz="1300" dirty="0"/>
                        <a:t>QZ</a:t>
                      </a:r>
                    </a:p>
                  </a:txBody>
                  <a:tcPr marL="76200" marR="76200" marT="34643" marB="34643"/>
                </a:tc>
                <a:tc>
                  <a:txBody>
                    <a:bodyPr/>
                    <a:lstStyle/>
                    <a:p>
                      <a:r>
                        <a:rPr lang="en-US" altLang="en-US" sz="1300" dirty="0"/>
                        <a:t>CRNA without medical direction</a:t>
                      </a:r>
                      <a:endParaRPr lang="en-US" sz="1300" dirty="0"/>
                    </a:p>
                  </a:txBody>
                  <a:tcPr marL="76200" marR="76200" marT="34643" marB="34643"/>
                </a:tc>
                <a:extLst>
                  <a:ext uri="{0D108BD9-81ED-4DB2-BD59-A6C34878D82A}">
                    <a16:rowId xmlns:a16="http://schemas.microsoft.com/office/drawing/2014/main" val="567372666"/>
                  </a:ext>
                </a:extLst>
              </a:tr>
              <a:tr h="280985">
                <a:tc gridSpan="2">
                  <a:txBody>
                    <a:bodyPr/>
                    <a:lstStyle/>
                    <a:p>
                      <a:pPr algn="ctr"/>
                      <a:r>
                        <a:rPr lang="en-US" sz="1300" b="1" dirty="0"/>
                        <a:t>Monitored Anesthesia Care</a:t>
                      </a:r>
                    </a:p>
                  </a:txBody>
                  <a:tcPr marL="76200" marR="76200" marT="34643" marB="34643"/>
                </a:tc>
                <a:tc hMerge="1">
                  <a:txBody>
                    <a:bodyPr/>
                    <a:lstStyle/>
                    <a:p>
                      <a:endParaRPr lang="en-US" sz="1600" dirty="0"/>
                    </a:p>
                  </a:txBody>
                  <a:tcPr marT="41564" marB="41564"/>
                </a:tc>
                <a:extLst>
                  <a:ext uri="{0D108BD9-81ED-4DB2-BD59-A6C34878D82A}">
                    <a16:rowId xmlns:a16="http://schemas.microsoft.com/office/drawing/2014/main" val="41646716"/>
                  </a:ext>
                </a:extLst>
              </a:tr>
              <a:tr h="280985">
                <a:tc>
                  <a:txBody>
                    <a:bodyPr/>
                    <a:lstStyle/>
                    <a:p>
                      <a:r>
                        <a:rPr lang="en-US" sz="1300" dirty="0"/>
                        <a:t>QS</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MAC (monitored anesthesia care)</a:t>
                      </a:r>
                    </a:p>
                  </a:txBody>
                  <a:tcPr marL="76200" marR="76200" marT="34643" marB="34643"/>
                </a:tc>
                <a:extLst>
                  <a:ext uri="{0D108BD9-81ED-4DB2-BD59-A6C34878D82A}">
                    <a16:rowId xmlns:a16="http://schemas.microsoft.com/office/drawing/2014/main" val="371471089"/>
                  </a:ext>
                </a:extLst>
              </a:tr>
              <a:tr h="475751">
                <a:tc>
                  <a:txBody>
                    <a:bodyPr/>
                    <a:lstStyle/>
                    <a:p>
                      <a:r>
                        <a:rPr lang="en-US" sz="1300" dirty="0"/>
                        <a:t>G8</a:t>
                      </a:r>
                    </a:p>
                  </a:txBody>
                  <a:tcPr marL="76200" marR="76200" marT="34643" marB="34643"/>
                </a:tc>
                <a:tc>
                  <a:txBody>
                    <a:bodyPr/>
                    <a:lstStyle/>
                    <a:p>
                      <a:r>
                        <a:rPr lang="en-US" altLang="en-US" sz="1300" dirty="0"/>
                        <a:t>Monitored anesthesia care (MAC) for deep complex, complicated, or markedly invasive surgical procedures</a:t>
                      </a:r>
                      <a:endParaRPr lang="en-US" sz="1300" dirty="0"/>
                    </a:p>
                  </a:txBody>
                  <a:tcPr marL="76200" marR="76200" marT="34643" marB="34643"/>
                </a:tc>
                <a:extLst>
                  <a:ext uri="{0D108BD9-81ED-4DB2-BD59-A6C34878D82A}">
                    <a16:rowId xmlns:a16="http://schemas.microsoft.com/office/drawing/2014/main" val="220829937"/>
                  </a:ext>
                </a:extLst>
              </a:tr>
              <a:tr h="280985">
                <a:tc>
                  <a:txBody>
                    <a:bodyPr/>
                    <a:lstStyle/>
                    <a:p>
                      <a:r>
                        <a:rPr lang="en-US" sz="1300" dirty="0"/>
                        <a:t>G9</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Monitored anesthesia care for patient who has history of severe cardiopulmonary condition</a:t>
                      </a:r>
                    </a:p>
                  </a:txBody>
                  <a:tcPr marL="76200" marR="76200" marT="34643" marB="34643"/>
                </a:tc>
                <a:extLst>
                  <a:ext uri="{0D108BD9-81ED-4DB2-BD59-A6C34878D82A}">
                    <a16:rowId xmlns:a16="http://schemas.microsoft.com/office/drawing/2014/main" val="2570570623"/>
                  </a:ext>
                </a:extLst>
              </a:tr>
            </a:tbl>
          </a:graphicData>
        </a:graphic>
      </p:graphicFrame>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Concepts	</a:t>
            </a:r>
          </a:p>
        </p:txBody>
      </p:sp>
      <p:sp>
        <p:nvSpPr>
          <p:cNvPr id="4" name="Text Placeholder 3"/>
          <p:cNvSpPr>
            <a:spLocks noGrp="1"/>
          </p:cNvSpPr>
          <p:nvPr>
            <p:ph type="body" sz="quarter" idx="14"/>
          </p:nvPr>
        </p:nvSpPr>
        <p:spPr/>
        <p:txBody>
          <a:bodyPr/>
          <a:lstStyle/>
          <a:p>
            <a:r>
              <a:rPr lang="en-US" dirty="0"/>
              <a:t>Multiple Surgeries</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4294967295"/>
          </p:nvPr>
        </p:nvSpPr>
        <p:spPr bwMode="auto">
          <a:xfrm>
            <a:off x="240842" y="1352550"/>
            <a:ext cx="7887158" cy="306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568423" lvl="1" indent="-342900"/>
            <a:r>
              <a:rPr lang="en-US" altLang="en-US" dirty="0"/>
              <a:t>Only one anesthesia code is selected</a:t>
            </a:r>
          </a:p>
          <a:p>
            <a:pPr marL="568423" lvl="1" indent="-342900"/>
            <a:r>
              <a:rPr lang="en-US" altLang="en-US" dirty="0"/>
              <a:t>Exception – anesthesia add-on codes</a:t>
            </a:r>
          </a:p>
          <a:p>
            <a:pPr lvl="2"/>
            <a:r>
              <a:rPr lang="en-US" altLang="en-US" dirty="0"/>
              <a:t>Example:  +01968 Anesthesia for cesarean delivery following neuraxial labor analgesia/anesthesia</a:t>
            </a:r>
          </a:p>
          <a:p>
            <a:pPr marL="568423" lvl="1" indent="-342900"/>
            <a:r>
              <a:rPr lang="en-US" altLang="en-US" dirty="0"/>
              <a:t>Report most extensive or most complex</a:t>
            </a:r>
          </a:p>
          <a:p>
            <a:pPr marL="568423" lvl="1" indent="-342900"/>
            <a:r>
              <a:rPr lang="en-US" altLang="en-US" dirty="0"/>
              <a:t>Use total anesthesia time for all procedures</a:t>
            </a:r>
          </a:p>
        </p:txBody>
      </p:sp>
    </p:spTree>
    <p:extLst>
      <p:ext uri="{BB962C8B-B14F-4D97-AF65-F5344CB8AC3E}">
        <p14:creationId xmlns:p14="http://schemas.microsoft.com/office/powerpoint/2010/main" val="423424843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a:extLst>
              <a:ext uri="{FF2B5EF4-FFF2-40B4-BE49-F238E27FC236}">
                <a16:creationId xmlns:a16="http://schemas.microsoft.com/office/drawing/2014/main" id="{74B70F1B-E53B-4A9B-B388-361D86491B57}"/>
              </a:ext>
            </a:extLst>
          </p:cNvPr>
          <p:cNvSpPr>
            <a:spLocks noGrp="1"/>
          </p:cNvSpPr>
          <p:nvPr>
            <p:ph type="title"/>
          </p:nvPr>
        </p:nvSpPr>
        <p:spPr/>
        <p:txBody>
          <a:bodyPr/>
          <a:lstStyle/>
          <a:p>
            <a:r>
              <a:rPr lang="en-US" altLang="en-US" dirty="0"/>
              <a:t>CPT</a:t>
            </a:r>
            <a:r>
              <a:rPr lang="en-US" altLang="en-US" baseline="30000" dirty="0"/>
              <a:t>®</a:t>
            </a:r>
            <a:r>
              <a:rPr lang="en-US" altLang="en-US" dirty="0"/>
              <a:t> Modifiers</a:t>
            </a:r>
          </a:p>
        </p:txBody>
      </p:sp>
      <p:sp>
        <p:nvSpPr>
          <p:cNvPr id="563202" name="Content Placeholder 2">
            <a:extLst>
              <a:ext uri="{FF2B5EF4-FFF2-40B4-BE49-F238E27FC236}">
                <a16:creationId xmlns:a16="http://schemas.microsoft.com/office/drawing/2014/main" id="{D78F670F-D22F-4D11-93E7-62C58BEB316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53 – Discontinued Procedures</a:t>
            </a:r>
          </a:p>
          <a:p>
            <a:pPr lvl="1"/>
            <a:r>
              <a:rPr lang="en-US" altLang="en-US"/>
              <a:t>Used if surgeon discontinues the procedure</a:t>
            </a:r>
          </a:p>
          <a:p>
            <a:endParaRPr lang="en-US" altLang="en-US"/>
          </a:p>
          <a:p>
            <a:r>
              <a:rPr lang="en-US" altLang="en-US"/>
              <a:t>59 -  Distinct procedural services</a:t>
            </a:r>
          </a:p>
          <a:p>
            <a:pPr lvl="1"/>
            <a:r>
              <a:rPr lang="en-US" altLang="en-US"/>
              <a:t>Example:  General anesthesia during surgery, then an epidural is placed for post op pain management.</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Concepts	</a:t>
            </a:r>
          </a:p>
        </p:txBody>
      </p:sp>
      <p:sp>
        <p:nvSpPr>
          <p:cNvPr id="4" name="Text Placeholder 3"/>
          <p:cNvSpPr>
            <a:spLocks noGrp="1"/>
          </p:cNvSpPr>
          <p:nvPr>
            <p:ph type="body" sz="quarter" idx="14"/>
          </p:nvPr>
        </p:nvSpPr>
        <p:spPr/>
        <p:txBody>
          <a:bodyPr/>
          <a:lstStyle/>
          <a:p>
            <a:r>
              <a:rPr lang="en-US" dirty="0"/>
              <a:t>Additional Anesthesia Modifiers</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4294967295"/>
          </p:nvPr>
        </p:nvSpPr>
        <p:spPr bwMode="auto">
          <a:xfrm>
            <a:off x="240842" y="1276350"/>
            <a:ext cx="7887158" cy="313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422634" lvl="1" indent="-179909"/>
            <a:r>
              <a:rPr lang="en-US" altLang="en-US" b="1" dirty="0">
                <a:solidFill>
                  <a:schemeClr val="tx2"/>
                </a:solidFill>
              </a:rPr>
              <a:t>23</a:t>
            </a:r>
            <a:r>
              <a:rPr lang="en-US" altLang="en-US" dirty="0">
                <a:solidFill>
                  <a:schemeClr val="tx2"/>
                </a:solidFill>
              </a:rPr>
              <a:t> – Unusual Anesthesia</a:t>
            </a:r>
            <a:endParaRPr lang="en-US" altLang="en-US" b="1" dirty="0">
              <a:solidFill>
                <a:schemeClr val="tx2"/>
              </a:solidFill>
            </a:endParaRPr>
          </a:p>
          <a:p>
            <a:pPr marL="422634" lvl="1" indent="-179909"/>
            <a:r>
              <a:rPr lang="en-US" altLang="en-US" b="1" dirty="0">
                <a:solidFill>
                  <a:schemeClr val="tx2"/>
                </a:solidFill>
              </a:rPr>
              <a:t>53 </a:t>
            </a:r>
            <a:r>
              <a:rPr lang="en-US" altLang="en-US" dirty="0">
                <a:solidFill>
                  <a:schemeClr val="tx2"/>
                </a:solidFill>
              </a:rPr>
              <a:t>– Discontinued Procedure</a:t>
            </a:r>
          </a:p>
          <a:p>
            <a:pPr marL="422634" lvl="1" indent="-179909"/>
            <a:r>
              <a:rPr lang="en-US" altLang="en-US" b="1" dirty="0">
                <a:solidFill>
                  <a:schemeClr val="tx2"/>
                </a:solidFill>
              </a:rPr>
              <a:t>73</a:t>
            </a:r>
            <a:r>
              <a:rPr lang="en-US" altLang="en-US" dirty="0">
                <a:solidFill>
                  <a:schemeClr val="tx2"/>
                </a:solidFill>
              </a:rPr>
              <a:t> – Discontinued Procedure </a:t>
            </a:r>
            <a:r>
              <a:rPr lang="en-US" altLang="en-US" b="1" dirty="0">
                <a:solidFill>
                  <a:schemeClr val="tx2"/>
                </a:solidFill>
              </a:rPr>
              <a:t>prior </a:t>
            </a:r>
            <a:r>
              <a:rPr lang="en-US" altLang="en-US" dirty="0">
                <a:solidFill>
                  <a:schemeClr val="tx2"/>
                </a:solidFill>
              </a:rPr>
              <a:t>to anesthesia administration</a:t>
            </a:r>
            <a:endParaRPr lang="en-US" altLang="en-US" b="1" dirty="0">
              <a:solidFill>
                <a:schemeClr val="tx2"/>
              </a:solidFill>
            </a:endParaRPr>
          </a:p>
          <a:p>
            <a:pPr marL="422634" lvl="1" indent="-179909"/>
            <a:r>
              <a:rPr lang="en-US" altLang="en-US" b="1" dirty="0">
                <a:solidFill>
                  <a:schemeClr val="tx2"/>
                </a:solidFill>
              </a:rPr>
              <a:t>74</a:t>
            </a:r>
            <a:r>
              <a:rPr lang="en-US" altLang="en-US" dirty="0">
                <a:solidFill>
                  <a:schemeClr val="tx2"/>
                </a:solidFill>
              </a:rPr>
              <a:t> – Discontinued Procedure </a:t>
            </a:r>
            <a:r>
              <a:rPr lang="en-US" altLang="en-US" b="1" dirty="0">
                <a:solidFill>
                  <a:schemeClr val="tx2"/>
                </a:solidFill>
              </a:rPr>
              <a:t>after </a:t>
            </a:r>
            <a:r>
              <a:rPr lang="en-US" altLang="en-US" dirty="0">
                <a:solidFill>
                  <a:schemeClr val="tx2"/>
                </a:solidFill>
              </a:rPr>
              <a:t>to anesthesia administration</a:t>
            </a:r>
            <a:endParaRPr lang="en-US" altLang="en-US" b="1" dirty="0">
              <a:solidFill>
                <a:schemeClr val="tx2"/>
              </a:solidFill>
            </a:endParaRPr>
          </a:p>
        </p:txBody>
      </p:sp>
    </p:spTree>
    <p:extLst>
      <p:ext uri="{BB962C8B-B14F-4D97-AF65-F5344CB8AC3E}">
        <p14:creationId xmlns:p14="http://schemas.microsoft.com/office/powerpoint/2010/main" val="377391730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Evaluation and Management</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1493586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Placeholder 4">
            <a:extLst>
              <a:ext uri="{FF2B5EF4-FFF2-40B4-BE49-F238E27FC236}">
                <a16:creationId xmlns:a16="http://schemas.microsoft.com/office/drawing/2014/main" id="{F146821E-E673-4BFB-94E4-39D54F2011D0}"/>
              </a:ext>
            </a:extLst>
          </p:cNvPr>
          <p:cNvSpPr>
            <a:spLocks noGrp="1"/>
          </p:cNvSpPr>
          <p:nvPr>
            <p:ph type="body" sz="quarter" idx="4294967295"/>
          </p:nvPr>
        </p:nvSpPr>
        <p:spPr bwMode="auto">
          <a:xfrm>
            <a:off x="304800" y="1555750"/>
            <a:ext cx="7278688"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lnSpc>
                <a:spcPct val="90000"/>
              </a:lnSpc>
            </a:pPr>
            <a:r>
              <a:rPr lang="en-US" altLang="en-US" sz="1500" b="1" dirty="0"/>
              <a:t>Subcategories</a:t>
            </a:r>
            <a:r>
              <a:rPr lang="en-US" altLang="en-US" sz="1500" dirty="0"/>
              <a:t> can be 4, 5, or 6 characters</a:t>
            </a:r>
          </a:p>
          <a:p>
            <a:pPr lvl="2">
              <a:lnSpc>
                <a:spcPct val="90000"/>
              </a:lnSpc>
            </a:pPr>
            <a:r>
              <a:rPr lang="en-US" altLang="en-US" sz="1350" dirty="0"/>
              <a:t>4</a:t>
            </a:r>
            <a:r>
              <a:rPr lang="en-US" altLang="en-US" sz="1350" baseline="30000" dirty="0"/>
              <a:t>th</a:t>
            </a:r>
            <a:r>
              <a:rPr lang="en-US" altLang="en-US" sz="1350" dirty="0"/>
              <a:t> character further defines the site, etiology, and manifestation or state of the disease or condition.</a:t>
            </a:r>
          </a:p>
          <a:p>
            <a:pPr lvl="3">
              <a:lnSpc>
                <a:spcPct val="90000"/>
              </a:lnSpc>
            </a:pPr>
            <a:r>
              <a:rPr lang="en-US" altLang="en-US" sz="1200" dirty="0"/>
              <a:t>Example: E11.6 Type 2 diabetes mellitus with diabetic arthropathy</a:t>
            </a:r>
          </a:p>
          <a:p>
            <a:pPr lvl="2">
              <a:lnSpc>
                <a:spcPct val="90000"/>
              </a:lnSpc>
            </a:pPr>
            <a:r>
              <a:rPr lang="en-US" altLang="en-US" sz="1350" dirty="0"/>
              <a:t>5</a:t>
            </a:r>
            <a:r>
              <a:rPr lang="en-US" altLang="en-US" sz="1350" baseline="30000" dirty="0"/>
              <a:t>th</a:t>
            </a:r>
            <a:r>
              <a:rPr lang="en-US" altLang="en-US" sz="1350" dirty="0"/>
              <a:t> or 6</a:t>
            </a:r>
            <a:r>
              <a:rPr lang="en-US" altLang="en-US" sz="1350" baseline="30000" dirty="0"/>
              <a:t>th</a:t>
            </a:r>
            <a:r>
              <a:rPr lang="en-US" altLang="en-US" sz="1350" dirty="0"/>
              <a:t> character represent the most accurate level of specificity.</a:t>
            </a:r>
          </a:p>
          <a:p>
            <a:pPr lvl="3">
              <a:lnSpc>
                <a:spcPct val="90000"/>
              </a:lnSpc>
            </a:pPr>
            <a:r>
              <a:rPr lang="en-US" altLang="en-US" sz="1200" dirty="0"/>
              <a:t>Example: E11.610 Type 2 diabetes mellitus with diabetic neuropathic arthropathy</a:t>
            </a:r>
          </a:p>
        </p:txBody>
      </p:sp>
      <p:sp>
        <p:nvSpPr>
          <p:cNvPr id="29698" name="Rectangle 2">
            <a:extLst>
              <a:ext uri="{FF2B5EF4-FFF2-40B4-BE49-F238E27FC236}">
                <a16:creationId xmlns:a16="http://schemas.microsoft.com/office/drawing/2014/main" id="{B0282FA0-E5E4-4DB1-8C5D-9153A36CEFC4}"/>
              </a:ext>
            </a:extLst>
          </p:cNvPr>
          <p:cNvSpPr>
            <a:spLocks noGrp="1"/>
          </p:cNvSpPr>
          <p:nvPr>
            <p:ph type="title"/>
          </p:nvPr>
        </p:nvSpPr>
        <p:spPr>
          <a:xfrm>
            <a:off x="305331" y="104934"/>
            <a:ext cx="7887158" cy="533797"/>
          </a:xfrm>
        </p:spPr>
        <p:txBody>
          <a:bodyPr/>
          <a:lstStyle/>
          <a:p>
            <a:r>
              <a:rPr lang="en-US"/>
              <a:t> Locating the ICD-10-CM Code</a:t>
            </a:r>
            <a:endParaRPr lang="en-US" dirty="0"/>
          </a:p>
        </p:txBody>
      </p:sp>
      <p:sp>
        <p:nvSpPr>
          <p:cNvPr id="4" name="Text Placeholder 3">
            <a:extLst>
              <a:ext uri="{FF2B5EF4-FFF2-40B4-BE49-F238E27FC236}">
                <a16:creationId xmlns:a16="http://schemas.microsoft.com/office/drawing/2014/main" id="{3C3EE593-FADA-4D2C-87D8-7715CBF749D4}"/>
              </a:ext>
            </a:extLst>
          </p:cNvPr>
          <p:cNvSpPr>
            <a:spLocks noGrp="1"/>
          </p:cNvSpPr>
          <p:nvPr>
            <p:ph type="body" sz="quarter" idx="14"/>
          </p:nvPr>
        </p:nvSpPr>
        <p:spPr>
          <a:xfrm>
            <a:off x="381000" y="858838"/>
            <a:ext cx="8440738" cy="4000500"/>
          </a:xfrm>
        </p:spPr>
        <p:txBody>
          <a:bodyPr/>
          <a:lstStyle/>
          <a:p>
            <a:r>
              <a:rPr lang="en-US"/>
              <a:t>Code Structure</a:t>
            </a:r>
            <a:endParaRPr lang="en-US" dirty="0"/>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9E900923-A05A-40EE-AFA6-E7C4502B40FF}"/>
              </a:ext>
            </a:extLst>
          </p:cNvPr>
          <p:cNvSpPr>
            <a:spLocks noGrp="1" noChangeArrowheads="1"/>
          </p:cNvSpPr>
          <p:nvPr>
            <p:ph type="title"/>
          </p:nvPr>
        </p:nvSpPr>
        <p:spPr/>
        <p:txBody>
          <a:bodyPr/>
          <a:lstStyle/>
          <a:p>
            <a:r>
              <a:rPr lang="en-US" altLang="en-US" dirty="0"/>
              <a:t>ICD-10-CM Coding</a:t>
            </a:r>
          </a:p>
        </p:txBody>
      </p:sp>
      <p:sp>
        <p:nvSpPr>
          <p:cNvPr id="643074" name="Rectangle 3">
            <a:extLst>
              <a:ext uri="{FF2B5EF4-FFF2-40B4-BE49-F238E27FC236}">
                <a16:creationId xmlns:a16="http://schemas.microsoft.com/office/drawing/2014/main" id="{00EA2992-95F1-4B0C-94AB-42DED8F4296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Primary diagnosis – reason for the visit</a:t>
            </a:r>
          </a:p>
          <a:p>
            <a:endParaRPr lang="en-US" altLang="en-US"/>
          </a:p>
          <a:p>
            <a:r>
              <a:rPr lang="en-US" altLang="en-US"/>
              <a:t>Signs and Symptoms</a:t>
            </a:r>
          </a:p>
          <a:p>
            <a:pPr lvl="1"/>
            <a:r>
              <a:rPr lang="en-US" altLang="en-US"/>
              <a:t>Code only if no definitive diagnosis is stated</a:t>
            </a:r>
          </a:p>
          <a:p>
            <a:pPr lvl="1"/>
            <a:r>
              <a:rPr lang="en-US" altLang="en-US"/>
              <a:t>Routinely associated with a disease process should not be coded separately</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FB477CB6-3D6E-4B90-98A0-E5DDFC02BC59}"/>
              </a:ext>
            </a:extLst>
          </p:cNvPr>
          <p:cNvSpPr>
            <a:spLocks noGrp="1" noChangeArrowheads="1"/>
          </p:cNvSpPr>
          <p:nvPr>
            <p:ph type="title"/>
          </p:nvPr>
        </p:nvSpPr>
        <p:spPr/>
        <p:txBody>
          <a:bodyPr/>
          <a:lstStyle/>
          <a:p>
            <a:r>
              <a:rPr lang="en-US" altLang="en-US" dirty="0"/>
              <a:t>CPT</a:t>
            </a:r>
            <a:r>
              <a:rPr lang="en-US" altLang="en-US" baseline="30000" dirty="0"/>
              <a:t>®</a:t>
            </a:r>
            <a:r>
              <a:rPr lang="en-US" altLang="en-US" dirty="0"/>
              <a:t> Coding</a:t>
            </a:r>
          </a:p>
        </p:txBody>
      </p:sp>
      <p:sp>
        <p:nvSpPr>
          <p:cNvPr id="645122" name="Rectangle 3">
            <a:extLst>
              <a:ext uri="{FF2B5EF4-FFF2-40B4-BE49-F238E27FC236}">
                <a16:creationId xmlns:a16="http://schemas.microsoft.com/office/drawing/2014/main" id="{2004F3FE-036B-483A-8EDE-B6EFD9E3728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Select the category or subcategory of service and review the guidelines;</a:t>
            </a:r>
          </a:p>
          <a:p>
            <a:pPr marL="269875" lvl="1" indent="-142875"/>
            <a:r>
              <a:rPr lang="en-US" altLang="en-US" dirty="0"/>
              <a:t>Review the level of E/M service descriptors and examples;</a:t>
            </a:r>
          </a:p>
          <a:p>
            <a:pPr marL="269875" lvl="1" indent="-142875"/>
            <a:r>
              <a:rPr lang="en-US" altLang="en-US" dirty="0"/>
              <a:t>Determine the level of history;</a:t>
            </a:r>
          </a:p>
          <a:p>
            <a:pPr marL="269875" lvl="1" indent="-142875"/>
            <a:r>
              <a:rPr lang="en-US" altLang="en-US" dirty="0"/>
              <a:t>Determine the level of exam;</a:t>
            </a:r>
          </a:p>
          <a:p>
            <a:pPr marL="269875" lvl="1" indent="-142875"/>
            <a:r>
              <a:rPr lang="en-US" altLang="en-US" dirty="0"/>
              <a:t>Determine the level of medical decision making; and</a:t>
            </a:r>
          </a:p>
          <a:p>
            <a:pPr marL="269875" lvl="1" indent="-142875"/>
            <a:r>
              <a:rPr lang="en-US" altLang="en-US" dirty="0"/>
              <a:t>Select the appropriate level of E/M service.</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Rectangle 2">
            <a:extLst>
              <a:ext uri="{FF2B5EF4-FFF2-40B4-BE49-F238E27FC236}">
                <a16:creationId xmlns:a16="http://schemas.microsoft.com/office/drawing/2014/main" id="{29F41243-F2BE-411E-AF23-4597CFFB2842}"/>
              </a:ext>
            </a:extLst>
          </p:cNvPr>
          <p:cNvSpPr>
            <a:spLocks noGrp="1" noChangeArrowheads="1"/>
          </p:cNvSpPr>
          <p:nvPr>
            <p:ph type="title"/>
          </p:nvPr>
        </p:nvSpPr>
        <p:spPr/>
        <p:txBody>
          <a:bodyPr/>
          <a:lstStyle/>
          <a:p>
            <a:r>
              <a:rPr lang="en-US" altLang="en-US" dirty="0"/>
              <a:t>Categories and Subcategories</a:t>
            </a:r>
          </a:p>
        </p:txBody>
      </p:sp>
      <p:grpSp>
        <p:nvGrpSpPr>
          <p:cNvPr id="2" name="Organization Chart 6">
            <a:extLst>
              <a:ext uri="{FF2B5EF4-FFF2-40B4-BE49-F238E27FC236}">
                <a16:creationId xmlns:a16="http://schemas.microsoft.com/office/drawing/2014/main" id="{C76F295B-CA8D-4D96-BDBD-51EF6AD0539A}"/>
              </a:ext>
            </a:extLst>
          </p:cNvPr>
          <p:cNvGrpSpPr>
            <a:grpSpLocks noChangeAspect="1"/>
          </p:cNvGrpSpPr>
          <p:nvPr/>
        </p:nvGrpSpPr>
        <p:grpSpPr bwMode="auto">
          <a:xfrm>
            <a:off x="1459743" y="1230173"/>
            <a:ext cx="5932677" cy="2640744"/>
            <a:chOff x="1010" y="1617"/>
            <a:chExt cx="3737" cy="3129"/>
          </a:xfrm>
        </p:grpSpPr>
        <p:cxnSp>
          <p:nvCxnSpPr>
            <p:cNvPr id="6148" name="_s6148">
              <a:extLst>
                <a:ext uri="{FF2B5EF4-FFF2-40B4-BE49-F238E27FC236}">
                  <a16:creationId xmlns:a16="http://schemas.microsoft.com/office/drawing/2014/main" id="{76F5625E-2212-400C-A5B0-05B38C86A24E}"/>
                </a:ext>
              </a:extLst>
            </p:cNvPr>
            <p:cNvCxnSpPr>
              <a:cxnSpLocks noChangeShapeType="1"/>
              <a:stCxn id="15" idx="1"/>
              <a:endCxn id="5" idx="2"/>
            </p:cNvCxnSpPr>
            <p:nvPr/>
          </p:nvCxnSpPr>
          <p:spPr bwMode="auto">
            <a:xfrm rot="10800000">
              <a:off x="3553" y="2376"/>
              <a:ext cx="144" cy="220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49" name="_s6149">
              <a:extLst>
                <a:ext uri="{FF2B5EF4-FFF2-40B4-BE49-F238E27FC236}">
                  <a16:creationId xmlns:a16="http://schemas.microsoft.com/office/drawing/2014/main" id="{D53C30AF-4621-474A-9EF0-B0D58DE59618}"/>
                </a:ext>
              </a:extLst>
            </p:cNvPr>
            <p:cNvCxnSpPr>
              <a:cxnSpLocks noChangeShapeType="1"/>
              <a:stCxn id="14" idx="1"/>
              <a:endCxn id="5" idx="2"/>
            </p:cNvCxnSpPr>
            <p:nvPr/>
          </p:nvCxnSpPr>
          <p:spPr bwMode="auto">
            <a:xfrm rot="10800000">
              <a:off x="3553" y="2376"/>
              <a:ext cx="144" cy="173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0" name="_s6150">
              <a:extLst>
                <a:ext uri="{FF2B5EF4-FFF2-40B4-BE49-F238E27FC236}">
                  <a16:creationId xmlns:a16="http://schemas.microsoft.com/office/drawing/2014/main" id="{7DC05502-0154-4B62-B288-8E3FD1BA45FC}"/>
                </a:ext>
              </a:extLst>
            </p:cNvPr>
            <p:cNvCxnSpPr>
              <a:cxnSpLocks noChangeShapeType="1"/>
              <a:stCxn id="13" idx="1"/>
              <a:endCxn id="5" idx="2"/>
            </p:cNvCxnSpPr>
            <p:nvPr/>
          </p:nvCxnSpPr>
          <p:spPr bwMode="auto">
            <a:xfrm rot="10800000">
              <a:off x="3553" y="2376"/>
              <a:ext cx="144" cy="125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1" name="_s6151">
              <a:extLst>
                <a:ext uri="{FF2B5EF4-FFF2-40B4-BE49-F238E27FC236}">
                  <a16:creationId xmlns:a16="http://schemas.microsoft.com/office/drawing/2014/main" id="{F81A3F75-22C0-48F1-86BB-92C84CCFAF70}"/>
                </a:ext>
              </a:extLst>
            </p:cNvPr>
            <p:cNvCxnSpPr>
              <a:cxnSpLocks noChangeShapeType="1"/>
              <a:stCxn id="12" idx="1"/>
              <a:endCxn id="5" idx="2"/>
            </p:cNvCxnSpPr>
            <p:nvPr/>
          </p:nvCxnSpPr>
          <p:spPr bwMode="auto">
            <a:xfrm rot="10800000">
              <a:off x="3553" y="2376"/>
              <a:ext cx="144" cy="78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2" name="_s6152">
              <a:extLst>
                <a:ext uri="{FF2B5EF4-FFF2-40B4-BE49-F238E27FC236}">
                  <a16:creationId xmlns:a16="http://schemas.microsoft.com/office/drawing/2014/main" id="{0638BA2A-4AAE-478D-A3AE-C0FC5455D030}"/>
                </a:ext>
              </a:extLst>
            </p:cNvPr>
            <p:cNvCxnSpPr>
              <a:cxnSpLocks noChangeShapeType="1"/>
              <a:stCxn id="11" idx="1"/>
              <a:endCxn id="5" idx="2"/>
            </p:cNvCxnSpPr>
            <p:nvPr/>
          </p:nvCxnSpPr>
          <p:spPr bwMode="auto">
            <a:xfrm rot="10800000">
              <a:off x="3553" y="2376"/>
              <a:ext cx="144" cy="30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3" name="_s6153">
              <a:extLst>
                <a:ext uri="{FF2B5EF4-FFF2-40B4-BE49-F238E27FC236}">
                  <a16:creationId xmlns:a16="http://schemas.microsoft.com/office/drawing/2014/main" id="{C1708DDA-2E7B-461C-AC9A-BD604A917387}"/>
                </a:ext>
              </a:extLst>
            </p:cNvPr>
            <p:cNvCxnSpPr>
              <a:cxnSpLocks noChangeShapeType="1"/>
              <a:stCxn id="10" idx="3"/>
              <a:endCxn id="4" idx="2"/>
            </p:cNvCxnSpPr>
            <p:nvPr/>
          </p:nvCxnSpPr>
          <p:spPr bwMode="auto">
            <a:xfrm flipV="1">
              <a:off x="2063" y="2376"/>
              <a:ext cx="144" cy="206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4" name="_s6154">
              <a:extLst>
                <a:ext uri="{FF2B5EF4-FFF2-40B4-BE49-F238E27FC236}">
                  <a16:creationId xmlns:a16="http://schemas.microsoft.com/office/drawing/2014/main" id="{7801DEAC-1B4C-49FB-BE65-6346A1AA4CFD}"/>
                </a:ext>
              </a:extLst>
            </p:cNvPr>
            <p:cNvCxnSpPr>
              <a:cxnSpLocks noChangeShapeType="1"/>
              <a:stCxn id="9" idx="3"/>
              <a:endCxn id="4" idx="2"/>
            </p:cNvCxnSpPr>
            <p:nvPr/>
          </p:nvCxnSpPr>
          <p:spPr bwMode="auto">
            <a:xfrm flipV="1">
              <a:off x="2069" y="2376"/>
              <a:ext cx="138" cy="156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5" name="_s6155">
              <a:extLst>
                <a:ext uri="{FF2B5EF4-FFF2-40B4-BE49-F238E27FC236}">
                  <a16:creationId xmlns:a16="http://schemas.microsoft.com/office/drawing/2014/main" id="{C446C9A7-80CD-4084-9C03-F7479E8E330E}"/>
                </a:ext>
              </a:extLst>
            </p:cNvPr>
            <p:cNvCxnSpPr>
              <a:cxnSpLocks noChangeShapeType="1"/>
              <a:stCxn id="8" idx="3"/>
              <a:endCxn id="4" idx="2"/>
            </p:cNvCxnSpPr>
            <p:nvPr/>
          </p:nvCxnSpPr>
          <p:spPr bwMode="auto">
            <a:xfrm flipV="1">
              <a:off x="2074" y="2376"/>
              <a:ext cx="133" cy="104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6" name="_s6156">
              <a:extLst>
                <a:ext uri="{FF2B5EF4-FFF2-40B4-BE49-F238E27FC236}">
                  <a16:creationId xmlns:a16="http://schemas.microsoft.com/office/drawing/2014/main" id="{220B26B0-164F-4DE9-AC12-AE23303FFD7E}"/>
                </a:ext>
              </a:extLst>
            </p:cNvPr>
            <p:cNvCxnSpPr>
              <a:cxnSpLocks noChangeShapeType="1"/>
              <a:stCxn id="7" idx="3"/>
              <a:endCxn id="4" idx="2"/>
            </p:cNvCxnSpPr>
            <p:nvPr/>
          </p:nvCxnSpPr>
          <p:spPr bwMode="auto">
            <a:xfrm flipV="1">
              <a:off x="2060" y="2376"/>
              <a:ext cx="147" cy="49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8" name="_s6158">
              <a:extLst>
                <a:ext uri="{FF2B5EF4-FFF2-40B4-BE49-F238E27FC236}">
                  <a16:creationId xmlns:a16="http://schemas.microsoft.com/office/drawing/2014/main" id="{21ED5662-DED4-47CB-BE01-E82CCCEF3A3F}"/>
                </a:ext>
              </a:extLst>
            </p:cNvPr>
            <p:cNvCxnSpPr>
              <a:cxnSpLocks noChangeShapeType="1"/>
              <a:stCxn id="5" idx="0"/>
              <a:endCxn id="3" idx="2"/>
            </p:cNvCxnSpPr>
            <p:nvPr/>
          </p:nvCxnSpPr>
          <p:spPr bwMode="auto">
            <a:xfrm rot="5400000" flipH="1">
              <a:off x="3145" y="1660"/>
              <a:ext cx="144" cy="67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9" name="_s6159">
              <a:extLst>
                <a:ext uri="{FF2B5EF4-FFF2-40B4-BE49-F238E27FC236}">
                  <a16:creationId xmlns:a16="http://schemas.microsoft.com/office/drawing/2014/main" id="{F4BB542E-A722-41F8-9A6B-7BE515F1A5E3}"/>
                </a:ext>
              </a:extLst>
            </p:cNvPr>
            <p:cNvCxnSpPr>
              <a:cxnSpLocks noChangeShapeType="1"/>
              <a:stCxn id="4" idx="0"/>
              <a:endCxn id="3" idx="2"/>
            </p:cNvCxnSpPr>
            <p:nvPr/>
          </p:nvCxnSpPr>
          <p:spPr bwMode="auto">
            <a:xfrm rot="16200000">
              <a:off x="2472" y="1660"/>
              <a:ext cx="144" cy="67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6160">
              <a:extLst>
                <a:ext uri="{FF2B5EF4-FFF2-40B4-BE49-F238E27FC236}">
                  <a16:creationId xmlns:a16="http://schemas.microsoft.com/office/drawing/2014/main" id="{94F05B90-435C-4694-B309-8B3155D95E6D}"/>
                </a:ext>
              </a:extLst>
            </p:cNvPr>
            <p:cNvSpPr>
              <a:spLocks noChangeArrowheads="1"/>
            </p:cNvSpPr>
            <p:nvPr/>
          </p:nvSpPr>
          <p:spPr bwMode="auto">
            <a:xfrm>
              <a:off x="2448" y="1617"/>
              <a:ext cx="864" cy="308"/>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Office Visit</a:t>
              </a:r>
            </a:p>
          </p:txBody>
        </p:sp>
        <p:sp>
          <p:nvSpPr>
            <p:cNvPr id="4" name="_s6161">
              <a:extLst>
                <a:ext uri="{FF2B5EF4-FFF2-40B4-BE49-F238E27FC236}">
                  <a16:creationId xmlns:a16="http://schemas.microsoft.com/office/drawing/2014/main" id="{9B4601E3-FB6C-4E91-B805-E625341ACF76}"/>
                </a:ext>
              </a:extLst>
            </p:cNvPr>
            <p:cNvSpPr>
              <a:spLocks noChangeArrowheads="1"/>
            </p:cNvSpPr>
            <p:nvPr/>
          </p:nvSpPr>
          <p:spPr bwMode="auto">
            <a:xfrm>
              <a:off x="1606" y="2069"/>
              <a:ext cx="1202" cy="307"/>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New Patient</a:t>
              </a:r>
            </a:p>
          </p:txBody>
        </p:sp>
        <p:sp>
          <p:nvSpPr>
            <p:cNvPr id="5" name="_s6162">
              <a:extLst>
                <a:ext uri="{FF2B5EF4-FFF2-40B4-BE49-F238E27FC236}">
                  <a16:creationId xmlns:a16="http://schemas.microsoft.com/office/drawing/2014/main" id="{FFF9E6E2-95C0-477E-A5F1-A9C57C2AC52F}"/>
                </a:ext>
              </a:extLst>
            </p:cNvPr>
            <p:cNvSpPr>
              <a:spLocks noChangeArrowheads="1"/>
            </p:cNvSpPr>
            <p:nvPr/>
          </p:nvSpPr>
          <p:spPr bwMode="auto">
            <a:xfrm>
              <a:off x="2952" y="2069"/>
              <a:ext cx="1202" cy="307"/>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Established Patient</a:t>
              </a:r>
            </a:p>
          </p:txBody>
        </p:sp>
        <p:sp>
          <p:nvSpPr>
            <p:cNvPr id="7" name="_s6164">
              <a:extLst>
                <a:ext uri="{FF2B5EF4-FFF2-40B4-BE49-F238E27FC236}">
                  <a16:creationId xmlns:a16="http://schemas.microsoft.com/office/drawing/2014/main" id="{D3C7420F-079F-48B4-95BA-E8EEAAFFBA6A}"/>
                </a:ext>
              </a:extLst>
            </p:cNvPr>
            <p:cNvSpPr>
              <a:spLocks noChangeArrowheads="1"/>
            </p:cNvSpPr>
            <p:nvPr/>
          </p:nvSpPr>
          <p:spPr bwMode="auto">
            <a:xfrm>
              <a:off x="1010" y="2707"/>
              <a:ext cx="1050" cy="330"/>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99202 – Level 2</a:t>
              </a:r>
            </a:p>
          </p:txBody>
        </p:sp>
        <p:sp>
          <p:nvSpPr>
            <p:cNvPr id="8" name="_s6165">
              <a:extLst>
                <a:ext uri="{FF2B5EF4-FFF2-40B4-BE49-F238E27FC236}">
                  <a16:creationId xmlns:a16="http://schemas.microsoft.com/office/drawing/2014/main" id="{9E302466-661F-456B-82BB-06FC877E5CD0}"/>
                </a:ext>
              </a:extLst>
            </p:cNvPr>
            <p:cNvSpPr>
              <a:spLocks noChangeArrowheads="1"/>
            </p:cNvSpPr>
            <p:nvPr/>
          </p:nvSpPr>
          <p:spPr bwMode="auto">
            <a:xfrm>
              <a:off x="1024" y="3252"/>
              <a:ext cx="1050" cy="330"/>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99203 – Level 3</a:t>
              </a:r>
            </a:p>
          </p:txBody>
        </p:sp>
        <p:sp>
          <p:nvSpPr>
            <p:cNvPr id="9" name="_s6166">
              <a:extLst>
                <a:ext uri="{FF2B5EF4-FFF2-40B4-BE49-F238E27FC236}">
                  <a16:creationId xmlns:a16="http://schemas.microsoft.com/office/drawing/2014/main" id="{56968862-2E1C-4A3B-9355-71EB199CB11A}"/>
                </a:ext>
              </a:extLst>
            </p:cNvPr>
            <p:cNvSpPr>
              <a:spLocks noChangeArrowheads="1"/>
            </p:cNvSpPr>
            <p:nvPr/>
          </p:nvSpPr>
          <p:spPr bwMode="auto">
            <a:xfrm>
              <a:off x="1019" y="3777"/>
              <a:ext cx="1050" cy="330"/>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99204 – Level 4</a:t>
              </a:r>
            </a:p>
          </p:txBody>
        </p:sp>
        <p:sp>
          <p:nvSpPr>
            <p:cNvPr id="10" name="_s6167">
              <a:extLst>
                <a:ext uri="{FF2B5EF4-FFF2-40B4-BE49-F238E27FC236}">
                  <a16:creationId xmlns:a16="http://schemas.microsoft.com/office/drawing/2014/main" id="{31C24E38-DAE5-4E04-B037-1854FCCD6353}"/>
                </a:ext>
              </a:extLst>
            </p:cNvPr>
            <p:cNvSpPr>
              <a:spLocks noChangeArrowheads="1"/>
            </p:cNvSpPr>
            <p:nvPr/>
          </p:nvSpPr>
          <p:spPr bwMode="auto">
            <a:xfrm>
              <a:off x="1013" y="4272"/>
              <a:ext cx="1050" cy="330"/>
            </a:xfrm>
            <a:prstGeom prst="roundRect">
              <a:avLst>
                <a:gd name="adj" fmla="val 16667"/>
              </a:avLst>
            </a:prstGeom>
            <a:solidFill>
              <a:srgbClr val="99CCFF"/>
            </a:solidFill>
            <a:ln w="9525">
              <a:solidFill>
                <a:schemeClr val="tx1"/>
              </a:solidFill>
              <a:round/>
              <a:headEnd/>
              <a:tailEnd/>
            </a:ln>
          </p:spPr>
          <p:txBody>
            <a:bodyPr vert="horz" wrap="none" lIns="74654" tIns="37327" rIns="74654" bIns="3732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99205 – Level 5</a:t>
              </a:r>
            </a:p>
          </p:txBody>
        </p:sp>
        <p:sp>
          <p:nvSpPr>
            <p:cNvPr id="11" name="_s6168">
              <a:extLst>
                <a:ext uri="{FF2B5EF4-FFF2-40B4-BE49-F238E27FC236}">
                  <a16:creationId xmlns:a16="http://schemas.microsoft.com/office/drawing/2014/main" id="{C194DFE4-6819-458A-A5DA-B4B7F071C2B6}"/>
                </a:ext>
              </a:extLst>
            </p:cNvPr>
            <p:cNvSpPr>
              <a:spLocks noChangeArrowheads="1"/>
            </p:cNvSpPr>
            <p:nvPr/>
          </p:nvSpPr>
          <p:spPr bwMode="auto">
            <a:xfrm>
              <a:off x="3697" y="2520"/>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99211 – Level 1</a:t>
              </a:r>
            </a:p>
          </p:txBody>
        </p:sp>
        <p:sp>
          <p:nvSpPr>
            <p:cNvPr id="12" name="_s6169">
              <a:extLst>
                <a:ext uri="{FF2B5EF4-FFF2-40B4-BE49-F238E27FC236}">
                  <a16:creationId xmlns:a16="http://schemas.microsoft.com/office/drawing/2014/main" id="{91F49DD9-EEA9-4D97-AD5B-75B38382733D}"/>
                </a:ext>
              </a:extLst>
            </p:cNvPr>
            <p:cNvSpPr>
              <a:spLocks noChangeArrowheads="1"/>
            </p:cNvSpPr>
            <p:nvPr/>
          </p:nvSpPr>
          <p:spPr bwMode="auto">
            <a:xfrm>
              <a:off x="3697" y="2994"/>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99212 – Level 2</a:t>
              </a:r>
            </a:p>
          </p:txBody>
        </p:sp>
        <p:sp>
          <p:nvSpPr>
            <p:cNvPr id="13" name="_s6170">
              <a:extLst>
                <a:ext uri="{FF2B5EF4-FFF2-40B4-BE49-F238E27FC236}">
                  <a16:creationId xmlns:a16="http://schemas.microsoft.com/office/drawing/2014/main" id="{9B646B90-DAF9-485B-99A1-A39D2DFAA141}"/>
                </a:ext>
              </a:extLst>
            </p:cNvPr>
            <p:cNvSpPr>
              <a:spLocks noChangeArrowheads="1"/>
            </p:cNvSpPr>
            <p:nvPr/>
          </p:nvSpPr>
          <p:spPr bwMode="auto">
            <a:xfrm>
              <a:off x="3697" y="3468"/>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99213 – Level 3</a:t>
              </a:r>
            </a:p>
          </p:txBody>
        </p:sp>
        <p:sp>
          <p:nvSpPr>
            <p:cNvPr id="14" name="_s6171">
              <a:extLst>
                <a:ext uri="{FF2B5EF4-FFF2-40B4-BE49-F238E27FC236}">
                  <a16:creationId xmlns:a16="http://schemas.microsoft.com/office/drawing/2014/main" id="{120582A2-88CC-499D-A8AF-2393D04F2E1F}"/>
                </a:ext>
              </a:extLst>
            </p:cNvPr>
            <p:cNvSpPr>
              <a:spLocks noChangeArrowheads="1"/>
            </p:cNvSpPr>
            <p:nvPr/>
          </p:nvSpPr>
          <p:spPr bwMode="auto">
            <a:xfrm>
              <a:off x="3697" y="3942"/>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99214 – Level 4</a:t>
              </a:r>
            </a:p>
          </p:txBody>
        </p:sp>
        <p:sp>
          <p:nvSpPr>
            <p:cNvPr id="15" name="_s6172">
              <a:extLst>
                <a:ext uri="{FF2B5EF4-FFF2-40B4-BE49-F238E27FC236}">
                  <a16:creationId xmlns:a16="http://schemas.microsoft.com/office/drawing/2014/main" id="{176ED58F-24CE-4FB6-9433-187959053397}"/>
                </a:ext>
              </a:extLst>
            </p:cNvPr>
            <p:cNvSpPr>
              <a:spLocks noChangeArrowheads="1"/>
            </p:cNvSpPr>
            <p:nvPr/>
          </p:nvSpPr>
          <p:spPr bwMode="auto">
            <a:xfrm>
              <a:off x="3697" y="4416"/>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99215 – Level 5</a:t>
              </a:r>
            </a:p>
          </p:txBody>
        </p:sp>
      </p:gr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D5955DF9-6AAB-4ABB-9E8E-35C804BCDC6A}"/>
              </a:ext>
            </a:extLst>
          </p:cNvPr>
          <p:cNvSpPr>
            <a:spLocks noGrp="1" noChangeArrowheads="1"/>
          </p:cNvSpPr>
          <p:nvPr>
            <p:ph type="title"/>
          </p:nvPr>
        </p:nvSpPr>
        <p:spPr/>
        <p:txBody>
          <a:bodyPr/>
          <a:lstStyle/>
          <a:p>
            <a:r>
              <a:rPr lang="en-US" altLang="en-US" dirty="0"/>
              <a:t>New vs. Established Patients</a:t>
            </a:r>
          </a:p>
        </p:txBody>
      </p:sp>
      <p:sp>
        <p:nvSpPr>
          <p:cNvPr id="648194" name="Rectangle 3">
            <a:extLst>
              <a:ext uri="{FF2B5EF4-FFF2-40B4-BE49-F238E27FC236}">
                <a16:creationId xmlns:a16="http://schemas.microsoft.com/office/drawing/2014/main" id="{07F7482A-5EDD-4781-AEDA-4B1BFD6861A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t>New Patient</a:t>
            </a:r>
          </a:p>
          <a:p>
            <a:pPr lvl="1"/>
            <a:r>
              <a:rPr lang="en-US" dirty="0"/>
              <a:t>Patient who has not received any professional services from the physician/qualified health care professional or another physician qualified health care professional of the </a:t>
            </a:r>
            <a:r>
              <a:rPr lang="en-US" b="1" dirty="0"/>
              <a:t>exact</a:t>
            </a:r>
            <a:r>
              <a:rPr lang="en-US" dirty="0"/>
              <a:t> same specialty </a:t>
            </a:r>
            <a:r>
              <a:rPr lang="en-US" b="1" dirty="0"/>
              <a:t>and subspecialty</a:t>
            </a:r>
            <a:r>
              <a:rPr lang="en-US" dirty="0"/>
              <a:t> who belongs to the same group practice within the past 3 years.</a:t>
            </a:r>
          </a:p>
          <a:p>
            <a:endParaRPr lang="en-US" dirty="0"/>
          </a:p>
          <a:p>
            <a:r>
              <a:rPr lang="en-US" dirty="0"/>
              <a:t>Established Patient</a:t>
            </a:r>
          </a:p>
          <a:p>
            <a:pPr lvl="1"/>
            <a:r>
              <a:rPr lang="en-US" dirty="0"/>
              <a:t>Patient who HAS received services in the past 3 years</a:t>
            </a:r>
            <a:endParaRPr lang="en-US" altLang="en-US" dirty="0"/>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D5955DF9-6AAB-4ABB-9E8E-35C804BCDC6A}"/>
              </a:ext>
            </a:extLst>
          </p:cNvPr>
          <p:cNvSpPr>
            <a:spLocks noGrp="1" noChangeArrowheads="1"/>
          </p:cNvSpPr>
          <p:nvPr>
            <p:ph type="title"/>
          </p:nvPr>
        </p:nvSpPr>
        <p:spPr/>
        <p:txBody>
          <a:bodyPr/>
          <a:lstStyle/>
          <a:p>
            <a:r>
              <a:rPr lang="en-US" altLang="en-US" dirty="0"/>
              <a:t>New vs. Established Patients</a:t>
            </a:r>
          </a:p>
        </p:txBody>
      </p:sp>
      <p:sp>
        <p:nvSpPr>
          <p:cNvPr id="648194" name="Rectangle 3">
            <a:extLst>
              <a:ext uri="{FF2B5EF4-FFF2-40B4-BE49-F238E27FC236}">
                <a16:creationId xmlns:a16="http://schemas.microsoft.com/office/drawing/2014/main" id="{07F7482A-5EDD-4781-AEDA-4B1BFD6861A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dirty="0"/>
              <a:t>If a physician/qualified health care professional is </a:t>
            </a:r>
            <a:r>
              <a:rPr lang="en-US" b="1" dirty="0"/>
              <a:t>on call</a:t>
            </a:r>
            <a:r>
              <a:rPr lang="en-US" dirty="0"/>
              <a:t> or </a:t>
            </a:r>
            <a:r>
              <a:rPr lang="en-US" b="1" dirty="0"/>
              <a:t>covering</a:t>
            </a:r>
            <a:r>
              <a:rPr lang="en-US" dirty="0"/>
              <a:t> for another physician/qualified health care professional, the patient’s encounter will be classified as it would have been by the provider who is not available.</a:t>
            </a:r>
          </a:p>
        </p:txBody>
      </p:sp>
    </p:spTree>
    <p:extLst>
      <p:ext uri="{BB962C8B-B14F-4D97-AF65-F5344CB8AC3E}">
        <p14:creationId xmlns:p14="http://schemas.microsoft.com/office/powerpoint/2010/main" val="399566136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9D62C301-1E64-43BA-80A6-E650F1AABD80}"/>
              </a:ext>
            </a:extLst>
          </p:cNvPr>
          <p:cNvSpPr>
            <a:spLocks noGrp="1"/>
          </p:cNvSpPr>
          <p:nvPr>
            <p:ph type="title"/>
          </p:nvPr>
        </p:nvSpPr>
        <p:spPr/>
        <p:txBody>
          <a:bodyPr/>
          <a:lstStyle/>
          <a:p>
            <a:r>
              <a:rPr lang="en-US" altLang="en-US" dirty="0"/>
              <a:t>Office or Other Outpatient Services</a:t>
            </a:r>
          </a:p>
        </p:txBody>
      </p:sp>
      <p:sp>
        <p:nvSpPr>
          <p:cNvPr id="649218" name="Rectangle 3">
            <a:extLst>
              <a:ext uri="{FF2B5EF4-FFF2-40B4-BE49-F238E27FC236}">
                <a16:creationId xmlns:a16="http://schemas.microsoft.com/office/drawing/2014/main" id="{5ED05DB4-C13B-4F61-B345-988D2C54A73C}"/>
              </a:ext>
            </a:extLst>
          </p:cNvPr>
          <p:cNvSpPr>
            <a:spLocks noGrp="1"/>
          </p:cNvSpPr>
          <p:nvPr>
            <p:ph type="body" sz="quarter" idx="14"/>
          </p:nvPr>
        </p:nvSpPr>
        <p:spPr bwMode="auto"/>
        <p:txBody>
          <a:bodyPr vert="horz" wrap="square" numCol="1" anchor="t" anchorCtr="0" compatLnSpc="1">
            <a:prstTxWarp prst="textNoShape">
              <a:avLst/>
            </a:prstTxWarp>
          </a:bodyPr>
          <a:lstStyle/>
          <a:p>
            <a:pPr marL="269875" lvl="1" indent="-142875"/>
            <a:r>
              <a:rPr lang="en-US" altLang="en-US" dirty="0"/>
              <a:t>Provided in the physician's office or other outpatient clinic or ambulatory facility</a:t>
            </a:r>
          </a:p>
          <a:p>
            <a:pPr marL="269875" lvl="1" indent="-142875"/>
            <a:endParaRPr lang="en-US" altLang="en-US" dirty="0"/>
          </a:p>
          <a:p>
            <a:pPr marL="269875" lvl="1" indent="-142875"/>
            <a:r>
              <a:rPr lang="en-US" altLang="en-US" dirty="0"/>
              <a:t>New patient</a:t>
            </a:r>
          </a:p>
          <a:p>
            <a:pPr marL="269875" lvl="1" indent="-142875"/>
            <a:endParaRPr lang="en-US" altLang="en-US" dirty="0"/>
          </a:p>
          <a:p>
            <a:pPr marL="269875" lvl="1" indent="-142875"/>
            <a:r>
              <a:rPr lang="en-US" altLang="en-US" dirty="0"/>
              <a:t>Established patient</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0D655F20-28E5-43D5-B464-5C13192D55AC}"/>
              </a:ext>
            </a:extLst>
          </p:cNvPr>
          <p:cNvSpPr>
            <a:spLocks noGrp="1"/>
          </p:cNvSpPr>
          <p:nvPr>
            <p:ph type="title"/>
          </p:nvPr>
        </p:nvSpPr>
        <p:spPr/>
        <p:txBody>
          <a:bodyPr/>
          <a:lstStyle/>
          <a:p>
            <a:r>
              <a:rPr lang="en-US" altLang="en-US" dirty="0"/>
              <a:t>Observation</a:t>
            </a:r>
          </a:p>
        </p:txBody>
      </p:sp>
      <p:sp>
        <p:nvSpPr>
          <p:cNvPr id="652290" name="Rectangle 3">
            <a:extLst>
              <a:ext uri="{FF2B5EF4-FFF2-40B4-BE49-F238E27FC236}">
                <a16:creationId xmlns:a16="http://schemas.microsoft.com/office/drawing/2014/main" id="{FF73A4BD-B72A-4081-8F24-21D9C4C2972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Hospital Observation Services</a:t>
            </a:r>
          </a:p>
          <a:p>
            <a:pPr lvl="1"/>
            <a:r>
              <a:rPr lang="en-US" altLang="en-US" dirty="0"/>
              <a:t>Patient’s designated or admitted to observation status in the hospital</a:t>
            </a:r>
          </a:p>
          <a:p>
            <a:pPr lvl="1"/>
            <a:r>
              <a:rPr lang="en-US" altLang="en-US" dirty="0"/>
              <a:t>No CPT</a:t>
            </a:r>
            <a:r>
              <a:rPr lang="en-US" altLang="en-US" baseline="30000" dirty="0"/>
              <a:t>®</a:t>
            </a:r>
            <a:r>
              <a:rPr lang="en-US" altLang="en-US" dirty="0"/>
              <a:t> guideline on length of observation stay</a:t>
            </a:r>
          </a:p>
          <a:p>
            <a:endParaRPr lang="en-US" altLang="en-US" dirty="0"/>
          </a:p>
          <a:p>
            <a:r>
              <a:rPr lang="en-US" altLang="en-US" dirty="0"/>
              <a:t>Observation Care Discharge Services</a:t>
            </a:r>
          </a:p>
          <a:p>
            <a:pPr lvl="1"/>
            <a:r>
              <a:rPr lang="en-US" altLang="en-US" dirty="0"/>
              <a:t>If discharge is on date other than date admitted to observation</a:t>
            </a:r>
          </a:p>
          <a:p>
            <a:r>
              <a:rPr lang="en-US" altLang="en-US" dirty="0"/>
              <a:t>  </a:t>
            </a:r>
          </a:p>
          <a:p>
            <a:r>
              <a:rPr lang="en-US" altLang="en-US" dirty="0"/>
              <a:t>Initial Observation Care </a:t>
            </a:r>
          </a:p>
          <a:p>
            <a:pPr lvl="1"/>
            <a:r>
              <a:rPr lang="en-US" altLang="en-US" dirty="0"/>
              <a:t>The date the patient is admitted to observation</a:t>
            </a:r>
          </a:p>
          <a:p>
            <a:endParaRPr lang="en-US" altLang="en-US" dirty="0"/>
          </a:p>
          <a:p>
            <a:r>
              <a:rPr lang="en-US" altLang="en-US" dirty="0"/>
              <a:t>Subsequent Observation Care</a:t>
            </a:r>
          </a:p>
          <a:p>
            <a:pPr lvl="1"/>
            <a:r>
              <a:rPr lang="en-US" altLang="en-US" dirty="0"/>
              <a:t>Patient is seen on a date other than the date of admit or discharge to observation</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a:t>
            </a:r>
          </a:p>
        </p:txBody>
      </p:sp>
      <p:sp>
        <p:nvSpPr>
          <p:cNvPr id="5" name="Text Placeholder 4"/>
          <p:cNvSpPr>
            <a:spLocks noGrp="1"/>
          </p:cNvSpPr>
          <p:nvPr>
            <p:ph type="body" sz="quarter" idx="14"/>
          </p:nvPr>
        </p:nvSpPr>
        <p:spPr/>
        <p:txBody>
          <a:bodyPr>
            <a:normAutofit/>
          </a:bodyPr>
          <a:lstStyle/>
          <a:p>
            <a:pPr marL="269875" lvl="1" indent="-142875"/>
            <a:r>
              <a:rPr lang="en-US" dirty="0"/>
              <a:t>Observation care is classified by whether the patient was seen and released on the same calendar day or not.</a:t>
            </a:r>
          </a:p>
          <a:p>
            <a:pPr marL="269875" lvl="1" indent="-142875"/>
            <a:endParaRPr lang="en-US" dirty="0"/>
          </a:p>
        </p:txBody>
      </p:sp>
      <p:graphicFrame>
        <p:nvGraphicFramePr>
          <p:cNvPr id="6" name="Table 5">
            <a:extLst>
              <a:ext uri="{FF2B5EF4-FFF2-40B4-BE49-F238E27FC236}">
                <a16:creationId xmlns:a16="http://schemas.microsoft.com/office/drawing/2014/main" id="{BC53D8FD-74DA-4D46-A454-2BB7D57AD03A}"/>
              </a:ext>
            </a:extLst>
          </p:cNvPr>
          <p:cNvGraphicFramePr>
            <a:graphicFrameLocks noGrp="1"/>
          </p:cNvGraphicFramePr>
          <p:nvPr>
            <p:extLst>
              <p:ext uri="{D42A27DB-BD31-4B8C-83A1-F6EECF244321}">
                <p14:modId xmlns:p14="http://schemas.microsoft.com/office/powerpoint/2010/main" val="1316179456"/>
              </p:ext>
            </p:extLst>
          </p:nvPr>
        </p:nvGraphicFramePr>
        <p:xfrm>
          <a:off x="1219200" y="1972953"/>
          <a:ext cx="7010400" cy="1546860"/>
        </p:xfrm>
        <a:graphic>
          <a:graphicData uri="http://schemas.openxmlformats.org/drawingml/2006/table">
            <a:tbl>
              <a:tblPr firstRow="1" bandRow="1">
                <a:tableStyleId>{5C22544A-7EE6-4342-B048-85BDC9FD1C3A}</a:tableStyleId>
              </a:tblPr>
              <a:tblGrid>
                <a:gridCol w="1832269">
                  <a:extLst>
                    <a:ext uri="{9D8B030D-6E8A-4147-A177-3AD203B41FA5}">
                      <a16:colId xmlns:a16="http://schemas.microsoft.com/office/drawing/2014/main" val="37085342"/>
                    </a:ext>
                  </a:extLst>
                </a:gridCol>
                <a:gridCol w="2587331">
                  <a:extLst>
                    <a:ext uri="{9D8B030D-6E8A-4147-A177-3AD203B41FA5}">
                      <a16:colId xmlns:a16="http://schemas.microsoft.com/office/drawing/2014/main" val="2004566777"/>
                    </a:ext>
                  </a:extLst>
                </a:gridCol>
                <a:gridCol w="2590800">
                  <a:extLst>
                    <a:ext uri="{9D8B030D-6E8A-4147-A177-3AD203B41FA5}">
                      <a16:colId xmlns:a16="http://schemas.microsoft.com/office/drawing/2014/main" val="3440469874"/>
                    </a:ext>
                  </a:extLst>
                </a:gridCol>
              </a:tblGrid>
              <a:tr h="370840">
                <a:tc>
                  <a:txBody>
                    <a:bodyPr/>
                    <a:lstStyle/>
                    <a:p>
                      <a:pPr algn="ctr"/>
                      <a:endParaRPr lang="en-US" dirty="0"/>
                    </a:p>
                  </a:txBody>
                  <a:tcPr/>
                </a:tc>
                <a:tc>
                  <a:txBody>
                    <a:bodyPr/>
                    <a:lstStyle/>
                    <a:p>
                      <a:pPr algn="ctr"/>
                      <a:r>
                        <a:rPr lang="en-US" dirty="0"/>
                        <a:t>Admitted / Discharged </a:t>
                      </a:r>
                      <a:br>
                        <a:rPr lang="en-US" dirty="0"/>
                      </a:br>
                      <a:r>
                        <a:rPr lang="en-US" dirty="0"/>
                        <a:t>DIFFERENT DATES</a:t>
                      </a:r>
                    </a:p>
                  </a:txBody>
                  <a:tcPr/>
                </a:tc>
                <a:tc>
                  <a:txBody>
                    <a:bodyPr/>
                    <a:lstStyle/>
                    <a:p>
                      <a:pPr algn="ctr"/>
                      <a:r>
                        <a:rPr lang="en-US" dirty="0"/>
                        <a:t>Admitted / Discharged </a:t>
                      </a:r>
                      <a:br>
                        <a:rPr lang="en-US" dirty="0"/>
                      </a:br>
                      <a:r>
                        <a:rPr lang="en-US" dirty="0"/>
                        <a:t>SAME DAY</a:t>
                      </a:r>
                    </a:p>
                  </a:txBody>
                  <a:tcPr/>
                </a:tc>
                <a:extLst>
                  <a:ext uri="{0D108BD9-81ED-4DB2-BD59-A6C34878D82A}">
                    <a16:rowId xmlns:a16="http://schemas.microsoft.com/office/drawing/2014/main" val="2858945378"/>
                  </a:ext>
                </a:extLst>
              </a:tr>
              <a:tr h="370840">
                <a:tc>
                  <a:txBody>
                    <a:bodyPr/>
                    <a:lstStyle/>
                    <a:p>
                      <a:r>
                        <a:rPr lang="en-US" dirty="0"/>
                        <a:t>Initial date</a:t>
                      </a:r>
                    </a:p>
                  </a:txBody>
                  <a:tcPr/>
                </a:tc>
                <a:tc>
                  <a:txBody>
                    <a:bodyPr/>
                    <a:lstStyle/>
                    <a:p>
                      <a:pPr algn="ctr"/>
                      <a:r>
                        <a:rPr lang="en-US" dirty="0"/>
                        <a:t>99218, 99219 or 99220</a:t>
                      </a:r>
                    </a:p>
                  </a:txBody>
                  <a:tcPr/>
                </a:tc>
                <a:tc>
                  <a:txBody>
                    <a:bodyPr/>
                    <a:lstStyle/>
                    <a:p>
                      <a:pPr algn="ctr"/>
                      <a:r>
                        <a:rPr lang="en-US" dirty="0"/>
                        <a:t>99234, 99235 or 99236</a:t>
                      </a:r>
                    </a:p>
                  </a:txBody>
                  <a:tcPr/>
                </a:tc>
                <a:extLst>
                  <a:ext uri="{0D108BD9-81ED-4DB2-BD59-A6C34878D82A}">
                    <a16:rowId xmlns:a16="http://schemas.microsoft.com/office/drawing/2014/main" val="2076118506"/>
                  </a:ext>
                </a:extLst>
              </a:tr>
              <a:tr h="370840">
                <a:tc>
                  <a:txBody>
                    <a:bodyPr/>
                    <a:lstStyle/>
                    <a:p>
                      <a:r>
                        <a:rPr lang="en-US" dirty="0"/>
                        <a:t>Subsequent date </a:t>
                      </a:r>
                    </a:p>
                  </a:txBody>
                  <a:tcPr/>
                </a:tc>
                <a:tc>
                  <a:txBody>
                    <a:bodyPr/>
                    <a:lstStyle/>
                    <a:p>
                      <a:pPr algn="ctr"/>
                      <a:r>
                        <a:rPr lang="en-US" dirty="0"/>
                        <a:t>99224, 99225 or 99226</a:t>
                      </a:r>
                    </a:p>
                  </a:txBody>
                  <a:tcPr/>
                </a:tc>
                <a:tc>
                  <a:txBody>
                    <a:bodyPr/>
                    <a:lstStyle/>
                    <a:p>
                      <a:pPr algn="ctr"/>
                      <a:r>
                        <a:rPr lang="en-US" dirty="0"/>
                        <a:t>n/a</a:t>
                      </a:r>
                    </a:p>
                  </a:txBody>
                  <a:tcPr/>
                </a:tc>
                <a:extLst>
                  <a:ext uri="{0D108BD9-81ED-4DB2-BD59-A6C34878D82A}">
                    <a16:rowId xmlns:a16="http://schemas.microsoft.com/office/drawing/2014/main" val="915898835"/>
                  </a:ext>
                </a:extLst>
              </a:tr>
              <a:tr h="370840">
                <a:tc>
                  <a:txBody>
                    <a:bodyPr/>
                    <a:lstStyle/>
                    <a:p>
                      <a:r>
                        <a:rPr lang="en-US" dirty="0"/>
                        <a:t>Discharge date </a:t>
                      </a:r>
                    </a:p>
                  </a:txBody>
                  <a:tcPr/>
                </a:tc>
                <a:tc>
                  <a:txBody>
                    <a:bodyPr/>
                    <a:lstStyle/>
                    <a:p>
                      <a:pPr algn="ctr"/>
                      <a:r>
                        <a:rPr lang="en-US" dirty="0"/>
                        <a:t>99217</a:t>
                      </a:r>
                    </a:p>
                  </a:txBody>
                  <a:tcPr/>
                </a:tc>
                <a:tc>
                  <a:txBody>
                    <a:bodyPr/>
                    <a:lstStyle/>
                    <a:p>
                      <a:pPr algn="ctr"/>
                      <a:r>
                        <a:rPr lang="en-US" dirty="0"/>
                        <a:t>n/a</a:t>
                      </a:r>
                    </a:p>
                  </a:txBody>
                  <a:tcPr/>
                </a:tc>
                <a:extLst>
                  <a:ext uri="{0D108BD9-81ED-4DB2-BD59-A6C34878D82A}">
                    <a16:rowId xmlns:a16="http://schemas.microsoft.com/office/drawing/2014/main" val="462621475"/>
                  </a:ext>
                </a:extLst>
              </a:tr>
            </a:tbl>
          </a:graphicData>
        </a:graphic>
      </p:graphicFrame>
    </p:spTree>
    <p:extLst>
      <p:ext uri="{BB962C8B-B14F-4D97-AF65-F5344CB8AC3E}">
        <p14:creationId xmlns:p14="http://schemas.microsoft.com/office/powerpoint/2010/main" val="171120494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FD3135DA-833E-4069-8F2E-5F8D60769E77}"/>
              </a:ext>
            </a:extLst>
          </p:cNvPr>
          <p:cNvSpPr>
            <a:spLocks noGrp="1"/>
          </p:cNvSpPr>
          <p:nvPr>
            <p:ph type="title"/>
          </p:nvPr>
        </p:nvSpPr>
        <p:spPr/>
        <p:txBody>
          <a:bodyPr/>
          <a:lstStyle/>
          <a:p>
            <a:r>
              <a:rPr lang="en-US" altLang="en-US" dirty="0"/>
              <a:t>Hospital Inpatient Services</a:t>
            </a:r>
          </a:p>
        </p:txBody>
      </p:sp>
      <p:sp>
        <p:nvSpPr>
          <p:cNvPr id="653314" name="Rectangle 3">
            <a:extLst>
              <a:ext uri="{FF2B5EF4-FFF2-40B4-BE49-F238E27FC236}">
                <a16:creationId xmlns:a16="http://schemas.microsoft.com/office/drawing/2014/main" id="{F1FD11A9-DA6E-463C-BFFD-125DE2D44E12}"/>
              </a:ext>
            </a:extLst>
          </p:cNvPr>
          <p:cNvSpPr>
            <a:spLocks noGrp="1"/>
          </p:cNvSpPr>
          <p:nvPr>
            <p:ph type="body" sz="quarter" idx="14"/>
          </p:nvPr>
        </p:nvSpPr>
        <p:spPr bwMode="auto"/>
        <p:txBody>
          <a:bodyPr vert="horz" wrap="square" numCol="1" anchor="t" anchorCtr="0" compatLnSpc="1">
            <a:prstTxWarp prst="textNoShape">
              <a:avLst/>
            </a:prstTxWarp>
          </a:bodyPr>
          <a:lstStyle/>
          <a:p>
            <a:pPr lvl="1"/>
            <a:r>
              <a:rPr lang="en-US" altLang="en-US" dirty="0"/>
              <a:t>Codes used for inpatient facility and partial hospitalization</a:t>
            </a:r>
            <a:br>
              <a:rPr lang="en-US" altLang="en-US" dirty="0"/>
            </a:br>
            <a:endParaRPr lang="en-US" altLang="en-US" dirty="0"/>
          </a:p>
          <a:p>
            <a:pPr lvl="1"/>
            <a:r>
              <a:rPr lang="en-US" altLang="en-US" dirty="0"/>
              <a:t>Use codes 99234-99236 for admit/discharge on same date</a:t>
            </a:r>
            <a:br>
              <a:rPr lang="en-US" altLang="en-US" dirty="0"/>
            </a:br>
            <a:endParaRPr lang="en-US" altLang="en-US" dirty="0"/>
          </a:p>
          <a:p>
            <a:pPr lvl="1"/>
            <a:r>
              <a:rPr lang="en-US" altLang="en-US" dirty="0"/>
              <a:t>Subsequent hospital care codes used for subsequent visits while admitted</a:t>
            </a:r>
          </a:p>
          <a:p>
            <a:pPr lvl="2"/>
            <a:r>
              <a:rPr lang="en-US" altLang="en-US" dirty="0"/>
              <a:t>Includes reviewing medical record, test results, etc.</a:t>
            </a:r>
          </a:p>
          <a:p>
            <a:pPr lvl="1"/>
            <a:endParaRPr lang="en-US" altLang="en-US" dirty="0"/>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Hospital Inpatient Services</a:t>
            </a:r>
            <a:endParaRPr lang="en-US" dirty="0"/>
          </a:p>
        </p:txBody>
      </p:sp>
      <p:sp>
        <p:nvSpPr>
          <p:cNvPr id="5" name="Text Placeholder 4"/>
          <p:cNvSpPr>
            <a:spLocks noGrp="1"/>
          </p:cNvSpPr>
          <p:nvPr>
            <p:ph type="body" sz="quarter" idx="14"/>
          </p:nvPr>
        </p:nvSpPr>
        <p:spPr/>
        <p:txBody>
          <a:bodyPr>
            <a:normAutofit/>
          </a:bodyPr>
          <a:lstStyle/>
          <a:p>
            <a:pPr marL="269875" lvl="1" indent="-142875"/>
            <a:r>
              <a:rPr lang="en-US" dirty="0"/>
              <a:t>Initial Hospital care is reported by the admitting physician on the first date of inpatient hospital care.</a:t>
            </a:r>
          </a:p>
          <a:p>
            <a:pPr marL="269875" lvl="1" indent="-142875"/>
            <a:endParaRPr lang="en-US" dirty="0"/>
          </a:p>
          <a:p>
            <a:pPr marL="269875" lvl="1" indent="-142875"/>
            <a:r>
              <a:rPr lang="en-US" dirty="0"/>
              <a:t>For Medicare patients, these codes are also used by ALL providers who provide initial consultation services.</a:t>
            </a:r>
          </a:p>
          <a:p>
            <a:pPr marL="269875" lvl="1" indent="-142875"/>
            <a:endParaRPr lang="en-US" dirty="0"/>
          </a:p>
          <a:p>
            <a:pPr marL="269875" lvl="1" indent="-142875"/>
            <a:r>
              <a:rPr lang="en-US" dirty="0"/>
              <a:t>The admitting physician is identified with modifier AI.</a:t>
            </a:r>
          </a:p>
          <a:p>
            <a:pPr marL="269875" lvl="1" indent="-142875"/>
            <a:endParaRPr lang="en-US" dirty="0"/>
          </a:p>
        </p:txBody>
      </p:sp>
    </p:spTree>
    <p:extLst>
      <p:ext uri="{BB962C8B-B14F-4D97-AF65-F5344CB8AC3E}">
        <p14:creationId xmlns:p14="http://schemas.microsoft.com/office/powerpoint/2010/main" val="2894822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A6D5-FFD4-42AC-A9BF-9968469128D0}"/>
              </a:ext>
            </a:extLst>
          </p:cNvPr>
          <p:cNvSpPr>
            <a:spLocks noGrp="1"/>
          </p:cNvSpPr>
          <p:nvPr>
            <p:ph type="title"/>
          </p:nvPr>
        </p:nvSpPr>
        <p:spPr>
          <a:xfrm>
            <a:off x="305331" y="104934"/>
            <a:ext cx="7887158" cy="533797"/>
          </a:xfrm>
        </p:spPr>
        <p:txBody>
          <a:bodyPr/>
          <a:lstStyle/>
          <a:p>
            <a:r>
              <a:rPr lang="en-US" dirty="0"/>
              <a:t>Locating the ICD-10-CM Code</a:t>
            </a:r>
          </a:p>
        </p:txBody>
      </p:sp>
      <p:sp>
        <p:nvSpPr>
          <p:cNvPr id="4" name="Text Placeholder 3">
            <a:extLst>
              <a:ext uri="{FF2B5EF4-FFF2-40B4-BE49-F238E27FC236}">
                <a16:creationId xmlns:a16="http://schemas.microsoft.com/office/drawing/2014/main" id="{2A197F64-B620-47C1-B6F5-EFFE935FE363}"/>
              </a:ext>
            </a:extLst>
          </p:cNvPr>
          <p:cNvSpPr>
            <a:spLocks noGrp="1"/>
          </p:cNvSpPr>
          <p:nvPr>
            <p:ph type="body" sz="quarter" idx="14"/>
          </p:nvPr>
        </p:nvSpPr>
        <p:spPr>
          <a:xfrm>
            <a:off x="305330" y="858438"/>
            <a:ext cx="8516652" cy="4001599"/>
          </a:xfrm>
        </p:spPr>
        <p:txBody>
          <a:bodyPr/>
          <a:lstStyle/>
          <a:p>
            <a:r>
              <a:rPr lang="en-US" dirty="0"/>
              <a:t>Code Structure</a:t>
            </a:r>
          </a:p>
        </p:txBody>
      </p:sp>
      <p:sp>
        <p:nvSpPr>
          <p:cNvPr id="5" name="Text Placeholder 4">
            <a:extLst>
              <a:ext uri="{FF2B5EF4-FFF2-40B4-BE49-F238E27FC236}">
                <a16:creationId xmlns:a16="http://schemas.microsoft.com/office/drawing/2014/main" id="{35C864BE-0BE7-4C72-82FE-07D7324AF38A}"/>
              </a:ext>
            </a:extLst>
          </p:cNvPr>
          <p:cNvSpPr>
            <a:spLocks noGrp="1"/>
          </p:cNvSpPr>
          <p:nvPr>
            <p:ph type="body" sz="quarter" idx="4294967295"/>
          </p:nvPr>
        </p:nvSpPr>
        <p:spPr>
          <a:xfrm>
            <a:off x="457200" y="1500188"/>
            <a:ext cx="8686800" cy="2859087"/>
          </a:xfrm>
        </p:spPr>
        <p:txBody>
          <a:bodyPr>
            <a:normAutofit/>
          </a:bodyPr>
          <a:lstStyle/>
          <a:p>
            <a:pPr marL="471361" lvl="1" indent="-190379" defTabSz="761515">
              <a:defRPr/>
            </a:pPr>
            <a:r>
              <a:rPr lang="en-US" sz="1500" dirty="0"/>
              <a:t>7</a:t>
            </a:r>
            <a:r>
              <a:rPr lang="en-US" sz="1500" baseline="30000" dirty="0"/>
              <a:t>th</a:t>
            </a:r>
            <a:r>
              <a:rPr lang="en-US" sz="1500" dirty="0"/>
              <a:t> character extenders</a:t>
            </a:r>
          </a:p>
          <a:p>
            <a:pPr marL="761726" lvl="2" indent="-190379" defTabSz="761515">
              <a:defRPr/>
            </a:pPr>
            <a:r>
              <a:rPr lang="en-US" sz="1350" dirty="0"/>
              <a:t>Example: </a:t>
            </a:r>
            <a:br>
              <a:rPr lang="en-US" sz="1350" dirty="0"/>
            </a:br>
            <a:r>
              <a:rPr lang="en-US" sz="1350" dirty="0"/>
              <a:t>T16 Foreign body in ear</a:t>
            </a:r>
          </a:p>
          <a:p>
            <a:pPr marL="280982" lvl="1" indent="0" defTabSz="761515">
              <a:buNone/>
              <a:defRPr/>
            </a:pPr>
            <a:r>
              <a:rPr lang="en-US" sz="1592" dirty="0"/>
              <a:t>	</a:t>
            </a:r>
            <a:r>
              <a:rPr lang="en-US" sz="1350" dirty="0"/>
              <a:t>The appropriate 7</a:t>
            </a:r>
            <a:r>
              <a:rPr lang="en-US" sz="1350" baseline="30000" dirty="0"/>
              <a:t>th</a:t>
            </a:r>
            <a:r>
              <a:rPr lang="en-US" sz="1350" dirty="0"/>
              <a:t> character is to be added to each </a:t>
            </a:r>
            <a:br>
              <a:rPr lang="en-US" sz="1350" dirty="0"/>
            </a:br>
            <a:r>
              <a:rPr lang="en-US" sz="1350" dirty="0"/>
              <a:t>	code from category T16</a:t>
            </a:r>
          </a:p>
          <a:p>
            <a:pPr marL="280982" lvl="1" indent="0" defTabSz="761515">
              <a:buNone/>
              <a:defRPr/>
            </a:pPr>
            <a:r>
              <a:rPr lang="en-US" sz="1350" dirty="0"/>
              <a:t>	A = initial encounter</a:t>
            </a:r>
          </a:p>
          <a:p>
            <a:pPr marL="280982" lvl="1" indent="0" defTabSz="761515">
              <a:buNone/>
              <a:defRPr/>
            </a:pPr>
            <a:r>
              <a:rPr lang="en-US" sz="1350" dirty="0"/>
              <a:t>	D = subsequent encounter</a:t>
            </a:r>
          </a:p>
          <a:p>
            <a:pPr marL="280982" lvl="1" indent="0" defTabSz="761515">
              <a:buNone/>
              <a:defRPr/>
            </a:pPr>
            <a:r>
              <a:rPr lang="en-US" sz="1350" dirty="0"/>
              <a:t>	S = sequela</a:t>
            </a:r>
          </a:p>
          <a:p>
            <a:pPr marL="95189" indent="0" defTabSz="761515">
              <a:buNone/>
              <a:defRPr/>
            </a:pPr>
            <a:endParaRPr lang="en-US" sz="1667" dirty="0"/>
          </a:p>
          <a:p>
            <a:pPr marL="95189" indent="0" defTabSz="761515">
              <a:buNone/>
              <a:defRPr/>
            </a:pPr>
            <a:r>
              <a:rPr lang="en-US" sz="1800" dirty="0"/>
              <a:t>T16.1XXA Foreign body in right ear, initial encounter</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D36B2BA8-04B4-4954-A4A7-46162B102B93}"/>
              </a:ext>
            </a:extLst>
          </p:cNvPr>
          <p:cNvSpPr>
            <a:spLocks noGrp="1"/>
          </p:cNvSpPr>
          <p:nvPr>
            <p:ph type="title"/>
          </p:nvPr>
        </p:nvSpPr>
        <p:spPr/>
        <p:txBody>
          <a:bodyPr/>
          <a:lstStyle/>
          <a:p>
            <a:r>
              <a:rPr lang="en-US" altLang="en-US" dirty="0"/>
              <a:t>Hospital Discharge Services</a:t>
            </a:r>
          </a:p>
        </p:txBody>
      </p:sp>
      <p:sp>
        <p:nvSpPr>
          <p:cNvPr id="656386" name="Rectangle 3">
            <a:extLst>
              <a:ext uri="{FF2B5EF4-FFF2-40B4-BE49-F238E27FC236}">
                <a16:creationId xmlns:a16="http://schemas.microsoft.com/office/drawing/2014/main" id="{8E6D2FE7-F14C-40E9-BB5D-7793A2BA8854}"/>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Codes are based on time</a:t>
            </a:r>
          </a:p>
          <a:p>
            <a:pPr lvl="1"/>
            <a:r>
              <a:rPr lang="en-US" altLang="en-US" dirty="0"/>
              <a:t>Includes time spent with the final exam, paperwork, writing prescriptions, talking with patient’s family, etc.</a:t>
            </a:r>
          </a:p>
          <a:p>
            <a:pPr lvl="1"/>
            <a:r>
              <a:rPr lang="en-US" altLang="en-US" dirty="0"/>
              <a:t>Parenthetical notes </a:t>
            </a:r>
          </a:p>
          <a:p>
            <a:pPr lvl="2"/>
            <a:r>
              <a:rPr lang="en-US" altLang="en-US" dirty="0"/>
              <a:t>How to code for concurrent care on the discharge date</a:t>
            </a:r>
          </a:p>
          <a:p>
            <a:pPr lvl="2"/>
            <a:r>
              <a:rPr lang="en-US" altLang="en-US" dirty="0"/>
              <a:t>Discharge of a Newborn see code 99238 or 99463</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8AD12903-4611-430C-AD28-6BF0AAB66BB2}"/>
              </a:ext>
            </a:extLst>
          </p:cNvPr>
          <p:cNvSpPr>
            <a:spLocks noGrp="1"/>
          </p:cNvSpPr>
          <p:nvPr>
            <p:ph type="title"/>
          </p:nvPr>
        </p:nvSpPr>
        <p:spPr/>
        <p:txBody>
          <a:bodyPr/>
          <a:lstStyle/>
          <a:p>
            <a:r>
              <a:rPr lang="en-US" altLang="en-US" dirty="0"/>
              <a:t>Consultations</a:t>
            </a:r>
          </a:p>
        </p:txBody>
      </p:sp>
      <p:sp>
        <p:nvSpPr>
          <p:cNvPr id="658434" name="Rectangle 3">
            <a:extLst>
              <a:ext uri="{FF2B5EF4-FFF2-40B4-BE49-F238E27FC236}">
                <a16:creationId xmlns:a16="http://schemas.microsoft.com/office/drawing/2014/main" id="{D4CDCD7B-0FEC-4DC3-A411-F584B60AACDE}"/>
              </a:ext>
            </a:extLst>
          </p:cNvPr>
          <p:cNvSpPr>
            <a:spLocks noGrp="1"/>
          </p:cNvSpPr>
          <p:nvPr>
            <p:ph type="body" sz="quarter" idx="14"/>
          </p:nvPr>
        </p:nvSpPr>
        <p:spPr bwMode="auto">
          <a:xfrm>
            <a:off x="381000" y="858438"/>
            <a:ext cx="84409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Consultations</a:t>
            </a:r>
          </a:p>
          <a:p>
            <a:pPr lvl="1"/>
            <a:r>
              <a:rPr lang="en-US" altLang="en-US" dirty="0"/>
              <a:t>Service provided by a physician whose opinion or advice regarding evaluation and/or management of a specific problem is requested by another physician or appropriate source</a:t>
            </a:r>
            <a:br>
              <a:rPr lang="en-US" altLang="en-US" dirty="0"/>
            </a:br>
            <a:endParaRPr lang="en-US" altLang="en-US" dirty="0"/>
          </a:p>
          <a:p>
            <a:r>
              <a:rPr lang="en-US" altLang="en-US" dirty="0"/>
              <a:t>Divided by location</a:t>
            </a:r>
          </a:p>
          <a:p>
            <a:r>
              <a:rPr lang="en-US" altLang="en-US" dirty="0"/>
              <a:t>Three Rs to meet consultation criteria</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FC8A8254-18F2-4E90-9E80-1047A7286C63}"/>
              </a:ext>
            </a:extLst>
          </p:cNvPr>
          <p:cNvSpPr>
            <a:spLocks noGrp="1"/>
          </p:cNvSpPr>
          <p:nvPr>
            <p:ph type="title"/>
          </p:nvPr>
        </p:nvSpPr>
        <p:spPr/>
        <p:txBody>
          <a:bodyPr/>
          <a:lstStyle/>
          <a:p>
            <a:r>
              <a:rPr lang="en-US" altLang="en-US" dirty="0"/>
              <a:t>Consultations</a:t>
            </a:r>
          </a:p>
        </p:txBody>
      </p:sp>
      <p:sp>
        <p:nvSpPr>
          <p:cNvPr id="660482" name="Rectangle 3">
            <a:extLst>
              <a:ext uri="{FF2B5EF4-FFF2-40B4-BE49-F238E27FC236}">
                <a16:creationId xmlns:a16="http://schemas.microsoft.com/office/drawing/2014/main" id="{02F99314-EED0-4D3B-95A0-5451F41DE19A}"/>
              </a:ext>
            </a:extLst>
          </p:cNvPr>
          <p:cNvSpPr>
            <a:spLocks noGrp="1"/>
          </p:cNvSpPr>
          <p:nvPr>
            <p:ph type="body" sz="quarter" idx="14"/>
          </p:nvPr>
        </p:nvSpPr>
        <p:spPr bwMode="auto">
          <a:xfrm>
            <a:off x="381000" y="858438"/>
            <a:ext cx="84409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Medicare:</a:t>
            </a:r>
          </a:p>
          <a:p>
            <a:pPr lvl="1"/>
            <a:r>
              <a:rPr lang="en-US" altLang="en-US" dirty="0"/>
              <a:t>Office Consultations</a:t>
            </a:r>
          </a:p>
          <a:p>
            <a:pPr lvl="2"/>
            <a:r>
              <a:rPr lang="en-US" altLang="en-US" dirty="0"/>
              <a:t>Report with new and established patient codes</a:t>
            </a:r>
          </a:p>
          <a:p>
            <a:pPr lvl="1"/>
            <a:r>
              <a:rPr lang="en-US" altLang="en-US" dirty="0"/>
              <a:t>Inpatient Consultations</a:t>
            </a:r>
          </a:p>
          <a:p>
            <a:pPr lvl="2"/>
            <a:r>
              <a:rPr lang="en-US" altLang="en-US" dirty="0"/>
              <a:t>Report with initial hospital care codes for the first encounter regardless if performed by the admitting physician.</a:t>
            </a:r>
          </a:p>
          <a:p>
            <a:pPr lvl="2"/>
            <a:r>
              <a:rPr lang="en-US" altLang="en-US" dirty="0"/>
              <a:t>Use Modifier AI for the Principal Physician of Record</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FFCAA141-CD5C-4EE0-B8C5-861D87D57ABC}"/>
              </a:ext>
            </a:extLst>
          </p:cNvPr>
          <p:cNvSpPr>
            <a:spLocks noGrp="1"/>
          </p:cNvSpPr>
          <p:nvPr>
            <p:ph type="title"/>
          </p:nvPr>
        </p:nvSpPr>
        <p:spPr/>
        <p:txBody>
          <a:bodyPr/>
          <a:lstStyle/>
          <a:p>
            <a:r>
              <a:rPr lang="en-US" altLang="en-US" dirty="0"/>
              <a:t>Emergency Department</a:t>
            </a:r>
          </a:p>
        </p:txBody>
      </p:sp>
      <p:sp>
        <p:nvSpPr>
          <p:cNvPr id="662530" name="Rectangle 3">
            <a:extLst>
              <a:ext uri="{FF2B5EF4-FFF2-40B4-BE49-F238E27FC236}">
                <a16:creationId xmlns:a16="http://schemas.microsoft.com/office/drawing/2014/main" id="{824971F4-5D6C-4B46-92EF-A04CCD1BBF6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Does not distinguish between new/established</a:t>
            </a:r>
          </a:p>
          <a:p>
            <a:pPr marL="269875" lvl="1" indent="-142875"/>
            <a:endParaRPr lang="en-US" altLang="en-US" dirty="0"/>
          </a:p>
          <a:p>
            <a:pPr marL="269875" lvl="1" indent="-142875"/>
            <a:r>
              <a:rPr lang="en-US" altLang="en-US" dirty="0"/>
              <a:t>Facility must be hospital-based and available 24 hours a day, 7 days a week</a:t>
            </a:r>
          </a:p>
          <a:p>
            <a:pPr marL="269875" lvl="1" indent="-142875"/>
            <a:endParaRPr lang="en-US" altLang="en-US" dirty="0"/>
          </a:p>
          <a:p>
            <a:pPr marL="269875" lvl="1" indent="-142875"/>
            <a:r>
              <a:rPr lang="en-US" altLang="en-US" dirty="0"/>
              <a:t>Physician direction of EMS emergency care, advanced life support</a:t>
            </a:r>
          </a:p>
          <a:p>
            <a:pPr marL="269875" lvl="1" indent="-142875"/>
            <a:endParaRPr lang="en-US" altLang="en-US" dirty="0"/>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F4FB895E-89CA-4C0B-94CA-B751B0EA609E}"/>
              </a:ext>
            </a:extLst>
          </p:cNvPr>
          <p:cNvSpPr>
            <a:spLocks noGrp="1"/>
          </p:cNvSpPr>
          <p:nvPr>
            <p:ph type="title"/>
          </p:nvPr>
        </p:nvSpPr>
        <p:spPr/>
        <p:txBody>
          <a:bodyPr/>
          <a:lstStyle/>
          <a:p>
            <a:r>
              <a:rPr lang="en-US" altLang="en-US" dirty="0"/>
              <a:t>Critical Care Services</a:t>
            </a:r>
          </a:p>
        </p:txBody>
      </p:sp>
      <p:sp>
        <p:nvSpPr>
          <p:cNvPr id="663554" name="Rectangle 3">
            <a:extLst>
              <a:ext uri="{FF2B5EF4-FFF2-40B4-BE49-F238E27FC236}">
                <a16:creationId xmlns:a16="http://schemas.microsoft.com/office/drawing/2014/main" id="{A205C897-14EC-4B48-8069-B137B7529B0A}"/>
              </a:ext>
            </a:extLst>
          </p:cNvPr>
          <p:cNvSpPr>
            <a:spLocks noGrp="1"/>
          </p:cNvSpPr>
          <p:nvPr>
            <p:ph type="body" sz="quarter" idx="14"/>
          </p:nvPr>
        </p:nvSpPr>
        <p:spPr bwMode="auto">
          <a:xfrm>
            <a:off x="228600" y="858438"/>
            <a:ext cx="8593382" cy="4001599"/>
          </a:xfrm>
        </p:spPr>
        <p:txBody>
          <a:bodyPr vert="horz" wrap="square" numCol="1" anchor="t" anchorCtr="0" compatLnSpc="1">
            <a:prstTxWarp prst="textNoShape">
              <a:avLst/>
            </a:prstTxWarp>
            <a:normAutofit/>
          </a:bodyPr>
          <a:lstStyle/>
          <a:p>
            <a:pPr lvl="1"/>
            <a:r>
              <a:rPr lang="en-US" dirty="0"/>
              <a:t>Critical care is dependent on patient status, not patient location.</a:t>
            </a:r>
          </a:p>
          <a:p>
            <a:pPr lvl="1"/>
            <a:r>
              <a:rPr lang="en-US" dirty="0"/>
              <a:t>“A critical illness or injury acutely impairs one or more vital organ systems such that there is a high probability of imminent or life-threatening deterioration in the patient’s condition.”</a:t>
            </a:r>
          </a:p>
          <a:p>
            <a:pPr lvl="1"/>
            <a:r>
              <a:rPr lang="en-US" b="1" dirty="0"/>
              <a:t>Time based</a:t>
            </a:r>
            <a:r>
              <a:rPr lang="en-US" dirty="0"/>
              <a:t> service</a:t>
            </a:r>
          </a:p>
          <a:p>
            <a:pPr lvl="1"/>
            <a:r>
              <a:rPr lang="en-US" dirty="0"/>
              <a:t>Some services are included in critical care.  Pay close attention to the list of services in the Critical Care guidelines.</a:t>
            </a:r>
          </a:p>
          <a:p>
            <a:pPr lvl="2"/>
            <a:r>
              <a:rPr lang="en-US" dirty="0"/>
              <a:t>Any service NOT listed in the guidelines CAN be billed separately.</a:t>
            </a:r>
          </a:p>
          <a:p>
            <a:pPr lvl="2"/>
            <a:r>
              <a:rPr lang="en-US" dirty="0"/>
              <a:t>The time for performing these carved out services is not included in critical care.</a:t>
            </a:r>
          </a:p>
          <a:p>
            <a:pPr lvl="1"/>
            <a:endParaRPr lang="en-US" altLang="en-US" dirty="0"/>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4B254F4C-AB95-4B23-A0C6-CCABDC09374B}"/>
              </a:ext>
            </a:extLst>
          </p:cNvPr>
          <p:cNvSpPr>
            <a:spLocks noGrp="1"/>
          </p:cNvSpPr>
          <p:nvPr>
            <p:ph type="title"/>
          </p:nvPr>
        </p:nvSpPr>
        <p:spPr/>
        <p:txBody>
          <a:bodyPr/>
          <a:lstStyle/>
          <a:p>
            <a:r>
              <a:rPr lang="en-US" altLang="en-US" dirty="0"/>
              <a:t>Critical Care Services</a:t>
            </a:r>
          </a:p>
        </p:txBody>
      </p:sp>
      <p:sp>
        <p:nvSpPr>
          <p:cNvPr id="666626" name="Rectangle 3">
            <a:extLst>
              <a:ext uri="{FF2B5EF4-FFF2-40B4-BE49-F238E27FC236}">
                <a16:creationId xmlns:a16="http://schemas.microsoft.com/office/drawing/2014/main" id="{0F975F70-BD8E-40B6-B715-3CDD8617C1CE}"/>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Services provided in a critical care unit to a patient who is not considered critically ill are reported with other E/M codes.</a:t>
            </a:r>
          </a:p>
          <a:p>
            <a:pPr lvl="1"/>
            <a:r>
              <a:rPr lang="en-US" altLang="en-US" dirty="0"/>
              <a:t>Guidelines contain instructions for coding</a:t>
            </a:r>
          </a:p>
          <a:p>
            <a:pPr lvl="2"/>
            <a:r>
              <a:rPr lang="en-US" altLang="en-US" dirty="0"/>
              <a:t>Pediatric Critical Care</a:t>
            </a:r>
          </a:p>
          <a:p>
            <a:pPr lvl="2"/>
            <a:r>
              <a:rPr lang="en-US" altLang="en-US" dirty="0"/>
              <a:t>Neonatal Critical Care</a:t>
            </a:r>
          </a:p>
          <a:p>
            <a:pPr lvl="1"/>
            <a:r>
              <a:rPr lang="en-US" altLang="en-US" dirty="0"/>
              <a:t>Critical Care and other E/M services may be coded on same date by the same provider.</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Critical Care Services</a:t>
            </a:r>
            <a:endParaRPr lang="en-US" dirty="0"/>
          </a:p>
        </p:txBody>
      </p:sp>
      <p:sp>
        <p:nvSpPr>
          <p:cNvPr id="5" name="Text Placeholder 4"/>
          <p:cNvSpPr>
            <a:spLocks noGrp="1"/>
          </p:cNvSpPr>
          <p:nvPr>
            <p:ph type="body" sz="quarter" idx="14"/>
          </p:nvPr>
        </p:nvSpPr>
        <p:spPr/>
        <p:txBody>
          <a:bodyPr>
            <a:normAutofit/>
          </a:bodyPr>
          <a:lstStyle/>
          <a:p>
            <a:r>
              <a:rPr lang="en-US" dirty="0"/>
              <a:t>Billing is based on location, time and patient age:</a:t>
            </a:r>
          </a:p>
          <a:p>
            <a:pPr lvl="1"/>
            <a:r>
              <a:rPr lang="en-US" dirty="0"/>
              <a:t>Inpatient</a:t>
            </a:r>
          </a:p>
          <a:p>
            <a:pPr lvl="2"/>
            <a:r>
              <a:rPr lang="en-US" dirty="0"/>
              <a:t>Birth to 28 days – billed per day – 99468, 99469</a:t>
            </a:r>
          </a:p>
          <a:p>
            <a:pPr lvl="2"/>
            <a:r>
              <a:rPr lang="en-US" dirty="0"/>
              <a:t>29 days to 24 months – billed per day – 99471, 99472</a:t>
            </a:r>
          </a:p>
          <a:p>
            <a:pPr lvl="2"/>
            <a:r>
              <a:rPr lang="en-US" dirty="0"/>
              <a:t>2 years to 5 years – billed per day – 99475, 99476</a:t>
            </a:r>
          </a:p>
          <a:p>
            <a:pPr lvl="2"/>
            <a:r>
              <a:rPr lang="en-US" dirty="0"/>
              <a:t>6 years and older – billed by minutes – 99291, 99292</a:t>
            </a:r>
          </a:p>
          <a:p>
            <a:pPr lvl="1"/>
            <a:r>
              <a:rPr lang="en-US" dirty="0"/>
              <a:t>Outpatient</a:t>
            </a:r>
          </a:p>
          <a:p>
            <a:pPr lvl="2"/>
            <a:r>
              <a:rPr lang="en-US" dirty="0"/>
              <a:t>Any age - 99291, 99292</a:t>
            </a:r>
          </a:p>
          <a:p>
            <a:pPr lvl="2"/>
            <a:endParaRPr lang="en-US" dirty="0"/>
          </a:p>
          <a:p>
            <a:endParaRPr lang="en-US" dirty="0"/>
          </a:p>
        </p:txBody>
      </p:sp>
    </p:spTree>
    <p:extLst>
      <p:ext uri="{BB962C8B-B14F-4D97-AF65-F5344CB8AC3E}">
        <p14:creationId xmlns:p14="http://schemas.microsoft.com/office/powerpoint/2010/main" val="28425001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Care Transport</a:t>
            </a:r>
          </a:p>
        </p:txBody>
      </p:sp>
      <p:sp>
        <p:nvSpPr>
          <p:cNvPr id="5" name="Text Placeholder 4"/>
          <p:cNvSpPr>
            <a:spLocks noGrp="1"/>
          </p:cNvSpPr>
          <p:nvPr>
            <p:ph type="body" sz="quarter" idx="14"/>
          </p:nvPr>
        </p:nvSpPr>
        <p:spPr/>
        <p:txBody>
          <a:bodyPr>
            <a:normAutofit/>
          </a:bodyPr>
          <a:lstStyle/>
          <a:p>
            <a:r>
              <a:rPr lang="en-US" dirty="0"/>
              <a:t>Billing is based on location, time and patient age:</a:t>
            </a:r>
          </a:p>
          <a:p>
            <a:pPr lvl="1"/>
            <a:r>
              <a:rPr lang="en-US" dirty="0"/>
              <a:t>Sending provider: </a:t>
            </a:r>
          </a:p>
          <a:p>
            <a:pPr lvl="2"/>
            <a:r>
              <a:rPr lang="en-US" dirty="0"/>
              <a:t>All ages - 99291, 99292 </a:t>
            </a:r>
          </a:p>
          <a:p>
            <a:pPr lvl="1"/>
            <a:r>
              <a:rPr lang="en-US" dirty="0"/>
              <a:t>Transport provider (face to face with patient during transfer)</a:t>
            </a:r>
          </a:p>
          <a:p>
            <a:pPr lvl="2"/>
            <a:r>
              <a:rPr lang="en-US" dirty="0"/>
              <a:t>Age birth to 24 months – 99466, 99467</a:t>
            </a:r>
          </a:p>
          <a:p>
            <a:pPr lvl="1"/>
            <a:r>
              <a:rPr lang="en-US" dirty="0"/>
              <a:t>Control (receiving) provider</a:t>
            </a:r>
          </a:p>
          <a:p>
            <a:pPr lvl="2"/>
            <a:r>
              <a:rPr lang="en-US" dirty="0"/>
              <a:t>Age birth to 24 months – 99485, 99486</a:t>
            </a:r>
          </a:p>
          <a:p>
            <a:pPr lvl="2"/>
            <a:endParaRPr lang="en-US" dirty="0"/>
          </a:p>
          <a:p>
            <a:endParaRPr lang="en-US" dirty="0"/>
          </a:p>
        </p:txBody>
      </p:sp>
    </p:spTree>
    <p:extLst>
      <p:ext uri="{BB962C8B-B14F-4D97-AF65-F5344CB8AC3E}">
        <p14:creationId xmlns:p14="http://schemas.microsoft.com/office/powerpoint/2010/main" val="1065008946"/>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C667CFAA-4A15-4418-9A3D-383F3871ED9B}"/>
              </a:ext>
            </a:extLst>
          </p:cNvPr>
          <p:cNvSpPr>
            <a:spLocks noGrp="1"/>
          </p:cNvSpPr>
          <p:nvPr>
            <p:ph type="title"/>
          </p:nvPr>
        </p:nvSpPr>
        <p:spPr/>
        <p:txBody>
          <a:bodyPr/>
          <a:lstStyle/>
          <a:p>
            <a:r>
              <a:rPr lang="en-US" altLang="en-US" dirty="0"/>
              <a:t>Nursing Facility Services</a:t>
            </a:r>
          </a:p>
        </p:txBody>
      </p:sp>
      <p:sp>
        <p:nvSpPr>
          <p:cNvPr id="670722" name="Rectangle 3">
            <a:extLst>
              <a:ext uri="{FF2B5EF4-FFF2-40B4-BE49-F238E27FC236}">
                <a16:creationId xmlns:a16="http://schemas.microsoft.com/office/drawing/2014/main" id="{D0274CAF-6778-4CDC-874A-0EDE6ADE154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Nursing Facility Services</a:t>
            </a:r>
          </a:p>
          <a:p>
            <a:pPr lvl="1"/>
            <a:r>
              <a:rPr lang="en-US" altLang="en-US" dirty="0"/>
              <a:t>Nursing facility</a:t>
            </a:r>
          </a:p>
          <a:p>
            <a:pPr lvl="1"/>
            <a:r>
              <a:rPr lang="en-US" altLang="en-US" dirty="0"/>
              <a:t>Psychiatric residential treatment center</a:t>
            </a:r>
          </a:p>
          <a:p>
            <a:pPr lvl="1"/>
            <a:r>
              <a:rPr lang="en-US" altLang="en-US" dirty="0"/>
              <a:t>Divided into Initial and Subsequent</a:t>
            </a:r>
          </a:p>
          <a:p>
            <a:endParaRPr lang="en-US" altLang="en-US" dirty="0"/>
          </a:p>
          <a:p>
            <a:r>
              <a:rPr lang="en-US" altLang="en-US" dirty="0"/>
              <a:t>Nursing Facility Discharge</a:t>
            </a:r>
          </a:p>
          <a:p>
            <a:pPr lvl="1"/>
            <a:r>
              <a:rPr lang="en-US" altLang="en-US" dirty="0"/>
              <a:t>Similar to hospital discharge – instructions for care, prescriptions, etc.</a:t>
            </a:r>
          </a:p>
          <a:p>
            <a:endParaRPr lang="en-US" altLang="en-US" dirty="0"/>
          </a:p>
          <a:p>
            <a:r>
              <a:rPr lang="en-US" altLang="en-US" dirty="0"/>
              <a:t>Annual Assessment</a:t>
            </a:r>
          </a:p>
          <a:p>
            <a:pPr lvl="1"/>
            <a:r>
              <a:rPr lang="en-US" altLang="en-US" dirty="0"/>
              <a:t>Annual assessment required by law</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471FF737-B24E-4E35-82AF-72A237E43CB8}"/>
              </a:ext>
            </a:extLst>
          </p:cNvPr>
          <p:cNvSpPr>
            <a:spLocks noGrp="1"/>
          </p:cNvSpPr>
          <p:nvPr>
            <p:ph type="title"/>
          </p:nvPr>
        </p:nvSpPr>
        <p:spPr/>
        <p:txBody>
          <a:bodyPr/>
          <a:lstStyle/>
          <a:p>
            <a:r>
              <a:rPr lang="en-US" altLang="en-US" dirty="0"/>
              <a:t>Domiciliary, Rest Home, or Custodial Care Services</a:t>
            </a:r>
          </a:p>
        </p:txBody>
      </p:sp>
      <p:sp>
        <p:nvSpPr>
          <p:cNvPr id="672770" name="Rectangle 3">
            <a:extLst>
              <a:ext uri="{FF2B5EF4-FFF2-40B4-BE49-F238E27FC236}">
                <a16:creationId xmlns:a16="http://schemas.microsoft.com/office/drawing/2014/main" id="{2D2AA016-34A0-4F42-8573-65308724E2B9}"/>
              </a:ext>
            </a:extLst>
          </p:cNvPr>
          <p:cNvSpPr>
            <a:spLocks noGrp="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Also includes Assisted Living</a:t>
            </a:r>
          </a:p>
          <a:p>
            <a:pPr lvl="2"/>
            <a:endParaRPr lang="en-US" altLang="en-US" dirty="0"/>
          </a:p>
          <a:p>
            <a:pPr lvl="1"/>
            <a:r>
              <a:rPr lang="en-US" altLang="en-US" dirty="0"/>
              <a:t>Physician see patient in one of these types of facilities</a:t>
            </a:r>
          </a:p>
          <a:p>
            <a:pPr lvl="2"/>
            <a:r>
              <a:rPr lang="en-US" altLang="en-US" dirty="0"/>
              <a:t>No medical component</a:t>
            </a:r>
          </a:p>
          <a:p>
            <a:pPr lvl="1"/>
            <a:endParaRPr lang="en-US" altLang="en-US" dirty="0"/>
          </a:p>
          <a:p>
            <a:pPr lvl="1"/>
            <a:r>
              <a:rPr lang="en-US" altLang="en-US" dirty="0"/>
              <a:t>Either new patient or established patient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7CDA140-2CB2-45D7-BC7F-0A6011AEDAE0}"/>
              </a:ext>
            </a:extLst>
          </p:cNvPr>
          <p:cNvSpPr>
            <a:spLocks noGrp="1"/>
          </p:cNvSpPr>
          <p:nvPr>
            <p:ph type="title"/>
          </p:nvPr>
        </p:nvSpPr>
        <p:spPr/>
        <p:txBody>
          <a:bodyPr/>
          <a:lstStyle/>
          <a:p>
            <a:r>
              <a:rPr lang="en-US" dirty="0"/>
              <a:t>Locating the ICD-10-CM Code</a:t>
            </a:r>
          </a:p>
        </p:txBody>
      </p:sp>
      <p:sp>
        <p:nvSpPr>
          <p:cNvPr id="5" name="Text Placeholder 4">
            <a:extLst>
              <a:ext uri="{FF2B5EF4-FFF2-40B4-BE49-F238E27FC236}">
                <a16:creationId xmlns:a16="http://schemas.microsoft.com/office/drawing/2014/main" id="{195E814B-3B0E-4D73-9237-70EF0477C8AB}"/>
              </a:ext>
            </a:extLst>
          </p:cNvPr>
          <p:cNvSpPr>
            <a:spLocks noGrp="1"/>
          </p:cNvSpPr>
          <p:nvPr>
            <p:ph type="body" sz="quarter" idx="14"/>
          </p:nvPr>
        </p:nvSpPr>
        <p:spPr/>
        <p:txBody>
          <a:bodyPr/>
          <a:lstStyle/>
          <a:p>
            <a:r>
              <a:rPr lang="en-US" dirty="0"/>
              <a:t>Step-by-step instructions</a:t>
            </a:r>
          </a:p>
        </p:txBody>
      </p:sp>
      <p:sp>
        <p:nvSpPr>
          <p:cNvPr id="88068" name="Text Placeholder 5">
            <a:extLst>
              <a:ext uri="{FF2B5EF4-FFF2-40B4-BE49-F238E27FC236}">
                <a16:creationId xmlns:a16="http://schemas.microsoft.com/office/drawing/2014/main" id="{8914D692-F639-48F5-9985-E44C5431FB11}"/>
              </a:ext>
            </a:extLst>
          </p:cNvPr>
          <p:cNvSpPr>
            <a:spLocks noGrp="1"/>
          </p:cNvSpPr>
          <p:nvPr>
            <p:ph type="body" sz="quarter" idx="4294967295"/>
          </p:nvPr>
        </p:nvSpPr>
        <p:spPr bwMode="auto">
          <a:xfrm>
            <a:off x="322263" y="1555750"/>
            <a:ext cx="8821737"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622338" lvl="1" indent="-341299">
              <a:buFont typeface="Myriad Pro" panose="020B0503030403020204" pitchFamily="34" charset="0"/>
              <a:buAutoNum type="arabicPeriod"/>
            </a:pPr>
            <a:r>
              <a:rPr lang="en-US" altLang="en-US" sz="1500" b="1" dirty="0"/>
              <a:t>Find the documented diagnosis</a:t>
            </a:r>
          </a:p>
          <a:p>
            <a:pPr marL="622338" lvl="1" indent="-341299">
              <a:buFont typeface="Myriad Pro" panose="020B0503030403020204" pitchFamily="34" charset="0"/>
              <a:buAutoNum type="arabicPeriod"/>
            </a:pPr>
            <a:r>
              <a:rPr lang="en-US" altLang="en-US" sz="1500" b="1" dirty="0"/>
              <a:t>Determine the main term</a:t>
            </a:r>
          </a:p>
          <a:p>
            <a:pPr marL="622338" lvl="1" indent="-341299">
              <a:buFont typeface="Myriad Pro" panose="020B0503030403020204" pitchFamily="34" charset="0"/>
              <a:buAutoNum type="arabicPeriod"/>
            </a:pPr>
            <a:r>
              <a:rPr lang="en-US" altLang="en-US" sz="1500" b="1" dirty="0"/>
              <a:t>Look up the main term in the Index to Diseases and Injuries </a:t>
            </a:r>
            <a:br>
              <a:rPr lang="en-US" altLang="en-US" sz="1500" b="1" dirty="0"/>
            </a:br>
            <a:r>
              <a:rPr lang="en-US" altLang="en-US" sz="1500" b="1" dirty="0"/>
              <a:t>(Alphabetic Index)</a:t>
            </a:r>
          </a:p>
          <a:p>
            <a:pPr marL="622338" lvl="1" indent="-341299">
              <a:buFont typeface="Myriad Pro" panose="020B0503030403020204" pitchFamily="34" charset="0"/>
              <a:buAutoNum type="arabicPeriod"/>
            </a:pPr>
            <a:r>
              <a:rPr lang="en-US" altLang="en-US" sz="1500" b="1" dirty="0"/>
              <a:t>Find the code in the Tabular List</a:t>
            </a:r>
          </a:p>
          <a:p>
            <a:pPr marL="622338" lvl="1" indent="-341299">
              <a:buFont typeface="Myriad Pro" panose="020B0503030403020204" pitchFamily="34" charset="0"/>
              <a:buAutoNum type="arabicPeriod"/>
            </a:pPr>
            <a:r>
              <a:rPr lang="en-US" altLang="en-US" sz="1500" b="1" dirty="0"/>
              <a:t>Review all conventions and notes associated with the code</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C3803D66-9015-4238-82C0-9C6C5868C4B5}"/>
              </a:ext>
            </a:extLst>
          </p:cNvPr>
          <p:cNvSpPr>
            <a:spLocks noGrp="1"/>
          </p:cNvSpPr>
          <p:nvPr>
            <p:ph type="title"/>
          </p:nvPr>
        </p:nvSpPr>
        <p:spPr/>
        <p:txBody>
          <a:bodyPr>
            <a:normAutofit fontScale="90000"/>
          </a:bodyPr>
          <a:lstStyle/>
          <a:p>
            <a:r>
              <a:rPr lang="en-US" altLang="en-US" dirty="0"/>
              <a:t>Domiciliary, Rest Home, or Home Care Plan Oversight Services</a:t>
            </a:r>
          </a:p>
        </p:txBody>
      </p:sp>
      <p:sp>
        <p:nvSpPr>
          <p:cNvPr id="674818" name="Rectangle 3">
            <a:extLst>
              <a:ext uri="{FF2B5EF4-FFF2-40B4-BE49-F238E27FC236}">
                <a16:creationId xmlns:a16="http://schemas.microsoft.com/office/drawing/2014/main" id="{9D0F3C49-1BA6-4A3E-AEC3-19F1C2E3E417}"/>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Physician provides oversight of the patient’s care plan</a:t>
            </a:r>
          </a:p>
          <a:p>
            <a:pPr lvl="1"/>
            <a:endParaRPr lang="en-US" altLang="en-US" dirty="0"/>
          </a:p>
          <a:p>
            <a:pPr lvl="1"/>
            <a:r>
              <a:rPr lang="en-US" altLang="en-US" dirty="0"/>
              <a:t>Review the case management plan</a:t>
            </a:r>
          </a:p>
          <a:p>
            <a:pPr lvl="1"/>
            <a:endParaRPr lang="en-US" altLang="en-US" dirty="0"/>
          </a:p>
          <a:p>
            <a:pPr lvl="1"/>
            <a:r>
              <a:rPr lang="en-US" altLang="en-US" dirty="0"/>
              <a:t>Write new orders</a:t>
            </a:r>
          </a:p>
          <a:p>
            <a:pPr lvl="1"/>
            <a:endParaRPr lang="en-US" altLang="en-US" dirty="0"/>
          </a:p>
          <a:p>
            <a:pPr lvl="1"/>
            <a:r>
              <a:rPr lang="en-US" altLang="en-US" dirty="0"/>
              <a:t>Make a new care plan </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1438B9AB-C0B6-4573-A0CC-393C43BBD27B}"/>
              </a:ext>
            </a:extLst>
          </p:cNvPr>
          <p:cNvSpPr>
            <a:spLocks noGrp="1"/>
          </p:cNvSpPr>
          <p:nvPr>
            <p:ph type="title"/>
          </p:nvPr>
        </p:nvSpPr>
        <p:spPr/>
        <p:txBody>
          <a:bodyPr/>
          <a:lstStyle/>
          <a:p>
            <a:r>
              <a:rPr lang="en-US" altLang="en-US" dirty="0"/>
              <a:t>Home Services &amp; Prolonged Services</a:t>
            </a:r>
          </a:p>
        </p:txBody>
      </p:sp>
      <p:sp>
        <p:nvSpPr>
          <p:cNvPr id="675842" name="Rectangle 3">
            <a:extLst>
              <a:ext uri="{FF2B5EF4-FFF2-40B4-BE49-F238E27FC236}">
                <a16:creationId xmlns:a16="http://schemas.microsoft.com/office/drawing/2014/main" id="{357BE221-978E-48A4-81D3-89237DA6DFD2}"/>
              </a:ext>
            </a:extLst>
          </p:cNvPr>
          <p:cNvSpPr>
            <a:spLocks noGrp="1"/>
          </p:cNvSpPr>
          <p:nvPr>
            <p:ph type="body" sz="quarter" idx="14"/>
          </p:nvPr>
        </p:nvSpPr>
        <p:spPr bwMode="auto"/>
        <p:txBody>
          <a:bodyPr vert="horz" wrap="square" numCol="1" anchor="t" anchorCtr="0" compatLnSpc="1">
            <a:prstTxWarp prst="textNoShape">
              <a:avLst/>
            </a:prstTxWarp>
            <a:normAutofit/>
          </a:bodyPr>
          <a:lstStyle/>
          <a:p>
            <a:r>
              <a:rPr lang="en-US" altLang="en-US" dirty="0"/>
              <a:t>Home Services</a:t>
            </a:r>
          </a:p>
          <a:p>
            <a:pPr lvl="1"/>
            <a:r>
              <a:rPr lang="en-US" altLang="en-US" dirty="0"/>
              <a:t>Seen in home by physician</a:t>
            </a:r>
          </a:p>
          <a:p>
            <a:pPr lvl="2"/>
            <a:r>
              <a:rPr lang="en-US" altLang="en-US" dirty="0"/>
              <a:t>Home may be private residence, temporary lodging, or short-term accommodation</a:t>
            </a:r>
          </a:p>
          <a:p>
            <a:pPr lvl="1"/>
            <a:r>
              <a:rPr lang="en-US" altLang="en-US" dirty="0"/>
              <a:t>Separated by new and established patient</a:t>
            </a:r>
            <a:br>
              <a:rPr lang="en-US" altLang="en-US" dirty="0"/>
            </a:br>
            <a:endParaRPr lang="en-US" altLang="en-US" dirty="0"/>
          </a:p>
          <a:p>
            <a:r>
              <a:rPr lang="en-US" altLang="en-US" dirty="0"/>
              <a:t>Prolonged Services</a:t>
            </a:r>
          </a:p>
          <a:p>
            <a:pPr lvl="1"/>
            <a:r>
              <a:rPr lang="en-US" altLang="en-US" dirty="0"/>
              <a:t>Direct patient contact or without direct patient contact</a:t>
            </a:r>
          </a:p>
          <a:p>
            <a:pPr lvl="1"/>
            <a:r>
              <a:rPr lang="en-US" altLang="en-US" dirty="0"/>
              <a:t>Settings are office/outpatient and inpatient</a:t>
            </a:r>
          </a:p>
          <a:p>
            <a:pPr lvl="1"/>
            <a:r>
              <a:rPr lang="en-US" altLang="en-US" dirty="0"/>
              <a:t>Most are add-on codes</a:t>
            </a:r>
          </a:p>
          <a:p>
            <a:endParaRPr lang="en-US" altLang="en-US"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8042CC99-E984-4D67-A1AE-7EBD2D32AAC5}"/>
              </a:ext>
            </a:extLst>
          </p:cNvPr>
          <p:cNvSpPr>
            <a:spLocks noGrp="1"/>
          </p:cNvSpPr>
          <p:nvPr>
            <p:ph type="title"/>
          </p:nvPr>
        </p:nvSpPr>
        <p:spPr/>
        <p:txBody>
          <a:bodyPr/>
          <a:lstStyle/>
          <a:p>
            <a:r>
              <a:rPr lang="en-US" altLang="en-US" dirty="0"/>
              <a:t>Standby Services</a:t>
            </a:r>
          </a:p>
        </p:txBody>
      </p:sp>
      <p:sp>
        <p:nvSpPr>
          <p:cNvPr id="678914" name="Rectangle 3">
            <a:extLst>
              <a:ext uri="{FF2B5EF4-FFF2-40B4-BE49-F238E27FC236}">
                <a16:creationId xmlns:a16="http://schemas.microsoft.com/office/drawing/2014/main" id="{93B780E0-A0F6-484B-928E-157CC7C84859}"/>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Used to report time when a provider is on standby at the request of another provider</a:t>
            </a:r>
          </a:p>
          <a:p>
            <a:pPr lvl="1"/>
            <a:r>
              <a:rPr lang="en-US" altLang="en-US" dirty="0"/>
              <a:t>Only report for more than 30 minutes duration</a:t>
            </a:r>
          </a:p>
          <a:p>
            <a:pPr lvl="1"/>
            <a:r>
              <a:rPr lang="en-US" altLang="en-US" dirty="0"/>
              <a:t>Reported with additional units for each additional 30 minutes</a:t>
            </a:r>
          </a:p>
          <a:p>
            <a:pPr lvl="1"/>
            <a:r>
              <a:rPr lang="en-US" altLang="en-US" dirty="0"/>
              <a:t>Do not report if the period of standby results in the performance of a procedure</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710F6D98-6F49-4108-A47A-16CC31E5E0A6}"/>
              </a:ext>
            </a:extLst>
          </p:cNvPr>
          <p:cNvSpPr>
            <a:spLocks noGrp="1"/>
          </p:cNvSpPr>
          <p:nvPr>
            <p:ph type="title"/>
          </p:nvPr>
        </p:nvSpPr>
        <p:spPr/>
        <p:txBody>
          <a:bodyPr/>
          <a:lstStyle/>
          <a:p>
            <a:r>
              <a:rPr lang="en-US" altLang="en-US" dirty="0"/>
              <a:t>Case Management &amp; Medical Team Conference</a:t>
            </a:r>
          </a:p>
        </p:txBody>
      </p:sp>
      <p:sp>
        <p:nvSpPr>
          <p:cNvPr id="680962" name="Rectangle 3">
            <a:extLst>
              <a:ext uri="{FF2B5EF4-FFF2-40B4-BE49-F238E27FC236}">
                <a16:creationId xmlns:a16="http://schemas.microsoft.com/office/drawing/2014/main" id="{DC15274C-3ED5-4512-871A-15D6350C766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Case Management Services</a:t>
            </a:r>
          </a:p>
          <a:p>
            <a:pPr lvl="1"/>
            <a:r>
              <a:rPr lang="en-US" altLang="en-US" dirty="0"/>
              <a:t>Anticoagulant Management - Deleted</a:t>
            </a:r>
          </a:p>
          <a:p>
            <a:endParaRPr lang="en-US" altLang="en-US" dirty="0"/>
          </a:p>
          <a:p>
            <a:r>
              <a:rPr lang="en-US" altLang="en-US" dirty="0"/>
              <a:t>Medical Team Conference</a:t>
            </a:r>
          </a:p>
          <a:p>
            <a:pPr lvl="1"/>
            <a:r>
              <a:rPr lang="en-US" altLang="en-US" dirty="0"/>
              <a:t>Requires three healthcare professionals</a:t>
            </a:r>
          </a:p>
          <a:p>
            <a:pPr lvl="1"/>
            <a:r>
              <a:rPr lang="en-US" altLang="en-US" dirty="0"/>
              <a:t>Divided by direct contact or without direct contact</a:t>
            </a:r>
          </a:p>
          <a:p>
            <a:pPr lvl="1"/>
            <a:endParaRPr lang="en-US" altLang="en-US" dirty="0"/>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2B15A98D-5CC1-4C29-8B4D-DB0E7E393AAD}"/>
              </a:ext>
            </a:extLst>
          </p:cNvPr>
          <p:cNvSpPr>
            <a:spLocks noGrp="1"/>
          </p:cNvSpPr>
          <p:nvPr>
            <p:ph type="title"/>
          </p:nvPr>
        </p:nvSpPr>
        <p:spPr/>
        <p:txBody>
          <a:bodyPr/>
          <a:lstStyle/>
          <a:p>
            <a:r>
              <a:rPr lang="en-US" altLang="en-US" dirty="0"/>
              <a:t>Care Plan Oversight Services</a:t>
            </a:r>
          </a:p>
        </p:txBody>
      </p:sp>
      <p:sp>
        <p:nvSpPr>
          <p:cNvPr id="683010" name="Rectangle 3">
            <a:extLst>
              <a:ext uri="{FF2B5EF4-FFF2-40B4-BE49-F238E27FC236}">
                <a16:creationId xmlns:a16="http://schemas.microsoft.com/office/drawing/2014/main" id="{0FECED4D-2A77-4317-ADAE-ECBD7F35C32C}"/>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Home Health Agency</a:t>
            </a:r>
          </a:p>
          <a:p>
            <a:pPr lvl="1"/>
            <a:endParaRPr lang="en-US" altLang="en-US" dirty="0"/>
          </a:p>
          <a:p>
            <a:pPr lvl="1"/>
            <a:r>
              <a:rPr lang="en-US" altLang="en-US" dirty="0"/>
              <a:t>Hospice</a:t>
            </a:r>
          </a:p>
          <a:p>
            <a:pPr lvl="1"/>
            <a:endParaRPr lang="en-US" altLang="en-US" dirty="0"/>
          </a:p>
          <a:p>
            <a:pPr lvl="1"/>
            <a:r>
              <a:rPr lang="en-US" altLang="en-US" dirty="0"/>
              <a:t>Nursing Facility</a:t>
            </a:r>
          </a:p>
          <a:p>
            <a:pPr lvl="2"/>
            <a:r>
              <a:rPr lang="en-US" altLang="en-US" dirty="0"/>
              <a:t>Billed on a monthly basis</a:t>
            </a:r>
          </a:p>
          <a:p>
            <a:pPr lvl="2"/>
            <a:r>
              <a:rPr lang="en-US" altLang="en-US" dirty="0"/>
              <a:t>For the amount of time physician spends overseeing care of patient</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D4E05B48-85A2-4580-BBBE-8E36539E01AE}"/>
              </a:ext>
            </a:extLst>
          </p:cNvPr>
          <p:cNvSpPr>
            <a:spLocks noGrp="1"/>
          </p:cNvSpPr>
          <p:nvPr>
            <p:ph type="title"/>
          </p:nvPr>
        </p:nvSpPr>
        <p:spPr/>
        <p:txBody>
          <a:bodyPr/>
          <a:lstStyle/>
          <a:p>
            <a:r>
              <a:rPr lang="en-US" altLang="en-US" dirty="0"/>
              <a:t>Preventive Medicine Services</a:t>
            </a:r>
          </a:p>
        </p:txBody>
      </p:sp>
      <p:sp>
        <p:nvSpPr>
          <p:cNvPr id="685058" name="Rectangle 3">
            <a:extLst>
              <a:ext uri="{FF2B5EF4-FFF2-40B4-BE49-F238E27FC236}">
                <a16:creationId xmlns:a16="http://schemas.microsoft.com/office/drawing/2014/main" id="{449D3D17-DB4C-4C8F-8615-F91BED3349AD}"/>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dirty="0"/>
              <a:t>Two sets of codes: new or established</a:t>
            </a:r>
          </a:p>
          <a:p>
            <a:pPr lvl="1"/>
            <a:r>
              <a:rPr lang="en-US" dirty="0"/>
              <a:t>For patients who are not ill, but to prevent future illness</a:t>
            </a:r>
          </a:p>
          <a:p>
            <a:pPr lvl="1"/>
            <a:r>
              <a:rPr lang="en-US" dirty="0"/>
              <a:t>Extent of service will depend on patient age and risk factors</a:t>
            </a:r>
          </a:p>
          <a:p>
            <a:pPr lvl="1"/>
            <a:r>
              <a:rPr lang="en-US" dirty="0"/>
              <a:t>If a problem is encountered that is significant to require additional work beyond that of the preventative visit, the appropriate office/outpatient code (99202-99215) should be billed with modifier 25 added.</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0DF63681-093F-4E09-9A47-44A51CB5AD65}"/>
              </a:ext>
            </a:extLst>
          </p:cNvPr>
          <p:cNvSpPr>
            <a:spLocks noGrp="1"/>
          </p:cNvSpPr>
          <p:nvPr>
            <p:ph type="title"/>
          </p:nvPr>
        </p:nvSpPr>
        <p:spPr/>
        <p:txBody>
          <a:bodyPr>
            <a:normAutofit fontScale="90000"/>
          </a:bodyPr>
          <a:lstStyle/>
          <a:p>
            <a:r>
              <a:rPr lang="en-US" altLang="en-US" dirty="0"/>
              <a:t>Counseling Risk Factor Reduction and Behavior Change Intervention</a:t>
            </a:r>
          </a:p>
        </p:txBody>
      </p:sp>
      <p:sp>
        <p:nvSpPr>
          <p:cNvPr id="687106" name="Rectangle 3">
            <a:extLst>
              <a:ext uri="{FF2B5EF4-FFF2-40B4-BE49-F238E27FC236}">
                <a16:creationId xmlns:a16="http://schemas.microsoft.com/office/drawing/2014/main" id="{275900AA-8B3D-48CE-AB6C-0AC0331E2416}"/>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For patient without symptoms or established illness</a:t>
            </a:r>
          </a:p>
          <a:p>
            <a:pPr lvl="1"/>
            <a:r>
              <a:rPr lang="en-US" altLang="en-US" dirty="0"/>
              <a:t>No distinction between new and established patient</a:t>
            </a:r>
          </a:p>
          <a:p>
            <a:pPr lvl="1"/>
            <a:r>
              <a:rPr lang="en-US" altLang="en-US" dirty="0"/>
              <a:t>Preventive Medicine, Individual Counseling</a:t>
            </a:r>
          </a:p>
          <a:p>
            <a:pPr lvl="1"/>
            <a:r>
              <a:rPr lang="en-US" altLang="en-US" dirty="0"/>
              <a:t>Behavior Change Intervention</a:t>
            </a:r>
          </a:p>
          <a:p>
            <a:pPr lvl="1"/>
            <a:r>
              <a:rPr lang="en-US" altLang="en-US" dirty="0"/>
              <a:t>Preventive Medicine, Group Counseling</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9D16838E-EE92-4D0A-A7E1-C46738B58825}"/>
              </a:ext>
            </a:extLst>
          </p:cNvPr>
          <p:cNvSpPr>
            <a:spLocks noGrp="1"/>
          </p:cNvSpPr>
          <p:nvPr>
            <p:ph type="title"/>
          </p:nvPr>
        </p:nvSpPr>
        <p:spPr/>
        <p:txBody>
          <a:bodyPr/>
          <a:lstStyle/>
          <a:p>
            <a:r>
              <a:rPr lang="en-US" altLang="en-US" dirty="0"/>
              <a:t>Non-Face-to-Face Physician Services</a:t>
            </a:r>
          </a:p>
        </p:txBody>
      </p:sp>
      <p:sp>
        <p:nvSpPr>
          <p:cNvPr id="689154" name="Rectangle 3">
            <a:extLst>
              <a:ext uri="{FF2B5EF4-FFF2-40B4-BE49-F238E27FC236}">
                <a16:creationId xmlns:a16="http://schemas.microsoft.com/office/drawing/2014/main" id="{FA148A6E-3586-48A1-BF69-DC9AC35FAE5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Telephone Services</a:t>
            </a:r>
          </a:p>
          <a:p>
            <a:pPr lvl="1"/>
            <a:r>
              <a:rPr lang="en-US" altLang="en-US"/>
              <a:t>Must be provided by a physician</a:t>
            </a:r>
          </a:p>
          <a:p>
            <a:pPr lvl="1"/>
            <a:r>
              <a:rPr lang="en-US" altLang="en-US"/>
              <a:t>Based on amount of time </a:t>
            </a:r>
          </a:p>
          <a:p>
            <a:pPr lvl="1"/>
            <a:r>
              <a:rPr lang="en-US" altLang="en-US"/>
              <a:t>Patient must be established</a:t>
            </a:r>
          </a:p>
          <a:p>
            <a:endParaRPr lang="en-US" altLang="en-US"/>
          </a:p>
          <a:p>
            <a:r>
              <a:rPr lang="en-US" altLang="en-US"/>
              <a:t>On-Line Medical Evaluation</a:t>
            </a:r>
          </a:p>
          <a:p>
            <a:pPr lvl="1"/>
            <a:r>
              <a:rPr lang="en-US" altLang="en-US"/>
              <a:t>Reported only once for the same episode of care during a 7-day period</a:t>
            </a:r>
          </a:p>
          <a:p>
            <a:pPr lvl="1"/>
            <a:r>
              <a:rPr lang="en-US" altLang="en-US"/>
              <a:t>Must be provided by a physician</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37A10DC9-C972-4E21-BC55-49943BDAD139}"/>
              </a:ext>
            </a:extLst>
          </p:cNvPr>
          <p:cNvSpPr>
            <a:spLocks noGrp="1"/>
          </p:cNvSpPr>
          <p:nvPr>
            <p:ph type="title"/>
          </p:nvPr>
        </p:nvSpPr>
        <p:spPr/>
        <p:txBody>
          <a:bodyPr/>
          <a:lstStyle/>
          <a:p>
            <a:r>
              <a:rPr lang="en-US" altLang="en-US" dirty="0"/>
              <a:t>Special E &amp; M Services</a:t>
            </a:r>
          </a:p>
        </p:txBody>
      </p:sp>
      <p:sp>
        <p:nvSpPr>
          <p:cNvPr id="691202" name="Rectangle 3">
            <a:extLst>
              <a:ext uri="{FF2B5EF4-FFF2-40B4-BE49-F238E27FC236}">
                <a16:creationId xmlns:a16="http://schemas.microsoft.com/office/drawing/2014/main" id="{A7AC6299-1998-4E2E-AEA8-28544C15705B}"/>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Basic Life and/or Disability Evaluation Services</a:t>
            </a:r>
          </a:p>
          <a:p>
            <a:pPr lvl="1"/>
            <a:endParaRPr lang="en-US" altLang="en-US" dirty="0"/>
          </a:p>
          <a:p>
            <a:pPr lvl="1"/>
            <a:r>
              <a:rPr lang="en-US" altLang="en-US" dirty="0"/>
              <a:t>Work Related or Medical Disability Evaluation Services</a:t>
            </a:r>
          </a:p>
          <a:p>
            <a:pPr lvl="1"/>
            <a:endParaRPr lang="en-US" altLang="en-US" dirty="0"/>
          </a:p>
          <a:p>
            <a:pPr lvl="1"/>
            <a:r>
              <a:rPr lang="en-US" altLang="en-US" dirty="0"/>
              <a:t>Specific guidelines under each code</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058BE4E4-0027-49C6-B0C1-0E5CD2D5212E}"/>
              </a:ext>
            </a:extLst>
          </p:cNvPr>
          <p:cNvSpPr>
            <a:spLocks noGrp="1"/>
          </p:cNvSpPr>
          <p:nvPr>
            <p:ph type="title"/>
          </p:nvPr>
        </p:nvSpPr>
        <p:spPr/>
        <p:txBody>
          <a:bodyPr/>
          <a:lstStyle/>
          <a:p>
            <a:r>
              <a:rPr lang="en-US" altLang="en-US" dirty="0"/>
              <a:t>Newborn Care Services</a:t>
            </a:r>
          </a:p>
        </p:txBody>
      </p:sp>
      <p:sp>
        <p:nvSpPr>
          <p:cNvPr id="692226" name="Rectangle 3">
            <a:extLst>
              <a:ext uri="{FF2B5EF4-FFF2-40B4-BE49-F238E27FC236}">
                <a16:creationId xmlns:a16="http://schemas.microsoft.com/office/drawing/2014/main" id="{10620384-87C9-4117-999E-6AAAD5B8D727}"/>
              </a:ext>
            </a:extLst>
          </p:cNvPr>
          <p:cNvSpPr>
            <a:spLocks noGrp="1"/>
          </p:cNvSpPr>
          <p:nvPr>
            <p:ph type="body" sz="quarter" idx="14"/>
          </p:nvPr>
        </p:nvSpPr>
        <p:spPr bwMode="auto"/>
        <p:txBody>
          <a:bodyPr vert="horz" wrap="square" numCol="1" anchor="t" anchorCtr="0" compatLnSpc="1">
            <a:prstTxWarp prst="textNoShape">
              <a:avLst/>
            </a:prstTxWarp>
          </a:bodyPr>
          <a:lstStyle/>
          <a:p>
            <a:r>
              <a:rPr lang="en-US" altLang="en-US"/>
              <a:t>Newborn Care Services</a:t>
            </a:r>
          </a:p>
          <a:p>
            <a:pPr lvl="1"/>
            <a:r>
              <a:rPr lang="en-US" altLang="en-US" dirty="0"/>
              <a:t>Newborn care age 28 days or less</a:t>
            </a:r>
          </a:p>
          <a:p>
            <a:pPr lvl="1"/>
            <a:r>
              <a:rPr lang="en-US" altLang="en-US" dirty="0"/>
              <a:t>Separated by location and by initial or subsequent visits</a:t>
            </a:r>
            <a:br>
              <a:rPr lang="en-US" altLang="en-US" dirty="0"/>
            </a:br>
            <a:endParaRPr lang="en-US" altLang="en-US" dirty="0"/>
          </a:p>
          <a:p>
            <a:r>
              <a:rPr lang="en-US" altLang="en-US"/>
              <a:t>Delivery or Birthing Room Attendance and Resuscitation Services</a:t>
            </a:r>
          </a:p>
          <a:p>
            <a:pPr lvl="1"/>
            <a:r>
              <a:rPr lang="en-US" altLang="en-US" dirty="0"/>
              <a:t>Attendance at delivery at request of delivering physician</a:t>
            </a:r>
          </a:p>
          <a:p>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A17E-AA40-4B57-A5AB-70EAA349F4D5}"/>
              </a:ext>
            </a:extLst>
          </p:cNvPr>
          <p:cNvSpPr>
            <a:spLocks noGrp="1"/>
          </p:cNvSpPr>
          <p:nvPr>
            <p:ph type="title"/>
          </p:nvPr>
        </p:nvSpPr>
        <p:spPr/>
        <p:txBody>
          <a:bodyPr/>
          <a:lstStyle/>
          <a:p>
            <a:r>
              <a:rPr lang="en-US" dirty="0"/>
              <a:t>Locating the ICD-10-CM Code</a:t>
            </a:r>
          </a:p>
        </p:txBody>
      </p:sp>
      <p:sp>
        <p:nvSpPr>
          <p:cNvPr id="4" name="Text Placeholder 3">
            <a:extLst>
              <a:ext uri="{FF2B5EF4-FFF2-40B4-BE49-F238E27FC236}">
                <a16:creationId xmlns:a16="http://schemas.microsoft.com/office/drawing/2014/main" id="{EFD8539B-FCBC-4459-93FE-2FCE16F0B171}"/>
              </a:ext>
            </a:extLst>
          </p:cNvPr>
          <p:cNvSpPr>
            <a:spLocks noGrp="1"/>
          </p:cNvSpPr>
          <p:nvPr>
            <p:ph type="body" sz="quarter" idx="14"/>
          </p:nvPr>
        </p:nvSpPr>
        <p:spPr/>
        <p:txBody>
          <a:bodyPr/>
          <a:lstStyle/>
          <a:p>
            <a:r>
              <a:rPr lang="en-US" dirty="0"/>
              <a:t>Main Term</a:t>
            </a:r>
          </a:p>
        </p:txBody>
      </p:sp>
      <p:sp>
        <p:nvSpPr>
          <p:cNvPr id="90117" name="Text Placeholder 4">
            <a:extLst>
              <a:ext uri="{FF2B5EF4-FFF2-40B4-BE49-F238E27FC236}">
                <a16:creationId xmlns:a16="http://schemas.microsoft.com/office/drawing/2014/main" id="{0A2B7C0F-1E47-45B0-947A-76C9CCA1320C}"/>
              </a:ext>
            </a:extLst>
          </p:cNvPr>
          <p:cNvSpPr>
            <a:spLocks noGrp="1"/>
          </p:cNvSpPr>
          <p:nvPr>
            <p:ph type="body" sz="quarter" idx="4294967295"/>
          </p:nvPr>
        </p:nvSpPr>
        <p:spPr bwMode="auto">
          <a:xfrm>
            <a:off x="0" y="1555750"/>
            <a:ext cx="4572000"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542925" lvl="1" indent="-142875"/>
            <a:r>
              <a:rPr lang="en-US" altLang="en-US" sz="1500" dirty="0"/>
              <a:t>What is the disease?</a:t>
            </a:r>
          </a:p>
          <a:p>
            <a:pPr marL="542925" lvl="1" indent="-142875"/>
            <a:r>
              <a:rPr lang="en-US" altLang="en-US" sz="1500" dirty="0"/>
              <a:t>What is the illness?</a:t>
            </a:r>
          </a:p>
          <a:p>
            <a:pPr marL="542925" lvl="1" indent="-142875"/>
            <a:r>
              <a:rPr lang="en-US" altLang="en-US" sz="1500" dirty="0"/>
              <a:t>What is the symptom?</a:t>
            </a:r>
          </a:p>
        </p:txBody>
      </p:sp>
      <p:sp>
        <p:nvSpPr>
          <p:cNvPr id="6" name="Rectangle 5">
            <a:extLst>
              <a:ext uri="{FF2B5EF4-FFF2-40B4-BE49-F238E27FC236}">
                <a16:creationId xmlns:a16="http://schemas.microsoft.com/office/drawing/2014/main" id="{153D6C8E-0AEE-4D5F-A434-E6EA901F0CEA}"/>
              </a:ext>
            </a:extLst>
          </p:cNvPr>
          <p:cNvSpPr/>
          <p:nvPr/>
        </p:nvSpPr>
        <p:spPr>
          <a:xfrm>
            <a:off x="5028407" y="1276615"/>
            <a:ext cx="2741083" cy="175154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1250" dirty="0"/>
              <a:t>Acute Bronchitis</a:t>
            </a:r>
          </a:p>
          <a:p>
            <a:pPr algn="ctr" defTabSz="761515">
              <a:defRPr/>
            </a:pPr>
            <a:endParaRPr lang="en-US" sz="1250" dirty="0"/>
          </a:p>
          <a:p>
            <a:pPr algn="ctr" defTabSz="761515">
              <a:defRPr/>
            </a:pPr>
            <a:r>
              <a:rPr lang="en-US" sz="1250" dirty="0"/>
              <a:t>Main Term:  Bronchitis</a:t>
            </a:r>
          </a:p>
          <a:p>
            <a:pPr algn="ctr" defTabSz="761515">
              <a:defRPr/>
            </a:pPr>
            <a:endParaRPr lang="en-US" sz="1250" dirty="0"/>
          </a:p>
          <a:p>
            <a:pPr algn="ctr" defTabSz="761515">
              <a:defRPr/>
            </a:pPr>
            <a:endParaRPr lang="en-US" sz="1250" dirty="0"/>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3E31A035-0D18-4C28-842C-4308BD3AF60A}"/>
              </a:ext>
            </a:extLst>
          </p:cNvPr>
          <p:cNvSpPr>
            <a:spLocks noGrp="1"/>
          </p:cNvSpPr>
          <p:nvPr>
            <p:ph type="title"/>
          </p:nvPr>
        </p:nvSpPr>
        <p:spPr>
          <a:xfrm>
            <a:off x="305331" y="104934"/>
            <a:ext cx="7887158" cy="942816"/>
          </a:xfrm>
        </p:spPr>
        <p:txBody>
          <a:bodyPr>
            <a:normAutofit/>
          </a:bodyPr>
          <a:lstStyle/>
          <a:p>
            <a:r>
              <a:rPr lang="en-US" altLang="en-US" dirty="0"/>
              <a:t>Inpatient Neonatal Intensive Care</a:t>
            </a:r>
            <a:br>
              <a:rPr lang="en-US" altLang="en-US" dirty="0"/>
            </a:br>
            <a:r>
              <a:rPr lang="en-US" altLang="en-US" dirty="0"/>
              <a:t>Pediatric &amp; Neonatal Critical Care</a:t>
            </a:r>
          </a:p>
        </p:txBody>
      </p:sp>
      <p:sp>
        <p:nvSpPr>
          <p:cNvPr id="695298" name="Rectangle 3">
            <a:extLst>
              <a:ext uri="{FF2B5EF4-FFF2-40B4-BE49-F238E27FC236}">
                <a16:creationId xmlns:a16="http://schemas.microsoft.com/office/drawing/2014/main" id="{F6D6E594-DE8F-4CB9-9E90-A45A2878EA43}"/>
              </a:ext>
            </a:extLst>
          </p:cNvPr>
          <p:cNvSpPr>
            <a:spLocks noGrp="1"/>
          </p:cNvSpPr>
          <p:nvPr>
            <p:ph type="body" sz="quarter" idx="14"/>
          </p:nvPr>
        </p:nvSpPr>
        <p:spPr bwMode="auto">
          <a:xfrm>
            <a:off x="305330" y="1352550"/>
            <a:ext cx="8516652" cy="3507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Pediatric Critical Care Patient Transport</a:t>
            </a:r>
          </a:p>
          <a:p>
            <a:pPr marL="269875" lvl="1" indent="-142875"/>
            <a:endParaRPr lang="en-US" altLang="en-US" dirty="0"/>
          </a:p>
          <a:p>
            <a:pPr marL="269875" lvl="1" indent="-142875"/>
            <a:r>
              <a:rPr lang="en-US" altLang="en-US" dirty="0"/>
              <a:t>Inpatient Neonatal and Pediatric Critical Care</a:t>
            </a:r>
          </a:p>
          <a:p>
            <a:pPr marL="269875" lvl="1" indent="-142875"/>
            <a:endParaRPr lang="en-US" altLang="en-US" dirty="0"/>
          </a:p>
          <a:p>
            <a:pPr marL="269875" lvl="1" indent="-142875"/>
            <a:r>
              <a:rPr lang="en-US" altLang="en-US" dirty="0"/>
              <a:t>Initial and Continuing Intensive Care Services</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CC508EC2-0C3D-429F-9478-A4BA0F59FC19}"/>
              </a:ext>
            </a:extLst>
          </p:cNvPr>
          <p:cNvSpPr>
            <a:spLocks noGrp="1"/>
          </p:cNvSpPr>
          <p:nvPr>
            <p:ph type="title"/>
          </p:nvPr>
        </p:nvSpPr>
        <p:spPr/>
        <p:txBody>
          <a:bodyPr>
            <a:normAutofit/>
          </a:bodyPr>
          <a:lstStyle/>
          <a:p>
            <a:r>
              <a:rPr lang="en-US" altLang="en-US" dirty="0"/>
              <a:t>Inpatient Neonatal and Pediatric Critical Care Services</a:t>
            </a:r>
          </a:p>
        </p:txBody>
      </p:sp>
      <p:sp>
        <p:nvSpPr>
          <p:cNvPr id="697346" name="Rectangle 3">
            <a:extLst>
              <a:ext uri="{FF2B5EF4-FFF2-40B4-BE49-F238E27FC236}">
                <a16:creationId xmlns:a16="http://schemas.microsoft.com/office/drawing/2014/main" id="{77C70328-B16C-4E1C-A1A1-E2B65437D5A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Defined by age of patient:</a:t>
            </a:r>
          </a:p>
          <a:p>
            <a:pPr lvl="1"/>
            <a:r>
              <a:rPr lang="en-US" altLang="en-US" dirty="0"/>
              <a:t>Neonates 28 days of age or less</a:t>
            </a:r>
          </a:p>
          <a:p>
            <a:pPr lvl="1"/>
            <a:r>
              <a:rPr lang="en-US" altLang="en-US" dirty="0"/>
              <a:t>Infant or young child 29 days through 24 months of age</a:t>
            </a:r>
          </a:p>
          <a:p>
            <a:pPr lvl="1"/>
            <a:r>
              <a:rPr lang="en-US" altLang="en-US" dirty="0"/>
              <a:t>Young child two through five years of age</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C59861E5-5615-4D8C-A930-3FBAD1007933}"/>
              </a:ext>
            </a:extLst>
          </p:cNvPr>
          <p:cNvSpPr>
            <a:spLocks noGrp="1"/>
          </p:cNvSpPr>
          <p:nvPr>
            <p:ph type="title"/>
          </p:nvPr>
        </p:nvSpPr>
        <p:spPr/>
        <p:txBody>
          <a:bodyPr/>
          <a:lstStyle/>
          <a:p>
            <a:r>
              <a:rPr lang="en-US" altLang="en-US" dirty="0"/>
              <a:t>Initial and Continuing Intensive Care Services</a:t>
            </a:r>
          </a:p>
        </p:txBody>
      </p:sp>
      <p:sp>
        <p:nvSpPr>
          <p:cNvPr id="699394" name="Rectangle 3">
            <a:extLst>
              <a:ext uri="{FF2B5EF4-FFF2-40B4-BE49-F238E27FC236}">
                <a16:creationId xmlns:a16="http://schemas.microsoft.com/office/drawing/2014/main" id="{68E227B5-7612-4937-A08D-BDE916D9F261}"/>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Used to report services to a child who is not critically ill – but requires intensive observation and frequent interventions</a:t>
            </a:r>
          </a:p>
          <a:p>
            <a:pPr lvl="1"/>
            <a:r>
              <a:rPr lang="en-US" altLang="en-US" dirty="0"/>
              <a:t>99477 used for Initial Hospital Care</a:t>
            </a:r>
          </a:p>
          <a:p>
            <a:pPr lvl="1"/>
            <a:r>
              <a:rPr lang="en-US" altLang="en-US" dirty="0"/>
              <a:t>99478-99480 used for Subsequent Intensive Care</a:t>
            </a:r>
          </a:p>
          <a:p>
            <a:pPr lvl="2"/>
            <a:r>
              <a:rPr lang="en-US" altLang="en-US" dirty="0"/>
              <a:t>Code selection based on the present body weight of the child</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48016-5F2F-4CA2-8F53-8805C51377D4}"/>
              </a:ext>
            </a:extLst>
          </p:cNvPr>
          <p:cNvSpPr>
            <a:spLocks noGrp="1"/>
          </p:cNvSpPr>
          <p:nvPr>
            <p:ph type="title"/>
          </p:nvPr>
        </p:nvSpPr>
        <p:spPr/>
        <p:txBody>
          <a:bodyPr/>
          <a:lstStyle/>
          <a:p>
            <a:r>
              <a:rPr lang="en-US" dirty="0"/>
              <a:t>Chronic and Complex Chronic Care Coordination</a:t>
            </a:r>
          </a:p>
        </p:txBody>
      </p:sp>
      <p:sp>
        <p:nvSpPr>
          <p:cNvPr id="7" name="Text Placeholder 6">
            <a:extLst>
              <a:ext uri="{FF2B5EF4-FFF2-40B4-BE49-F238E27FC236}">
                <a16:creationId xmlns:a16="http://schemas.microsoft.com/office/drawing/2014/main" id="{0689217A-B8A4-4FBB-9822-E6BF40CE40B1}"/>
              </a:ext>
            </a:extLst>
          </p:cNvPr>
          <p:cNvSpPr>
            <a:spLocks noGrp="1"/>
          </p:cNvSpPr>
          <p:nvPr>
            <p:ph type="body" sz="quarter" idx="14"/>
          </p:nvPr>
        </p:nvSpPr>
        <p:spPr>
          <a:xfrm>
            <a:off x="228600" y="858438"/>
            <a:ext cx="8593382" cy="4001599"/>
          </a:xfrm>
        </p:spPr>
        <p:txBody>
          <a:bodyPr/>
          <a:lstStyle/>
          <a:p>
            <a:pPr lvl="1"/>
            <a:r>
              <a:rPr lang="en-US" altLang="en-US" dirty="0"/>
              <a:t>2 or more chronic illnesses requiring coordination of care among multiple disciplines</a:t>
            </a:r>
          </a:p>
          <a:p>
            <a:pPr lvl="1"/>
            <a:r>
              <a:rPr lang="en-US" altLang="en-US" dirty="0"/>
              <a:t>Reported by the provider overseeing the care plan and coordination</a:t>
            </a:r>
          </a:p>
          <a:p>
            <a:pPr lvl="1"/>
            <a:r>
              <a:rPr lang="en-US" altLang="en-US" dirty="0"/>
              <a:t>Reported only once per month</a:t>
            </a:r>
          </a:p>
          <a:p>
            <a:pPr lvl="1"/>
            <a:r>
              <a:rPr lang="en-US" altLang="en-US" dirty="0"/>
              <a:t>Code selection </a:t>
            </a:r>
          </a:p>
          <a:p>
            <a:pPr lvl="1"/>
            <a:r>
              <a:rPr lang="en-US" altLang="en-US" dirty="0"/>
              <a:t>Time spent overseeing</a:t>
            </a:r>
          </a:p>
          <a:p>
            <a:pPr lvl="1"/>
            <a:r>
              <a:rPr lang="en-US" altLang="en-US" dirty="0"/>
              <a:t>Whether a face-to-face encounter occurs</a:t>
            </a:r>
          </a:p>
          <a:p>
            <a:pPr lvl="1"/>
            <a:endParaRPr lang="en-US" dirty="0"/>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1A09D0-CC23-45CE-973B-B6F1AC1A62E2}"/>
              </a:ext>
            </a:extLst>
          </p:cNvPr>
          <p:cNvSpPr>
            <a:spLocks noGrp="1"/>
          </p:cNvSpPr>
          <p:nvPr>
            <p:ph type="title"/>
          </p:nvPr>
        </p:nvSpPr>
        <p:spPr/>
        <p:txBody>
          <a:bodyPr/>
          <a:lstStyle/>
          <a:p>
            <a:r>
              <a:rPr lang="en-US" dirty="0"/>
              <a:t>Advance Care Planning</a:t>
            </a:r>
          </a:p>
        </p:txBody>
      </p:sp>
      <p:sp>
        <p:nvSpPr>
          <p:cNvPr id="703490" name="Text Placeholder 2">
            <a:extLst>
              <a:ext uri="{FF2B5EF4-FFF2-40B4-BE49-F238E27FC236}">
                <a16:creationId xmlns:a16="http://schemas.microsoft.com/office/drawing/2014/main" id="{50197B2D-496E-4167-AEA3-9107FD5CAD90}"/>
              </a:ext>
            </a:extLst>
          </p:cNvPr>
          <p:cNvSpPr>
            <a:spLocks noGrp="1" noChangeArrowheads="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Advance Care Planning codes report face-to-face discussion of advance directives</a:t>
            </a:r>
          </a:p>
          <a:p>
            <a:pPr lvl="1"/>
            <a:r>
              <a:rPr lang="en-US" altLang="en-US" dirty="0"/>
              <a:t>Based on time</a:t>
            </a:r>
          </a:p>
          <a:p>
            <a:pPr lvl="2"/>
            <a:r>
              <a:rPr lang="en-US" altLang="en-US" dirty="0"/>
              <a:t>Healthcare Proxy</a:t>
            </a:r>
          </a:p>
          <a:p>
            <a:pPr lvl="2"/>
            <a:r>
              <a:rPr lang="en-US" altLang="en-US" dirty="0"/>
              <a:t>Durable Power of Attorney for Healthcare</a:t>
            </a:r>
          </a:p>
          <a:p>
            <a:pPr lvl="2"/>
            <a:r>
              <a:rPr lang="en-US" altLang="en-US" dirty="0"/>
              <a:t>Living Will</a:t>
            </a:r>
          </a:p>
          <a:p>
            <a:pPr lvl="2"/>
            <a:r>
              <a:rPr lang="en-US" altLang="en-US" dirty="0"/>
              <a:t>Medical orders for Life-Sustaining Treatment</a:t>
            </a:r>
          </a:p>
          <a:p>
            <a:pPr lvl="1"/>
            <a:endParaRPr lang="en-US" altLang="en-US" dirty="0"/>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2F0A0810-7351-4A8D-BD1E-68715001575C}"/>
              </a:ext>
            </a:extLst>
          </p:cNvPr>
          <p:cNvSpPr>
            <a:spLocks noGrp="1" noChangeArrowheads="1"/>
          </p:cNvSpPr>
          <p:nvPr>
            <p:ph type="title"/>
          </p:nvPr>
        </p:nvSpPr>
        <p:spPr/>
        <p:txBody>
          <a:bodyPr/>
          <a:lstStyle/>
          <a:p>
            <a:r>
              <a:rPr lang="en-US" dirty="0"/>
              <a:t>Evaluation and Management Coding Leveling </a:t>
            </a:r>
          </a:p>
        </p:txBody>
      </p:sp>
      <p:sp>
        <p:nvSpPr>
          <p:cNvPr id="122883" name="Rectangle 4">
            <a:extLst>
              <a:ext uri="{FF2B5EF4-FFF2-40B4-BE49-F238E27FC236}">
                <a16:creationId xmlns:a16="http://schemas.microsoft.com/office/drawing/2014/main" id="{024F5C24-4CCD-4CEC-A6B4-8B8323AEC024}"/>
              </a:ext>
            </a:extLst>
          </p:cNvPr>
          <p:cNvSpPr>
            <a:spLocks noGrp="1" noChangeArrowheads="1"/>
          </p:cNvSpPr>
          <p:nvPr>
            <p:ph type="body" sz="quarter" idx="14"/>
          </p:nvPr>
        </p:nvSpPr>
        <p:spPr bwMode="auto">
          <a:xfrm>
            <a:off x="228600" y="858438"/>
            <a:ext cx="859338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US" altLang="en-US" dirty="0"/>
              <a:t>Select the category or subcategory of service and review the guidelines</a:t>
            </a:r>
          </a:p>
          <a:p>
            <a:pPr lvl="1"/>
            <a:r>
              <a:rPr lang="en-US" altLang="en-US" dirty="0"/>
              <a:t>Review the level of E/M service descriptors and examples</a:t>
            </a:r>
          </a:p>
          <a:p>
            <a:pPr lvl="1"/>
            <a:r>
              <a:rPr lang="en-US" altLang="en-US" dirty="0"/>
              <a:t>Select the appropriate level of E/M service</a:t>
            </a:r>
          </a:p>
          <a:p>
            <a:pPr lvl="2"/>
            <a:r>
              <a:rPr lang="en-US" altLang="en-US" dirty="0"/>
              <a:t>Office and Other Outpatient</a:t>
            </a:r>
          </a:p>
          <a:p>
            <a:pPr lvl="3"/>
            <a:r>
              <a:rPr lang="en-US" altLang="en-US" dirty="0"/>
              <a:t>Total Time </a:t>
            </a:r>
          </a:p>
          <a:p>
            <a:pPr lvl="3"/>
            <a:r>
              <a:rPr lang="en-US" altLang="en-US" dirty="0"/>
              <a:t>Medical Decision Making </a:t>
            </a:r>
          </a:p>
          <a:p>
            <a:pPr lvl="2"/>
            <a:r>
              <a:rPr lang="en-US" altLang="en-US" dirty="0"/>
              <a:t>All other categories</a:t>
            </a:r>
          </a:p>
          <a:p>
            <a:pPr lvl="3"/>
            <a:r>
              <a:rPr lang="en-US" altLang="en-US" dirty="0"/>
              <a:t>Determine the level of history</a:t>
            </a:r>
          </a:p>
          <a:p>
            <a:pPr lvl="3"/>
            <a:r>
              <a:rPr lang="en-US" altLang="en-US" dirty="0"/>
              <a:t>Determine the level of exam</a:t>
            </a:r>
          </a:p>
          <a:p>
            <a:pPr lvl="3"/>
            <a:r>
              <a:rPr lang="en-US" altLang="en-US" dirty="0"/>
              <a:t>Determine the level of medical decision making</a:t>
            </a:r>
          </a:p>
          <a:p>
            <a:pPr lvl="2"/>
            <a:endParaRPr lang="en-US" altLang="en-US" dirty="0"/>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75B2-A8C8-41B6-B6A6-DE54322D32E4}"/>
              </a:ext>
            </a:extLst>
          </p:cNvPr>
          <p:cNvSpPr>
            <a:spLocks noGrp="1"/>
          </p:cNvSpPr>
          <p:nvPr>
            <p:ph type="title"/>
          </p:nvPr>
        </p:nvSpPr>
        <p:spPr/>
        <p:txBody>
          <a:bodyPr/>
          <a:lstStyle/>
          <a:p>
            <a:r>
              <a:rPr lang="en-US" dirty="0"/>
              <a:t>2021 Guidelines Office and Other Outpatient  </a:t>
            </a:r>
          </a:p>
        </p:txBody>
      </p:sp>
      <p:sp>
        <p:nvSpPr>
          <p:cNvPr id="3" name="Text Placeholder 2">
            <a:extLst>
              <a:ext uri="{FF2B5EF4-FFF2-40B4-BE49-F238E27FC236}">
                <a16:creationId xmlns:a16="http://schemas.microsoft.com/office/drawing/2014/main" id="{0227D238-0527-4CD2-8A32-28FEF5C82419}"/>
              </a:ext>
            </a:extLst>
          </p:cNvPr>
          <p:cNvSpPr>
            <a:spLocks noGrp="1"/>
          </p:cNvSpPr>
          <p:nvPr>
            <p:ph type="body" sz="quarter" idx="14"/>
          </p:nvPr>
        </p:nvSpPr>
        <p:spPr/>
        <p:txBody>
          <a:bodyPr/>
          <a:lstStyle/>
          <a:p>
            <a:pPr marL="357188" lvl="1" indent="-142875"/>
            <a:r>
              <a:rPr lang="en-US" dirty="0"/>
              <a:t>Guideline for Total time  </a:t>
            </a:r>
          </a:p>
          <a:p>
            <a:pPr marL="357188" lvl="1" indent="-142875"/>
            <a:r>
              <a:rPr lang="en-US" dirty="0"/>
              <a:t>Medical Decision Making determination</a:t>
            </a:r>
          </a:p>
          <a:p>
            <a:pPr marL="357188" lvl="1" indent="-142875"/>
            <a:endParaRPr lang="en-US" dirty="0"/>
          </a:p>
        </p:txBody>
      </p:sp>
      <p:graphicFrame>
        <p:nvGraphicFramePr>
          <p:cNvPr id="6" name="Diagram 5">
            <a:extLst>
              <a:ext uri="{FF2B5EF4-FFF2-40B4-BE49-F238E27FC236}">
                <a16:creationId xmlns:a16="http://schemas.microsoft.com/office/drawing/2014/main" id="{BB8E5005-4153-41B9-B193-9805EFC432FF}"/>
              </a:ext>
            </a:extLst>
          </p:cNvPr>
          <p:cNvGraphicFramePr/>
          <p:nvPr>
            <p:extLst>
              <p:ext uri="{D42A27DB-BD31-4B8C-83A1-F6EECF244321}">
                <p14:modId xmlns:p14="http://schemas.microsoft.com/office/powerpoint/2010/main" val="2281912207"/>
              </p:ext>
            </p:extLst>
          </p:nvPr>
        </p:nvGraphicFramePr>
        <p:xfrm>
          <a:off x="1555750" y="2000251"/>
          <a:ext cx="6508750" cy="2222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951301"/>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47C7-A5E2-40E4-A007-0E5F7C4D951B}"/>
              </a:ext>
            </a:extLst>
          </p:cNvPr>
          <p:cNvSpPr>
            <a:spLocks noGrp="1"/>
          </p:cNvSpPr>
          <p:nvPr>
            <p:ph type="title"/>
          </p:nvPr>
        </p:nvSpPr>
        <p:spPr/>
        <p:txBody>
          <a:bodyPr/>
          <a:lstStyle/>
          <a:p>
            <a:r>
              <a:rPr lang="en-US" dirty="0"/>
              <a:t>Total Time Defined </a:t>
            </a:r>
          </a:p>
        </p:txBody>
      </p:sp>
      <p:sp>
        <p:nvSpPr>
          <p:cNvPr id="3" name="Text Placeholder 2">
            <a:extLst>
              <a:ext uri="{FF2B5EF4-FFF2-40B4-BE49-F238E27FC236}">
                <a16:creationId xmlns:a16="http://schemas.microsoft.com/office/drawing/2014/main" id="{226A558C-A2CB-4595-9A4B-FACD973BB92A}"/>
              </a:ext>
            </a:extLst>
          </p:cNvPr>
          <p:cNvSpPr>
            <a:spLocks noGrp="1"/>
          </p:cNvSpPr>
          <p:nvPr>
            <p:ph type="body" sz="quarter" idx="14"/>
          </p:nvPr>
        </p:nvSpPr>
        <p:spPr>
          <a:xfrm>
            <a:off x="313508" y="858438"/>
            <a:ext cx="8508473" cy="4001599"/>
          </a:xfrm>
        </p:spPr>
        <p:txBody>
          <a:bodyPr/>
          <a:lstStyle/>
          <a:p>
            <a:pPr marL="269875" lvl="1" indent="-142875"/>
            <a:r>
              <a:rPr lang="en-US" dirty="0"/>
              <a:t>Preparing to see the patient (eg, review of tests)</a:t>
            </a:r>
          </a:p>
          <a:p>
            <a:pPr marL="269875" lvl="1" indent="-142875"/>
            <a:r>
              <a:rPr lang="en-US" dirty="0"/>
              <a:t>Obtaining and/or reviewing separately obtained history</a:t>
            </a:r>
          </a:p>
          <a:p>
            <a:pPr marL="269875" lvl="1" indent="-142875"/>
            <a:r>
              <a:rPr lang="en-US" dirty="0"/>
              <a:t>Performing a medically appropriate examination and/or evaluation</a:t>
            </a:r>
          </a:p>
          <a:p>
            <a:pPr marL="269875" lvl="1" indent="-142875"/>
            <a:r>
              <a:rPr lang="en-US" dirty="0"/>
              <a:t>Counseling and educating the patient/family/caregiver</a:t>
            </a:r>
          </a:p>
          <a:p>
            <a:pPr marL="269875" lvl="1" indent="-142875"/>
            <a:r>
              <a:rPr lang="en-US" dirty="0"/>
              <a:t>Documenting clinical information in the electronic or other health record</a:t>
            </a:r>
          </a:p>
          <a:p>
            <a:pPr marL="269875" lvl="1" indent="-142875"/>
            <a:r>
              <a:rPr lang="en-US" dirty="0"/>
              <a:t>Independently interpreting results (not separately reported) and communicating results to the patient/family/caregiver</a:t>
            </a:r>
          </a:p>
          <a:p>
            <a:pPr marL="269875" lvl="1" indent="-142875"/>
            <a:r>
              <a:rPr lang="en-US" dirty="0"/>
              <a:t>Care coordination (not separately reported)</a:t>
            </a:r>
          </a:p>
          <a:p>
            <a:pPr marL="269875" lvl="1" indent="-142875"/>
            <a:endParaRPr lang="en-US" dirty="0"/>
          </a:p>
        </p:txBody>
      </p:sp>
    </p:spTree>
    <p:extLst>
      <p:ext uri="{BB962C8B-B14F-4D97-AF65-F5344CB8AC3E}">
        <p14:creationId xmlns:p14="http://schemas.microsoft.com/office/powerpoint/2010/main" val="355187018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3E59-82DD-4B4C-80FC-502CC3DB9667}"/>
              </a:ext>
            </a:extLst>
          </p:cNvPr>
          <p:cNvSpPr>
            <a:spLocks noGrp="1"/>
          </p:cNvSpPr>
          <p:nvPr>
            <p:ph type="title"/>
          </p:nvPr>
        </p:nvSpPr>
        <p:spPr/>
        <p:txBody>
          <a:bodyPr/>
          <a:lstStyle/>
          <a:p>
            <a:r>
              <a:rPr lang="en-US" dirty="0"/>
              <a:t>EM based on Total Time </a:t>
            </a:r>
          </a:p>
        </p:txBody>
      </p:sp>
      <p:graphicFrame>
        <p:nvGraphicFramePr>
          <p:cNvPr id="7" name="Table 7">
            <a:extLst>
              <a:ext uri="{FF2B5EF4-FFF2-40B4-BE49-F238E27FC236}">
                <a16:creationId xmlns:a16="http://schemas.microsoft.com/office/drawing/2014/main" id="{99E4FA36-1FBA-4014-AB06-0BB21DF70607}"/>
              </a:ext>
            </a:extLst>
          </p:cNvPr>
          <p:cNvGraphicFramePr>
            <a:graphicFrameLocks noGrp="1"/>
          </p:cNvGraphicFramePr>
          <p:nvPr/>
        </p:nvGraphicFramePr>
        <p:xfrm>
          <a:off x="635001" y="1313657"/>
          <a:ext cx="7239000" cy="3226717"/>
        </p:xfrm>
        <a:graphic>
          <a:graphicData uri="http://schemas.openxmlformats.org/drawingml/2006/table">
            <a:tbl>
              <a:tblPr firstRow="1" bandRow="1">
                <a:tableStyleId>{D7AC3CCA-C797-4891-BE02-D94E43425B78}</a:tableStyleId>
              </a:tblPr>
              <a:tblGrid>
                <a:gridCol w="1216152">
                  <a:extLst>
                    <a:ext uri="{9D8B030D-6E8A-4147-A177-3AD203B41FA5}">
                      <a16:colId xmlns:a16="http://schemas.microsoft.com/office/drawing/2014/main" val="152930030"/>
                    </a:ext>
                  </a:extLst>
                </a:gridCol>
                <a:gridCol w="1831848">
                  <a:extLst>
                    <a:ext uri="{9D8B030D-6E8A-4147-A177-3AD203B41FA5}">
                      <a16:colId xmlns:a16="http://schemas.microsoft.com/office/drawing/2014/main" val="1862509478"/>
                    </a:ext>
                  </a:extLst>
                </a:gridCol>
                <a:gridCol w="1816608">
                  <a:extLst>
                    <a:ext uri="{9D8B030D-6E8A-4147-A177-3AD203B41FA5}">
                      <a16:colId xmlns:a16="http://schemas.microsoft.com/office/drawing/2014/main" val="943753821"/>
                    </a:ext>
                  </a:extLst>
                </a:gridCol>
                <a:gridCol w="2374392">
                  <a:extLst>
                    <a:ext uri="{9D8B030D-6E8A-4147-A177-3AD203B41FA5}">
                      <a16:colId xmlns:a16="http://schemas.microsoft.com/office/drawing/2014/main" val="4258541986"/>
                    </a:ext>
                  </a:extLst>
                </a:gridCol>
              </a:tblGrid>
              <a:tr h="802472">
                <a:tc>
                  <a:txBody>
                    <a:bodyPr/>
                    <a:lstStyle/>
                    <a:p>
                      <a:r>
                        <a:rPr lang="en-US" sz="2300" dirty="0"/>
                        <a:t>Est Pt </a:t>
                      </a:r>
                    </a:p>
                    <a:p>
                      <a:r>
                        <a:rPr lang="en-US" sz="2300" dirty="0"/>
                        <a:t>Code</a:t>
                      </a:r>
                    </a:p>
                  </a:txBody>
                  <a:tcPr marL="91271" marR="91271" marT="45636" marB="45636"/>
                </a:tc>
                <a:tc>
                  <a:txBody>
                    <a:bodyPr/>
                    <a:lstStyle/>
                    <a:p>
                      <a:r>
                        <a:rPr lang="en-US" sz="2300" dirty="0"/>
                        <a:t>Time</a:t>
                      </a:r>
                    </a:p>
                  </a:txBody>
                  <a:tcPr marL="91271" marR="91271" marT="45636" marB="45636"/>
                </a:tc>
                <a:tc>
                  <a:txBody>
                    <a:bodyPr/>
                    <a:lstStyle/>
                    <a:p>
                      <a:r>
                        <a:rPr lang="en-US" sz="2300" dirty="0"/>
                        <a:t>New Pt  Code</a:t>
                      </a:r>
                    </a:p>
                  </a:txBody>
                  <a:tcPr marL="91271" marR="91271" marT="45636" marB="45636"/>
                </a:tc>
                <a:tc>
                  <a:txBody>
                    <a:bodyPr/>
                    <a:lstStyle/>
                    <a:p>
                      <a:r>
                        <a:rPr lang="en-US" sz="2300" dirty="0"/>
                        <a:t>Time</a:t>
                      </a:r>
                    </a:p>
                  </a:txBody>
                  <a:tcPr marL="91271" marR="91271" marT="45636" marB="45636"/>
                </a:tc>
                <a:extLst>
                  <a:ext uri="{0D108BD9-81ED-4DB2-BD59-A6C34878D82A}">
                    <a16:rowId xmlns:a16="http://schemas.microsoft.com/office/drawing/2014/main" val="2274403559"/>
                  </a:ext>
                </a:extLst>
              </a:tr>
              <a:tr h="484849">
                <a:tc>
                  <a:txBody>
                    <a:bodyPr/>
                    <a:lstStyle/>
                    <a:p>
                      <a:r>
                        <a:rPr lang="en-US" sz="2100" dirty="0"/>
                        <a:t>99211</a:t>
                      </a:r>
                    </a:p>
                  </a:txBody>
                  <a:tcPr marL="91271" marR="91271" marT="45636" marB="45636"/>
                </a:tc>
                <a:tc>
                  <a:txBody>
                    <a:bodyPr/>
                    <a:lstStyle/>
                    <a:p>
                      <a:endParaRPr lang="en-US" sz="2100" dirty="0"/>
                    </a:p>
                  </a:txBody>
                  <a:tcPr marL="91271" marR="91271" marT="45636" marB="45636"/>
                </a:tc>
                <a:tc>
                  <a:txBody>
                    <a:bodyPr/>
                    <a:lstStyle/>
                    <a:p>
                      <a:endParaRPr lang="en-US" sz="2100" dirty="0"/>
                    </a:p>
                  </a:txBody>
                  <a:tcPr marL="91271" marR="91271" marT="45636" marB="45636"/>
                </a:tc>
                <a:tc>
                  <a:txBody>
                    <a:bodyPr/>
                    <a:lstStyle/>
                    <a:p>
                      <a:endParaRPr lang="en-US" sz="2100" dirty="0"/>
                    </a:p>
                  </a:txBody>
                  <a:tcPr marL="91271" marR="91271" marT="45636" marB="45636"/>
                </a:tc>
                <a:extLst>
                  <a:ext uri="{0D108BD9-81ED-4DB2-BD59-A6C34878D82A}">
                    <a16:rowId xmlns:a16="http://schemas.microsoft.com/office/drawing/2014/main" val="1903296626"/>
                  </a:ext>
                </a:extLst>
              </a:tr>
              <a:tr h="484849">
                <a:tc>
                  <a:txBody>
                    <a:bodyPr/>
                    <a:lstStyle/>
                    <a:p>
                      <a:r>
                        <a:rPr lang="en-US" sz="2100" dirty="0"/>
                        <a:t>99212</a:t>
                      </a:r>
                    </a:p>
                  </a:txBody>
                  <a:tcPr marL="91271" marR="91271" marT="45636" marB="45636"/>
                </a:tc>
                <a:tc>
                  <a:txBody>
                    <a:bodyPr/>
                    <a:lstStyle/>
                    <a:p>
                      <a:r>
                        <a:rPr lang="en-US" sz="2100" dirty="0"/>
                        <a:t>10-19</a:t>
                      </a:r>
                    </a:p>
                  </a:txBody>
                  <a:tcPr marL="91271" marR="91271" marT="45636" marB="45636"/>
                </a:tc>
                <a:tc>
                  <a:txBody>
                    <a:bodyPr/>
                    <a:lstStyle/>
                    <a:p>
                      <a:r>
                        <a:rPr lang="en-US" sz="2100" dirty="0"/>
                        <a:t>99202</a:t>
                      </a:r>
                    </a:p>
                  </a:txBody>
                  <a:tcPr marL="91271" marR="91271" marT="45636" marB="45636"/>
                </a:tc>
                <a:tc>
                  <a:txBody>
                    <a:bodyPr/>
                    <a:lstStyle/>
                    <a:p>
                      <a:r>
                        <a:rPr lang="en-US" sz="2100" dirty="0"/>
                        <a:t>15-29</a:t>
                      </a:r>
                    </a:p>
                  </a:txBody>
                  <a:tcPr marL="91271" marR="91271" marT="45636" marB="45636"/>
                </a:tc>
                <a:extLst>
                  <a:ext uri="{0D108BD9-81ED-4DB2-BD59-A6C34878D82A}">
                    <a16:rowId xmlns:a16="http://schemas.microsoft.com/office/drawing/2014/main" val="2192718712"/>
                  </a:ext>
                </a:extLst>
              </a:tr>
              <a:tr h="484849">
                <a:tc>
                  <a:txBody>
                    <a:bodyPr/>
                    <a:lstStyle/>
                    <a:p>
                      <a:r>
                        <a:rPr lang="en-US" sz="2100" dirty="0"/>
                        <a:t>99213</a:t>
                      </a:r>
                    </a:p>
                  </a:txBody>
                  <a:tcPr marL="91271" marR="91271" marT="45636" marB="45636"/>
                </a:tc>
                <a:tc>
                  <a:txBody>
                    <a:bodyPr/>
                    <a:lstStyle/>
                    <a:p>
                      <a:r>
                        <a:rPr lang="en-US" sz="2100" dirty="0"/>
                        <a:t>20-29</a:t>
                      </a:r>
                    </a:p>
                  </a:txBody>
                  <a:tcPr marL="91271" marR="91271" marT="45636" marB="45636"/>
                </a:tc>
                <a:tc>
                  <a:txBody>
                    <a:bodyPr/>
                    <a:lstStyle/>
                    <a:p>
                      <a:r>
                        <a:rPr lang="en-US" sz="2100" dirty="0"/>
                        <a:t>99203</a:t>
                      </a:r>
                    </a:p>
                  </a:txBody>
                  <a:tcPr marL="91271" marR="91271" marT="45636" marB="45636"/>
                </a:tc>
                <a:tc>
                  <a:txBody>
                    <a:bodyPr/>
                    <a:lstStyle/>
                    <a:p>
                      <a:r>
                        <a:rPr lang="en-US" sz="2100" dirty="0"/>
                        <a:t>30-44 </a:t>
                      </a:r>
                    </a:p>
                  </a:txBody>
                  <a:tcPr marL="91271" marR="91271" marT="45636" marB="45636"/>
                </a:tc>
                <a:extLst>
                  <a:ext uri="{0D108BD9-81ED-4DB2-BD59-A6C34878D82A}">
                    <a16:rowId xmlns:a16="http://schemas.microsoft.com/office/drawing/2014/main" val="545174111"/>
                  </a:ext>
                </a:extLst>
              </a:tr>
              <a:tr h="484849">
                <a:tc>
                  <a:txBody>
                    <a:bodyPr/>
                    <a:lstStyle/>
                    <a:p>
                      <a:r>
                        <a:rPr lang="en-US" sz="2100" dirty="0"/>
                        <a:t>99214</a:t>
                      </a:r>
                    </a:p>
                  </a:txBody>
                  <a:tcPr marL="91271" marR="91271" marT="45636" marB="45636"/>
                </a:tc>
                <a:tc>
                  <a:txBody>
                    <a:bodyPr/>
                    <a:lstStyle/>
                    <a:p>
                      <a:r>
                        <a:rPr lang="en-US" sz="2100" dirty="0"/>
                        <a:t>30-39</a:t>
                      </a:r>
                    </a:p>
                  </a:txBody>
                  <a:tcPr marL="91271" marR="91271" marT="45636" marB="45636"/>
                </a:tc>
                <a:tc>
                  <a:txBody>
                    <a:bodyPr/>
                    <a:lstStyle/>
                    <a:p>
                      <a:r>
                        <a:rPr lang="en-US" sz="2100" dirty="0"/>
                        <a:t>99204</a:t>
                      </a:r>
                    </a:p>
                  </a:txBody>
                  <a:tcPr marL="91271" marR="91271" marT="45636" marB="45636"/>
                </a:tc>
                <a:tc>
                  <a:txBody>
                    <a:bodyPr/>
                    <a:lstStyle/>
                    <a:p>
                      <a:r>
                        <a:rPr lang="en-US" sz="2100" dirty="0"/>
                        <a:t>45-59 </a:t>
                      </a:r>
                    </a:p>
                  </a:txBody>
                  <a:tcPr marL="91271" marR="91271" marT="45636" marB="45636"/>
                </a:tc>
                <a:extLst>
                  <a:ext uri="{0D108BD9-81ED-4DB2-BD59-A6C34878D82A}">
                    <a16:rowId xmlns:a16="http://schemas.microsoft.com/office/drawing/2014/main" val="4080934432"/>
                  </a:ext>
                </a:extLst>
              </a:tr>
              <a:tr h="484849">
                <a:tc>
                  <a:txBody>
                    <a:bodyPr/>
                    <a:lstStyle/>
                    <a:p>
                      <a:r>
                        <a:rPr lang="en-US" sz="2100" dirty="0"/>
                        <a:t>99215</a:t>
                      </a:r>
                    </a:p>
                  </a:txBody>
                  <a:tcPr marL="91271" marR="91271" marT="45636" marB="45636"/>
                </a:tc>
                <a:tc>
                  <a:txBody>
                    <a:bodyPr/>
                    <a:lstStyle/>
                    <a:p>
                      <a:r>
                        <a:rPr lang="en-US" sz="2100" dirty="0"/>
                        <a:t>40-54</a:t>
                      </a:r>
                    </a:p>
                  </a:txBody>
                  <a:tcPr marL="91271" marR="91271" marT="45636" marB="45636"/>
                </a:tc>
                <a:tc>
                  <a:txBody>
                    <a:bodyPr/>
                    <a:lstStyle/>
                    <a:p>
                      <a:r>
                        <a:rPr lang="en-US" sz="2100" dirty="0"/>
                        <a:t>99205</a:t>
                      </a:r>
                    </a:p>
                  </a:txBody>
                  <a:tcPr marL="91271" marR="91271" marT="45636" marB="45636"/>
                </a:tc>
                <a:tc>
                  <a:txBody>
                    <a:bodyPr/>
                    <a:lstStyle/>
                    <a:p>
                      <a:r>
                        <a:rPr lang="en-US" sz="2100" dirty="0"/>
                        <a:t>60-74</a:t>
                      </a:r>
                    </a:p>
                  </a:txBody>
                  <a:tcPr marL="91271" marR="91271" marT="45636" marB="45636"/>
                </a:tc>
                <a:extLst>
                  <a:ext uri="{0D108BD9-81ED-4DB2-BD59-A6C34878D82A}">
                    <a16:rowId xmlns:a16="http://schemas.microsoft.com/office/drawing/2014/main" val="1072948542"/>
                  </a:ext>
                </a:extLst>
              </a:tr>
            </a:tbl>
          </a:graphicData>
        </a:graphic>
      </p:graphicFrame>
    </p:spTree>
    <p:extLst>
      <p:ext uri="{BB962C8B-B14F-4D97-AF65-F5344CB8AC3E}">
        <p14:creationId xmlns:p14="http://schemas.microsoft.com/office/powerpoint/2010/main" val="275276870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B2921-6122-4D4C-8D53-C70B63316E17}"/>
              </a:ext>
            </a:extLst>
          </p:cNvPr>
          <p:cNvSpPr>
            <a:spLocks noGrp="1"/>
          </p:cNvSpPr>
          <p:nvPr>
            <p:ph type="title"/>
          </p:nvPr>
        </p:nvSpPr>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1148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229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3444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64592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05740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46888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88036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29184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dirty="0"/>
              <a:t>Prolonged Service – Office and Other Outpatient  +99417</a:t>
            </a:r>
          </a:p>
        </p:txBody>
      </p:sp>
      <p:graphicFrame>
        <p:nvGraphicFramePr>
          <p:cNvPr id="6" name="Table 6">
            <a:extLst>
              <a:ext uri="{FF2B5EF4-FFF2-40B4-BE49-F238E27FC236}">
                <a16:creationId xmlns:a16="http://schemas.microsoft.com/office/drawing/2014/main" id="{CDE31B99-34B3-4F5E-9CEC-08901609648A}"/>
              </a:ext>
            </a:extLst>
          </p:cNvPr>
          <p:cNvGraphicFramePr>
            <a:graphicFrameLocks noGrp="1"/>
          </p:cNvGraphicFramePr>
          <p:nvPr/>
        </p:nvGraphicFramePr>
        <p:xfrm>
          <a:off x="174751" y="858439"/>
          <a:ext cx="4239887" cy="2908279"/>
        </p:xfrm>
        <a:graphic>
          <a:graphicData uri="http://schemas.openxmlformats.org/drawingml/2006/table">
            <a:tbl>
              <a:tblPr firstRow="1" bandRow="1">
                <a:tableStyleId>{72833802-FEF1-4C79-8D5D-14CF1EAF98D9}</a:tableStyleId>
              </a:tblPr>
              <a:tblGrid>
                <a:gridCol w="2126067">
                  <a:extLst>
                    <a:ext uri="{9D8B030D-6E8A-4147-A177-3AD203B41FA5}">
                      <a16:colId xmlns:a16="http://schemas.microsoft.com/office/drawing/2014/main" val="19898499"/>
                    </a:ext>
                  </a:extLst>
                </a:gridCol>
                <a:gridCol w="2113820">
                  <a:extLst>
                    <a:ext uri="{9D8B030D-6E8A-4147-A177-3AD203B41FA5}">
                      <a16:colId xmlns:a16="http://schemas.microsoft.com/office/drawing/2014/main" val="2929076909"/>
                    </a:ext>
                  </a:extLst>
                </a:gridCol>
              </a:tblGrid>
              <a:tr h="1097280">
                <a:tc>
                  <a:txBody>
                    <a:bodyPr/>
                    <a:lstStyle/>
                    <a:p>
                      <a:r>
                        <a:rPr lang="en-US" sz="1300" dirty="0"/>
                        <a:t>Total Duration of </a:t>
                      </a:r>
                    </a:p>
                    <a:p>
                      <a:r>
                        <a:rPr lang="en-US" sz="1300" dirty="0"/>
                        <a:t>New Patient</a:t>
                      </a:r>
                    </a:p>
                    <a:p>
                      <a:r>
                        <a:rPr lang="en-US" sz="1300" dirty="0"/>
                        <a:t>Office and Other Outpatient Services (use with 99205)</a:t>
                      </a:r>
                    </a:p>
                  </a:txBody>
                  <a:tcPr marL="68580" marR="68580" marT="34290" marB="34290"/>
                </a:tc>
                <a:tc>
                  <a:txBody>
                    <a:bodyPr/>
                    <a:lstStyle/>
                    <a:p>
                      <a:endParaRPr lang="en-US" sz="1300" dirty="0"/>
                    </a:p>
                    <a:p>
                      <a:endParaRPr lang="en-US" sz="1300" dirty="0"/>
                    </a:p>
                    <a:p>
                      <a:endParaRPr lang="en-US" sz="1300" dirty="0"/>
                    </a:p>
                    <a:p>
                      <a:pPr algn="ctr"/>
                      <a:r>
                        <a:rPr lang="en-US" sz="1300" dirty="0"/>
                        <a:t>Code </a:t>
                      </a:r>
                    </a:p>
                  </a:txBody>
                  <a:tcPr marL="68580" marR="68580" marT="34290" marB="34290"/>
                </a:tc>
                <a:extLst>
                  <a:ext uri="{0D108BD9-81ED-4DB2-BD59-A6C34878D82A}">
                    <a16:rowId xmlns:a16="http://schemas.microsoft.com/office/drawing/2014/main" val="3708038643"/>
                  </a:ext>
                </a:extLst>
              </a:tr>
              <a:tr h="357098">
                <a:tc>
                  <a:txBody>
                    <a:bodyPr/>
                    <a:lstStyle/>
                    <a:p>
                      <a:r>
                        <a:rPr lang="en-US" sz="1300" dirty="0"/>
                        <a:t>Less than 75 minutes </a:t>
                      </a:r>
                    </a:p>
                  </a:txBody>
                  <a:tcPr marL="68580" marR="68580" marT="34290" marB="34290"/>
                </a:tc>
                <a:tc>
                  <a:txBody>
                    <a:bodyPr/>
                    <a:lstStyle/>
                    <a:p>
                      <a:r>
                        <a:rPr lang="en-US" sz="1300" dirty="0"/>
                        <a:t>Not reported separately </a:t>
                      </a:r>
                    </a:p>
                  </a:txBody>
                  <a:tcPr marL="68580" marR="68580" marT="34290" marB="34290"/>
                </a:tc>
                <a:extLst>
                  <a:ext uri="{0D108BD9-81ED-4DB2-BD59-A6C34878D82A}">
                    <a16:rowId xmlns:a16="http://schemas.microsoft.com/office/drawing/2014/main" val="1545683099"/>
                  </a:ext>
                </a:extLst>
              </a:tr>
              <a:tr h="380960">
                <a:tc>
                  <a:txBody>
                    <a:bodyPr/>
                    <a:lstStyle/>
                    <a:p>
                      <a:r>
                        <a:rPr lang="en-US" sz="1300" dirty="0"/>
                        <a:t>75-89 minutes </a:t>
                      </a:r>
                    </a:p>
                  </a:txBody>
                  <a:tcPr marL="68580" marR="68580" marT="34290" marB="34290"/>
                </a:tc>
                <a:tc>
                  <a:txBody>
                    <a:bodyPr/>
                    <a:lstStyle/>
                    <a:p>
                      <a:r>
                        <a:rPr lang="en-US" sz="1300" dirty="0"/>
                        <a:t>99205 X 1 and 99417 X 1</a:t>
                      </a:r>
                    </a:p>
                  </a:txBody>
                  <a:tcPr marL="68580" marR="68580" marT="34290" marB="34290"/>
                </a:tc>
                <a:extLst>
                  <a:ext uri="{0D108BD9-81ED-4DB2-BD59-A6C34878D82A}">
                    <a16:rowId xmlns:a16="http://schemas.microsoft.com/office/drawing/2014/main" val="4062482813"/>
                  </a:ext>
                </a:extLst>
              </a:tr>
              <a:tr h="387141">
                <a:tc>
                  <a:txBody>
                    <a:bodyPr/>
                    <a:lstStyle/>
                    <a:p>
                      <a:r>
                        <a:rPr lang="en-US" sz="1300" dirty="0"/>
                        <a:t>90-104 minutes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99205 X 1 and 99417 X 2</a:t>
                      </a:r>
                    </a:p>
                  </a:txBody>
                  <a:tcPr marL="68580" marR="68580" marT="34290" marB="34290"/>
                </a:tc>
                <a:extLst>
                  <a:ext uri="{0D108BD9-81ED-4DB2-BD59-A6C34878D82A}">
                    <a16:rowId xmlns:a16="http://schemas.microsoft.com/office/drawing/2014/main" val="2078526529"/>
                  </a:ext>
                </a:extLst>
              </a:tr>
              <a:tr h="685800">
                <a:tc>
                  <a:txBody>
                    <a:bodyPr/>
                    <a:lstStyle/>
                    <a:p>
                      <a:r>
                        <a:rPr lang="en-US" sz="1300" dirty="0"/>
                        <a:t>105 minutes or more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99205 X 1 and 99417 X 3 or more for each additional 15 minutes </a:t>
                      </a:r>
                    </a:p>
                  </a:txBody>
                  <a:tcPr marL="68580" marR="68580" marT="34290" marB="34290"/>
                </a:tc>
                <a:extLst>
                  <a:ext uri="{0D108BD9-81ED-4DB2-BD59-A6C34878D82A}">
                    <a16:rowId xmlns:a16="http://schemas.microsoft.com/office/drawing/2014/main" val="2685133763"/>
                  </a:ext>
                </a:extLst>
              </a:tr>
            </a:tbl>
          </a:graphicData>
        </a:graphic>
      </p:graphicFrame>
      <p:graphicFrame>
        <p:nvGraphicFramePr>
          <p:cNvPr id="7" name="Table 7">
            <a:extLst>
              <a:ext uri="{FF2B5EF4-FFF2-40B4-BE49-F238E27FC236}">
                <a16:creationId xmlns:a16="http://schemas.microsoft.com/office/drawing/2014/main" id="{E66F1879-D8DB-4077-9254-75C2E53289CA}"/>
              </a:ext>
            </a:extLst>
          </p:cNvPr>
          <p:cNvGraphicFramePr>
            <a:graphicFrameLocks noGrp="1"/>
          </p:cNvGraphicFramePr>
          <p:nvPr/>
        </p:nvGraphicFramePr>
        <p:xfrm>
          <a:off x="4765964" y="858438"/>
          <a:ext cx="4108290" cy="2924623"/>
        </p:xfrm>
        <a:graphic>
          <a:graphicData uri="http://schemas.openxmlformats.org/drawingml/2006/table">
            <a:tbl>
              <a:tblPr firstRow="1" bandRow="1">
                <a:tableStyleId>{72833802-FEF1-4C79-8D5D-14CF1EAF98D9}</a:tableStyleId>
              </a:tblPr>
              <a:tblGrid>
                <a:gridCol w="1987833">
                  <a:extLst>
                    <a:ext uri="{9D8B030D-6E8A-4147-A177-3AD203B41FA5}">
                      <a16:colId xmlns:a16="http://schemas.microsoft.com/office/drawing/2014/main" val="351334260"/>
                    </a:ext>
                  </a:extLst>
                </a:gridCol>
                <a:gridCol w="2120457">
                  <a:extLst>
                    <a:ext uri="{9D8B030D-6E8A-4147-A177-3AD203B41FA5}">
                      <a16:colId xmlns:a16="http://schemas.microsoft.com/office/drawing/2014/main" val="928856979"/>
                    </a:ext>
                  </a:extLst>
                </a:gridCol>
              </a:tblGrid>
              <a:tr h="1097280">
                <a:tc>
                  <a:txBody>
                    <a:bodyPr/>
                    <a:lstStyle/>
                    <a:p>
                      <a:r>
                        <a:rPr lang="en-US" sz="1300" dirty="0"/>
                        <a:t>Total Duration of Established Patient</a:t>
                      </a:r>
                    </a:p>
                    <a:p>
                      <a:r>
                        <a:rPr lang="en-US" sz="1300" dirty="0"/>
                        <a:t>Office and Other Outpatient Services (use with 99215)</a:t>
                      </a:r>
                    </a:p>
                  </a:txBody>
                  <a:tcPr marL="68580" marR="68580" marT="34290" marB="34290"/>
                </a:tc>
                <a:tc>
                  <a:txBody>
                    <a:bodyPr/>
                    <a:lstStyle/>
                    <a:p>
                      <a:endParaRPr lang="en-US" sz="1300" dirty="0"/>
                    </a:p>
                    <a:p>
                      <a:endParaRPr lang="en-US" sz="1300" dirty="0"/>
                    </a:p>
                    <a:p>
                      <a:pPr algn="ctr"/>
                      <a:endParaRPr lang="en-US" sz="1300" dirty="0"/>
                    </a:p>
                    <a:p>
                      <a:pPr algn="ctr"/>
                      <a:r>
                        <a:rPr lang="en-US" sz="1300" dirty="0"/>
                        <a:t>Code </a:t>
                      </a:r>
                    </a:p>
                  </a:txBody>
                  <a:tcPr marL="68580" marR="68580" marT="34290" marB="34290"/>
                </a:tc>
                <a:extLst>
                  <a:ext uri="{0D108BD9-81ED-4DB2-BD59-A6C34878D82A}">
                    <a16:rowId xmlns:a16="http://schemas.microsoft.com/office/drawing/2014/main" val="3314500185"/>
                  </a:ext>
                </a:extLst>
              </a:tr>
              <a:tr h="353251">
                <a:tc>
                  <a:txBody>
                    <a:bodyPr/>
                    <a:lstStyle/>
                    <a:p>
                      <a:r>
                        <a:rPr lang="en-US" sz="1300" dirty="0"/>
                        <a:t>Less than 55 minutes </a:t>
                      </a:r>
                    </a:p>
                  </a:txBody>
                  <a:tcPr marL="68580" marR="68580" marT="34290" marB="34290"/>
                </a:tc>
                <a:tc>
                  <a:txBody>
                    <a:bodyPr/>
                    <a:lstStyle/>
                    <a:p>
                      <a:r>
                        <a:rPr lang="en-US" sz="1300" dirty="0"/>
                        <a:t>Not reported separately </a:t>
                      </a:r>
                    </a:p>
                  </a:txBody>
                  <a:tcPr marL="68580" marR="68580" marT="34290" marB="34290"/>
                </a:tc>
                <a:extLst>
                  <a:ext uri="{0D108BD9-81ED-4DB2-BD59-A6C34878D82A}">
                    <a16:rowId xmlns:a16="http://schemas.microsoft.com/office/drawing/2014/main" val="2468102754"/>
                  </a:ext>
                </a:extLst>
              </a:tr>
              <a:tr h="403036">
                <a:tc>
                  <a:txBody>
                    <a:bodyPr/>
                    <a:lstStyle/>
                    <a:p>
                      <a:r>
                        <a:rPr lang="en-US" sz="1300" dirty="0"/>
                        <a:t>55-69 minutes </a:t>
                      </a:r>
                    </a:p>
                  </a:txBody>
                  <a:tcPr marL="68580" marR="68580" marT="34290" marB="34290"/>
                </a:tc>
                <a:tc>
                  <a:txBody>
                    <a:bodyPr/>
                    <a:lstStyle/>
                    <a:p>
                      <a:r>
                        <a:rPr lang="en-US" sz="1300" dirty="0"/>
                        <a:t>99215 X 1 and 99417 X 1</a:t>
                      </a:r>
                    </a:p>
                  </a:txBody>
                  <a:tcPr marL="68580" marR="68580" marT="34290" marB="34290"/>
                </a:tc>
                <a:extLst>
                  <a:ext uri="{0D108BD9-81ED-4DB2-BD59-A6C34878D82A}">
                    <a16:rowId xmlns:a16="http://schemas.microsoft.com/office/drawing/2014/main" val="1634699645"/>
                  </a:ext>
                </a:extLst>
              </a:tr>
              <a:tr h="385256">
                <a:tc>
                  <a:txBody>
                    <a:bodyPr/>
                    <a:lstStyle/>
                    <a:p>
                      <a:r>
                        <a:rPr lang="en-US" sz="1300" dirty="0"/>
                        <a:t>70-84 minutes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99215 X 1 and 99417 X 2</a:t>
                      </a:r>
                    </a:p>
                  </a:txBody>
                  <a:tcPr marL="68580" marR="68580" marT="34290" marB="34290"/>
                </a:tc>
                <a:extLst>
                  <a:ext uri="{0D108BD9-81ED-4DB2-BD59-A6C34878D82A}">
                    <a16:rowId xmlns:a16="http://schemas.microsoft.com/office/drawing/2014/main" val="2013512857"/>
                  </a:ext>
                </a:extLst>
              </a:tr>
              <a:tr h="685800">
                <a:tc>
                  <a:txBody>
                    <a:bodyPr/>
                    <a:lstStyle/>
                    <a:p>
                      <a:r>
                        <a:rPr lang="en-US" sz="1300" dirty="0"/>
                        <a:t>85 minutes or more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99215 X 1 and 99417 X 3 or more for each additional 15 minutes </a:t>
                      </a:r>
                    </a:p>
                  </a:txBody>
                  <a:tcPr marL="68580" marR="68580" marT="34290" marB="34290"/>
                </a:tc>
                <a:extLst>
                  <a:ext uri="{0D108BD9-81ED-4DB2-BD59-A6C34878D82A}">
                    <a16:rowId xmlns:a16="http://schemas.microsoft.com/office/drawing/2014/main" val="3338905934"/>
                  </a:ext>
                </a:extLst>
              </a:tr>
            </a:tbl>
          </a:graphicData>
        </a:graphic>
      </p:graphicFrame>
      <p:sp>
        <p:nvSpPr>
          <p:cNvPr id="9" name="Rectangle 8">
            <a:extLst>
              <a:ext uri="{FF2B5EF4-FFF2-40B4-BE49-F238E27FC236}">
                <a16:creationId xmlns:a16="http://schemas.microsoft.com/office/drawing/2014/main" id="{6ED87CAB-3DBE-431C-81B5-3263E75FEACC}"/>
              </a:ext>
            </a:extLst>
          </p:cNvPr>
          <p:cNvSpPr/>
          <p:nvPr/>
        </p:nvSpPr>
        <p:spPr>
          <a:xfrm>
            <a:off x="304187" y="3840313"/>
            <a:ext cx="8284441" cy="946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1148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229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3444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64592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05740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46888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88036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29184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sz="1250" dirty="0"/>
          </a:p>
          <a:p>
            <a:r>
              <a:rPr lang="en-US" sz="1250" dirty="0"/>
              <a:t>Use 99417 in conjunction with 99205, 99215</a:t>
            </a:r>
          </a:p>
          <a:p>
            <a:r>
              <a:rPr lang="en-US" sz="1250" dirty="0"/>
              <a:t>Do not report 99417 pm the same date of service as 99354, 99355, 99358, 99359, 99415, 99416</a:t>
            </a:r>
          </a:p>
          <a:p>
            <a:r>
              <a:rPr lang="en-US" sz="1250" dirty="0"/>
              <a:t>Do not report 99417 for any time unit less than 15 minutes </a:t>
            </a:r>
          </a:p>
          <a:p>
            <a:pPr algn="ctr"/>
            <a:endParaRPr lang="en-US" sz="1250" dirty="0"/>
          </a:p>
        </p:txBody>
      </p:sp>
    </p:spTree>
    <p:extLst>
      <p:ext uri="{BB962C8B-B14F-4D97-AF65-F5344CB8AC3E}">
        <p14:creationId xmlns:p14="http://schemas.microsoft.com/office/powerpoint/2010/main" val="83882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52400" y="858438"/>
            <a:ext cx="8669582" cy="4001599"/>
          </a:xfrm>
        </p:spPr>
        <p:txBody>
          <a:bodyPr/>
          <a:lstStyle/>
          <a:p>
            <a:pPr marL="272814" indent="0">
              <a:buNone/>
              <a:defRPr/>
            </a:pPr>
            <a:r>
              <a:rPr lang="en-US" b="1" dirty="0">
                <a:solidFill>
                  <a:schemeClr val="bg1">
                    <a:lumMod val="10000"/>
                  </a:schemeClr>
                </a:solidFill>
              </a:rPr>
              <a:t>Training covers the process of elimination:</a:t>
            </a:r>
          </a:p>
          <a:p>
            <a:pPr marL="744357" lvl="1" indent="-285750">
              <a:defRPr/>
            </a:pPr>
            <a:r>
              <a:rPr lang="en-US" dirty="0"/>
              <a:t>Look at the answers first.</a:t>
            </a:r>
          </a:p>
          <a:p>
            <a:pPr marL="744357" lvl="1" indent="-285750">
              <a:defRPr/>
            </a:pPr>
            <a:r>
              <a:rPr lang="en-US" dirty="0"/>
              <a:t>Are there key instructions or guidelines for the answers provided?</a:t>
            </a:r>
          </a:p>
          <a:p>
            <a:pPr marL="744357" lvl="1" indent="-285750">
              <a:defRPr/>
            </a:pPr>
            <a:r>
              <a:rPr lang="en-US" dirty="0"/>
              <a:t>Are there parenthetical statements for CPT® or “code first” statements?</a:t>
            </a:r>
          </a:p>
          <a:p>
            <a:pPr marL="744357" lvl="1" indent="-285750">
              <a:defRPr/>
            </a:pPr>
            <a:r>
              <a:rPr lang="en-US" dirty="0"/>
              <a:t>Typically can eliminate 2 answers immediately</a:t>
            </a:r>
          </a:p>
        </p:txBody>
      </p:sp>
      <p:sp>
        <p:nvSpPr>
          <p:cNvPr id="3" name="Title 2"/>
          <p:cNvSpPr>
            <a:spLocks noGrp="1"/>
          </p:cNvSpPr>
          <p:nvPr>
            <p:ph type="title"/>
          </p:nvPr>
        </p:nvSpPr>
        <p:spPr/>
        <p:txBody>
          <a:bodyPr/>
          <a:lstStyle/>
          <a:p>
            <a:r>
              <a:rPr lang="en-US" dirty="0"/>
              <a:t>Process of Elimination</a:t>
            </a:r>
          </a:p>
        </p:txBody>
      </p:sp>
    </p:spTree>
    <p:extLst>
      <p:ext uri="{BB962C8B-B14F-4D97-AF65-F5344CB8AC3E}">
        <p14:creationId xmlns:p14="http://schemas.microsoft.com/office/powerpoint/2010/main" val="401230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A5F732A-DAE4-4DDE-80E6-A6CEA8F20B8C}"/>
              </a:ext>
            </a:extLst>
          </p:cNvPr>
          <p:cNvSpPr>
            <a:spLocks noGrp="1"/>
          </p:cNvSpPr>
          <p:nvPr>
            <p:ph type="body" sz="quarter" idx="14"/>
          </p:nvPr>
        </p:nvSpPr>
        <p:spPr/>
        <p:txBody>
          <a:bodyPr/>
          <a:lstStyle/>
          <a:p>
            <a:r>
              <a:rPr lang="en-US" dirty="0"/>
              <a:t>Main Term</a:t>
            </a:r>
          </a:p>
        </p:txBody>
      </p:sp>
      <p:sp>
        <p:nvSpPr>
          <p:cNvPr id="11" name="Title 10">
            <a:extLst>
              <a:ext uri="{FF2B5EF4-FFF2-40B4-BE49-F238E27FC236}">
                <a16:creationId xmlns:a16="http://schemas.microsoft.com/office/drawing/2014/main" id="{9AEA8773-F494-4E83-97A5-CDE99A0337E0}"/>
              </a:ext>
            </a:extLst>
          </p:cNvPr>
          <p:cNvSpPr>
            <a:spLocks noGrp="1"/>
          </p:cNvSpPr>
          <p:nvPr>
            <p:ph type="title"/>
          </p:nvPr>
        </p:nvSpPr>
        <p:spPr/>
        <p:txBody>
          <a:bodyPr/>
          <a:lstStyle/>
          <a:p>
            <a:r>
              <a:rPr lang="en-US" dirty="0"/>
              <a:t>Locating the ICD-10-CM Code</a:t>
            </a:r>
          </a:p>
        </p:txBody>
      </p:sp>
      <p:sp>
        <p:nvSpPr>
          <p:cNvPr id="92165" name="Text Placeholder 12">
            <a:extLst>
              <a:ext uri="{FF2B5EF4-FFF2-40B4-BE49-F238E27FC236}">
                <a16:creationId xmlns:a16="http://schemas.microsoft.com/office/drawing/2014/main" id="{A1DC2323-E9D2-4FFF-885F-002486D63575}"/>
              </a:ext>
            </a:extLst>
          </p:cNvPr>
          <p:cNvSpPr>
            <a:spLocks noGrp="1"/>
          </p:cNvSpPr>
          <p:nvPr>
            <p:ph type="body" sz="quarter" idx="4294967295"/>
          </p:nvPr>
        </p:nvSpPr>
        <p:spPr bwMode="auto">
          <a:xfrm>
            <a:off x="322263" y="1555750"/>
            <a:ext cx="8821737"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US" altLang="en-US" sz="1500" dirty="0"/>
              <a:t>Ruptured ovarian cyst</a:t>
            </a:r>
          </a:p>
          <a:p>
            <a:pPr lvl="1"/>
            <a:r>
              <a:rPr lang="en-US" altLang="en-US" sz="1500" dirty="0"/>
              <a:t>Abdominal pain</a:t>
            </a:r>
          </a:p>
          <a:p>
            <a:pPr lvl="1"/>
            <a:r>
              <a:rPr lang="en-US" altLang="en-US" sz="1500" dirty="0"/>
              <a:t>Chronic sinusitis</a:t>
            </a:r>
          </a:p>
          <a:p>
            <a:pPr lvl="1"/>
            <a:r>
              <a:rPr lang="en-US" altLang="en-US" sz="1500" dirty="0"/>
              <a:t>Febrile convulsions</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AF6BF-3E45-47C9-8932-3D7FFF6E4640}"/>
              </a:ext>
            </a:extLst>
          </p:cNvPr>
          <p:cNvSpPr>
            <a:spLocks noGrp="1"/>
          </p:cNvSpPr>
          <p:nvPr>
            <p:ph type="title"/>
          </p:nvPr>
        </p:nvSpPr>
        <p:spPr/>
        <p:txBody>
          <a:bodyPr/>
          <a:lstStyle/>
          <a:p>
            <a:r>
              <a:rPr lang="en-US" dirty="0"/>
              <a:t>History and Exam </a:t>
            </a:r>
          </a:p>
        </p:txBody>
      </p:sp>
      <p:sp>
        <p:nvSpPr>
          <p:cNvPr id="3" name="Text Placeholder 2">
            <a:extLst>
              <a:ext uri="{FF2B5EF4-FFF2-40B4-BE49-F238E27FC236}">
                <a16:creationId xmlns:a16="http://schemas.microsoft.com/office/drawing/2014/main" id="{4734FBDC-E8CE-4680-955B-5852E868E51C}"/>
              </a:ext>
            </a:extLst>
          </p:cNvPr>
          <p:cNvSpPr>
            <a:spLocks noGrp="1"/>
          </p:cNvSpPr>
          <p:nvPr>
            <p:ph type="body" sz="quarter" idx="14"/>
          </p:nvPr>
        </p:nvSpPr>
        <p:spPr>
          <a:xfrm>
            <a:off x="228600" y="858438"/>
            <a:ext cx="8593382" cy="4001599"/>
          </a:xfrm>
        </p:spPr>
        <p:txBody>
          <a:bodyPr/>
          <a:lstStyle/>
          <a:p>
            <a:pPr lvl="1"/>
            <a:r>
              <a:rPr lang="en-US" dirty="0"/>
              <a:t>Medically appropriate history </a:t>
            </a:r>
          </a:p>
          <a:p>
            <a:pPr lvl="1"/>
            <a:r>
              <a:rPr lang="en-US" dirty="0"/>
              <a:t>Medically appropriate exam</a:t>
            </a:r>
          </a:p>
          <a:p>
            <a:pPr lvl="2"/>
            <a:r>
              <a:rPr lang="en-US" dirty="0"/>
              <a:t>Determined by the Physician/Healthcare provider </a:t>
            </a:r>
          </a:p>
          <a:p>
            <a:pPr lvl="1"/>
            <a:r>
              <a:rPr lang="en-US" dirty="0"/>
              <a:t>Not counted in the level for office and other outpatient </a:t>
            </a:r>
          </a:p>
          <a:p>
            <a:pPr lvl="1"/>
            <a:r>
              <a:rPr lang="en-US" dirty="0"/>
              <a:t>2021 E/M level are selected based on MDM or Total Time </a:t>
            </a:r>
          </a:p>
          <a:p>
            <a:pPr lvl="1"/>
            <a:endParaRPr lang="en-US" dirty="0"/>
          </a:p>
        </p:txBody>
      </p:sp>
    </p:spTree>
    <p:extLst>
      <p:ext uri="{BB962C8B-B14F-4D97-AF65-F5344CB8AC3E}">
        <p14:creationId xmlns:p14="http://schemas.microsoft.com/office/powerpoint/2010/main" val="2768905991"/>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F074-E310-463C-A646-95C841100821}"/>
              </a:ext>
            </a:extLst>
          </p:cNvPr>
          <p:cNvSpPr>
            <a:spLocks noGrp="1"/>
          </p:cNvSpPr>
          <p:nvPr>
            <p:ph type="title"/>
          </p:nvPr>
        </p:nvSpPr>
        <p:spPr/>
        <p:txBody>
          <a:bodyPr/>
          <a:lstStyle/>
          <a:p>
            <a:r>
              <a:rPr lang="en-US" dirty="0"/>
              <a:t>Number and Complexity of Problems Addressed </a:t>
            </a:r>
          </a:p>
        </p:txBody>
      </p:sp>
      <p:pic>
        <p:nvPicPr>
          <p:cNvPr id="6" name="Picture 5">
            <a:extLst>
              <a:ext uri="{FF2B5EF4-FFF2-40B4-BE49-F238E27FC236}">
                <a16:creationId xmlns:a16="http://schemas.microsoft.com/office/drawing/2014/main" id="{446D6319-05CF-406E-929A-D0A6A023F047}"/>
              </a:ext>
            </a:extLst>
          </p:cNvPr>
          <p:cNvPicPr>
            <a:picLocks noChangeAspect="1"/>
          </p:cNvPicPr>
          <p:nvPr/>
        </p:nvPicPr>
        <p:blipFill>
          <a:blip r:embed="rId3"/>
          <a:stretch>
            <a:fillRect/>
          </a:stretch>
        </p:blipFill>
        <p:spPr>
          <a:xfrm>
            <a:off x="1460500" y="953820"/>
            <a:ext cx="6032500" cy="3522931"/>
          </a:xfrm>
          <a:prstGeom prst="rect">
            <a:avLst/>
          </a:prstGeom>
        </p:spPr>
      </p:pic>
    </p:spTree>
    <p:extLst>
      <p:ext uri="{BB962C8B-B14F-4D97-AF65-F5344CB8AC3E}">
        <p14:creationId xmlns:p14="http://schemas.microsoft.com/office/powerpoint/2010/main" val="4263043686"/>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6460-AD41-4453-A797-BC13197E90DA}"/>
              </a:ext>
            </a:extLst>
          </p:cNvPr>
          <p:cNvSpPr>
            <a:spLocks noGrp="1"/>
          </p:cNvSpPr>
          <p:nvPr>
            <p:ph type="title"/>
          </p:nvPr>
        </p:nvSpPr>
        <p:spPr/>
        <p:txBody>
          <a:bodyPr>
            <a:normAutofit fontScale="90000"/>
          </a:bodyPr>
          <a:lstStyle/>
          <a:p>
            <a:r>
              <a:rPr lang="en-US" dirty="0"/>
              <a:t>Amount and Complexity of Data to be Reviewee and Analyzed </a:t>
            </a:r>
          </a:p>
        </p:txBody>
      </p:sp>
      <p:pic>
        <p:nvPicPr>
          <p:cNvPr id="6" name="Picture 5">
            <a:extLst>
              <a:ext uri="{FF2B5EF4-FFF2-40B4-BE49-F238E27FC236}">
                <a16:creationId xmlns:a16="http://schemas.microsoft.com/office/drawing/2014/main" id="{455F5792-698D-41FC-A700-0E6C8415B87E}"/>
              </a:ext>
            </a:extLst>
          </p:cNvPr>
          <p:cNvPicPr>
            <a:picLocks noChangeAspect="1"/>
          </p:cNvPicPr>
          <p:nvPr/>
        </p:nvPicPr>
        <p:blipFill>
          <a:blip r:embed="rId3"/>
          <a:stretch>
            <a:fillRect/>
          </a:stretch>
        </p:blipFill>
        <p:spPr>
          <a:xfrm>
            <a:off x="1079501" y="782595"/>
            <a:ext cx="6477000" cy="3521614"/>
          </a:xfrm>
          <a:prstGeom prst="rect">
            <a:avLst/>
          </a:prstGeom>
        </p:spPr>
      </p:pic>
    </p:spTree>
    <p:extLst>
      <p:ext uri="{BB962C8B-B14F-4D97-AF65-F5344CB8AC3E}">
        <p14:creationId xmlns:p14="http://schemas.microsoft.com/office/powerpoint/2010/main" val="405334418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815F-5DBB-4BDC-B2E4-6ABFCE691501}"/>
              </a:ext>
            </a:extLst>
          </p:cNvPr>
          <p:cNvSpPr>
            <a:spLocks noGrp="1"/>
          </p:cNvSpPr>
          <p:nvPr>
            <p:ph type="title"/>
          </p:nvPr>
        </p:nvSpPr>
        <p:spPr>
          <a:xfrm>
            <a:off x="305331" y="104934"/>
            <a:ext cx="7887158" cy="790416"/>
          </a:xfrm>
        </p:spPr>
        <p:txBody>
          <a:bodyPr>
            <a:normAutofit fontScale="90000"/>
          </a:bodyPr>
          <a:lstStyle/>
          <a:p>
            <a:r>
              <a:rPr lang="en-US" dirty="0"/>
              <a:t>Risk and Complications and/or Morbidity or Mortality of Patient Management </a:t>
            </a:r>
          </a:p>
        </p:txBody>
      </p:sp>
      <p:graphicFrame>
        <p:nvGraphicFramePr>
          <p:cNvPr id="5" name="Table 5">
            <a:extLst>
              <a:ext uri="{FF2B5EF4-FFF2-40B4-BE49-F238E27FC236}">
                <a16:creationId xmlns:a16="http://schemas.microsoft.com/office/drawing/2014/main" id="{442F349A-479B-4C99-8802-18FCABAA2938}"/>
              </a:ext>
            </a:extLst>
          </p:cNvPr>
          <p:cNvGraphicFramePr>
            <a:graphicFrameLocks noGrp="1"/>
          </p:cNvGraphicFramePr>
          <p:nvPr/>
        </p:nvGraphicFramePr>
        <p:xfrm>
          <a:off x="310342" y="1098548"/>
          <a:ext cx="8452658" cy="3657600"/>
        </p:xfrm>
        <a:graphic>
          <a:graphicData uri="http://schemas.openxmlformats.org/drawingml/2006/table">
            <a:tbl>
              <a:tblPr firstRow="1" bandRow="1">
                <a:tableStyleId>{D7AC3CCA-C797-4891-BE02-D94E43425B78}</a:tableStyleId>
              </a:tblPr>
              <a:tblGrid>
                <a:gridCol w="1320728">
                  <a:extLst>
                    <a:ext uri="{9D8B030D-6E8A-4147-A177-3AD203B41FA5}">
                      <a16:colId xmlns:a16="http://schemas.microsoft.com/office/drawing/2014/main" val="1294887993"/>
                    </a:ext>
                  </a:extLst>
                </a:gridCol>
                <a:gridCol w="7131930">
                  <a:extLst>
                    <a:ext uri="{9D8B030D-6E8A-4147-A177-3AD203B41FA5}">
                      <a16:colId xmlns:a16="http://schemas.microsoft.com/office/drawing/2014/main" val="728561640"/>
                    </a:ext>
                  </a:extLst>
                </a:gridCol>
              </a:tblGrid>
              <a:tr h="685800">
                <a:tc>
                  <a:txBody>
                    <a:bodyPr/>
                    <a:lstStyle/>
                    <a:p>
                      <a:r>
                        <a:rPr lang="en-US" sz="1200" b="0" dirty="0">
                          <a:solidFill>
                            <a:schemeClr val="tx2"/>
                          </a:solidFill>
                        </a:rPr>
                        <a:t>Minimal</a:t>
                      </a:r>
                    </a:p>
                  </a:txBody>
                  <a:tcPr marL="76200" marR="76200" marT="38100" marB="38100"/>
                </a:tc>
                <a:tc>
                  <a:txBody>
                    <a:bodyPr/>
                    <a:lstStyle/>
                    <a:p>
                      <a:r>
                        <a:rPr lang="en-US" sz="1000" b="0" kern="1200" dirty="0">
                          <a:solidFill>
                            <a:schemeClr val="tx1"/>
                          </a:solidFill>
                          <a:effectLst/>
                        </a:rPr>
                        <a:t>Minimal risk of morbidity from additional diagnostic testing or treatment</a:t>
                      </a:r>
                    </a:p>
                    <a:p>
                      <a:endParaRPr lang="en-US" sz="1000" b="0" dirty="0"/>
                    </a:p>
                    <a:p>
                      <a:r>
                        <a:rPr lang="en-US" sz="1000" b="0" dirty="0"/>
                        <a:t>Examples:  </a:t>
                      </a:r>
                    </a:p>
                    <a:p>
                      <a:r>
                        <a:rPr lang="en-US" sz="1000" b="0" dirty="0"/>
                        <a:t>Rest, gargle, elastic bandages, superficial dressings </a:t>
                      </a:r>
                      <a:endParaRPr lang="en-US" sz="1000" b="0" i="1" dirty="0"/>
                    </a:p>
                  </a:txBody>
                  <a:tcPr marL="76200" marR="76200" marT="38100" marB="38100"/>
                </a:tc>
                <a:extLst>
                  <a:ext uri="{0D108BD9-81ED-4DB2-BD59-A6C34878D82A}">
                    <a16:rowId xmlns:a16="http://schemas.microsoft.com/office/drawing/2014/main" val="1111053067"/>
                  </a:ext>
                </a:extLst>
              </a:tr>
              <a:tr h="685800">
                <a:tc>
                  <a:txBody>
                    <a:bodyPr/>
                    <a:lstStyle/>
                    <a:p>
                      <a:r>
                        <a:rPr lang="en-US" sz="1200" b="0" dirty="0">
                          <a:solidFill>
                            <a:schemeClr val="tx2"/>
                          </a:solidFill>
                        </a:rPr>
                        <a:t>Low </a:t>
                      </a:r>
                    </a:p>
                  </a:txBody>
                  <a:tcPr marL="76200" marR="76200" marT="38100" marB="38100"/>
                </a:tc>
                <a:tc>
                  <a:txBody>
                    <a:bodyPr/>
                    <a:lstStyle/>
                    <a:p>
                      <a:r>
                        <a:rPr lang="en-US" sz="1000" b="0" kern="1200" dirty="0">
                          <a:solidFill>
                            <a:schemeClr val="tx1"/>
                          </a:solidFill>
                          <a:effectLst/>
                        </a:rPr>
                        <a:t>Low risk of morbidity from additional diagnostic testing or treatment</a:t>
                      </a:r>
                    </a:p>
                    <a:p>
                      <a:endParaRPr lang="en-US" sz="1000" b="0" dirty="0"/>
                    </a:p>
                    <a:p>
                      <a:r>
                        <a:rPr lang="en-US" sz="1000" b="0" dirty="0"/>
                        <a:t>Examples: </a:t>
                      </a:r>
                    </a:p>
                    <a:p>
                      <a:r>
                        <a:rPr lang="en-US" sz="1000" b="0" dirty="0"/>
                        <a:t>OTC drugs, minor surgery w/o identified risks, PT/OT therapy, IV fluids w/o additives  </a:t>
                      </a:r>
                      <a:endParaRPr lang="en-US" sz="1000" b="0" i="1" dirty="0"/>
                    </a:p>
                  </a:txBody>
                  <a:tcPr marL="76200" marR="76200" marT="38100" marB="38100"/>
                </a:tc>
                <a:extLst>
                  <a:ext uri="{0D108BD9-81ED-4DB2-BD59-A6C34878D82A}">
                    <a16:rowId xmlns:a16="http://schemas.microsoft.com/office/drawing/2014/main" val="3621765589"/>
                  </a:ext>
                </a:extLst>
              </a:tr>
              <a:tr h="990600">
                <a:tc>
                  <a:txBody>
                    <a:bodyPr/>
                    <a:lstStyle/>
                    <a:p>
                      <a:r>
                        <a:rPr lang="en-US" sz="1200" b="0" dirty="0">
                          <a:solidFill>
                            <a:schemeClr val="tx2"/>
                          </a:solidFill>
                        </a:rPr>
                        <a:t>Moderate </a:t>
                      </a:r>
                    </a:p>
                  </a:txBody>
                  <a:tcPr marL="76200" marR="76200" marT="38100" marB="3810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Moderate risk of morbidity from additional diagnostic testing or treatment</a:t>
                      </a:r>
                    </a:p>
                    <a:p>
                      <a:pPr marL="0" marR="0" lvl="0" indent="0" algn="l" defTabSz="762225"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endParaRP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Examples:  RX drug management</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regarding minor surgery with identified patient or TX risks</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regarding major elective surgery w/o identified patient or TX risks</a:t>
                      </a:r>
                    </a:p>
                    <a:p>
                      <a:r>
                        <a:rPr lang="en-US" sz="1000" b="0" dirty="0"/>
                        <a:t>Diagnosis or treatment significantly limited by social determinates of health</a:t>
                      </a:r>
                      <a:endParaRPr lang="en-US" sz="1000" b="0" i="1" dirty="0"/>
                    </a:p>
                  </a:txBody>
                  <a:tcPr marL="76200" marR="76200" marT="38100" marB="38100"/>
                </a:tc>
                <a:extLst>
                  <a:ext uri="{0D108BD9-81ED-4DB2-BD59-A6C34878D82A}">
                    <a16:rowId xmlns:a16="http://schemas.microsoft.com/office/drawing/2014/main" val="1891448333"/>
                  </a:ext>
                </a:extLst>
              </a:tr>
              <a:tr h="1295400">
                <a:tc>
                  <a:txBody>
                    <a:bodyPr/>
                    <a:lstStyle/>
                    <a:p>
                      <a:r>
                        <a:rPr lang="en-US" sz="1200" b="0" dirty="0">
                          <a:solidFill>
                            <a:schemeClr val="tx2"/>
                          </a:solidFill>
                        </a:rPr>
                        <a:t>High </a:t>
                      </a:r>
                    </a:p>
                  </a:txBody>
                  <a:tcPr marL="76200" marR="76200" marT="38100" marB="38100"/>
                </a:tc>
                <a:tc>
                  <a:txBody>
                    <a:bodyPr/>
                    <a:lstStyle/>
                    <a:p>
                      <a:r>
                        <a:rPr lang="en-US" sz="1000" b="0" dirty="0"/>
                        <a:t>High risk of Mortality from additional diagnostic testing or treatment </a:t>
                      </a:r>
                    </a:p>
                    <a:p>
                      <a:endParaRPr lang="en-US" sz="1000" b="0" dirty="0"/>
                    </a:p>
                    <a:p>
                      <a:r>
                        <a:rPr lang="en-US" sz="1000" b="0" dirty="0"/>
                        <a:t>Example:  </a:t>
                      </a:r>
                    </a:p>
                    <a:p>
                      <a:r>
                        <a:rPr lang="en-US" sz="1000" b="0" dirty="0"/>
                        <a:t>Drug therapy requiring intensive monitoring for toxicity </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regarding elective major surgery w/ identified patient or treatment risk factors</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regarding emergency major surgery</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regarding hospitalization</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not to resuscitate or to de-escalate because of poor prognosis</a:t>
                      </a:r>
                      <a:endParaRPr lang="en-US" sz="1000" b="0" dirty="0"/>
                    </a:p>
                  </a:txBody>
                  <a:tcPr marL="76200" marR="76200" marT="38100" marB="38100"/>
                </a:tc>
                <a:extLst>
                  <a:ext uri="{0D108BD9-81ED-4DB2-BD59-A6C34878D82A}">
                    <a16:rowId xmlns:a16="http://schemas.microsoft.com/office/drawing/2014/main" val="4189066266"/>
                  </a:ext>
                </a:extLst>
              </a:tr>
            </a:tbl>
          </a:graphicData>
        </a:graphic>
      </p:graphicFrame>
    </p:spTree>
    <p:extLst>
      <p:ext uri="{BB962C8B-B14F-4D97-AF65-F5344CB8AC3E}">
        <p14:creationId xmlns:p14="http://schemas.microsoft.com/office/powerpoint/2010/main" val="387770910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CDC6-541B-4305-B4F6-B05442EB786B}"/>
              </a:ext>
            </a:extLst>
          </p:cNvPr>
          <p:cNvSpPr>
            <a:spLocks noGrp="1"/>
          </p:cNvSpPr>
          <p:nvPr>
            <p:ph type="title"/>
          </p:nvPr>
        </p:nvSpPr>
        <p:spPr/>
        <p:txBody>
          <a:bodyPr/>
          <a:lstStyle/>
          <a:p>
            <a:r>
              <a:rPr lang="en-US" dirty="0"/>
              <a:t>MDM Calculation Guide </a:t>
            </a:r>
          </a:p>
        </p:txBody>
      </p:sp>
      <p:pic>
        <p:nvPicPr>
          <p:cNvPr id="6" name="Picture 5">
            <a:extLst>
              <a:ext uri="{FF2B5EF4-FFF2-40B4-BE49-F238E27FC236}">
                <a16:creationId xmlns:a16="http://schemas.microsoft.com/office/drawing/2014/main" id="{078A8497-22A1-4DA0-8545-DFE4C53D4937}"/>
              </a:ext>
            </a:extLst>
          </p:cNvPr>
          <p:cNvPicPr>
            <a:picLocks noChangeAspect="1"/>
          </p:cNvPicPr>
          <p:nvPr/>
        </p:nvPicPr>
        <p:blipFill>
          <a:blip r:embed="rId3"/>
          <a:stretch>
            <a:fillRect/>
          </a:stretch>
        </p:blipFill>
        <p:spPr>
          <a:xfrm>
            <a:off x="762000" y="1047750"/>
            <a:ext cx="7874000" cy="3331482"/>
          </a:xfrm>
          <a:prstGeom prst="rect">
            <a:avLst/>
          </a:prstGeom>
        </p:spPr>
      </p:pic>
    </p:spTree>
    <p:extLst>
      <p:ext uri="{BB962C8B-B14F-4D97-AF65-F5344CB8AC3E}">
        <p14:creationId xmlns:p14="http://schemas.microsoft.com/office/powerpoint/2010/main" val="369067262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0BD66EA1-84E8-4829-9B08-368C5BD5AAA1}"/>
              </a:ext>
            </a:extLst>
          </p:cNvPr>
          <p:cNvSpPr>
            <a:spLocks noGrp="1" noChangeArrowheads="1"/>
          </p:cNvSpPr>
          <p:nvPr>
            <p:ph type="title"/>
          </p:nvPr>
        </p:nvSpPr>
        <p:spPr/>
        <p:txBody>
          <a:bodyPr/>
          <a:lstStyle/>
          <a:p>
            <a:r>
              <a:rPr lang="en-US" dirty="0"/>
              <a:t>E/M Leveling </a:t>
            </a:r>
          </a:p>
        </p:txBody>
      </p:sp>
      <p:sp>
        <p:nvSpPr>
          <p:cNvPr id="124931" name="Rectangle 3">
            <a:extLst>
              <a:ext uri="{FF2B5EF4-FFF2-40B4-BE49-F238E27FC236}">
                <a16:creationId xmlns:a16="http://schemas.microsoft.com/office/drawing/2014/main" id="{1D616305-A476-4B49-8AD4-2BD1EF3D7F32}"/>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dirty="0"/>
              <a:t>1995 vs. 1997 Guidelines</a:t>
            </a:r>
          </a:p>
          <a:p>
            <a:pPr lvl="1"/>
            <a:r>
              <a:rPr lang="en-US" altLang="en-US" dirty="0"/>
              <a:t>Main difference – exam component</a:t>
            </a:r>
          </a:p>
          <a:p>
            <a:endParaRPr lang="en-US" altLang="en-US" dirty="0"/>
          </a:p>
          <a:p>
            <a:r>
              <a:rPr lang="en-US" altLang="en-US" dirty="0"/>
              <a:t>Seven components to consider</a:t>
            </a:r>
          </a:p>
          <a:p>
            <a:pPr lvl="1"/>
            <a:r>
              <a:rPr lang="en-US" altLang="en-US" dirty="0"/>
              <a:t>Relates to the level of work performed by the physician or other qualified health care professional</a:t>
            </a:r>
          </a:p>
          <a:p>
            <a:pPr lvl="2"/>
            <a:r>
              <a:rPr lang="en-US" altLang="en-US" dirty="0"/>
              <a:t>History</a:t>
            </a:r>
          </a:p>
          <a:p>
            <a:pPr lvl="2"/>
            <a:r>
              <a:rPr lang="en-US" altLang="en-US" dirty="0"/>
              <a:t>Exam</a:t>
            </a:r>
          </a:p>
          <a:p>
            <a:pPr lvl="2"/>
            <a:r>
              <a:rPr lang="en-US" altLang="en-US" dirty="0"/>
              <a:t>Medical Decision Making</a:t>
            </a:r>
          </a:p>
          <a:p>
            <a:pPr lvl="2"/>
            <a:r>
              <a:rPr lang="en-US" altLang="en-US" dirty="0"/>
              <a:t>Counseling</a:t>
            </a:r>
          </a:p>
          <a:p>
            <a:pPr lvl="2"/>
            <a:r>
              <a:rPr lang="en-US" altLang="en-US" dirty="0"/>
              <a:t>Coordination of Care</a:t>
            </a:r>
          </a:p>
          <a:p>
            <a:pPr lvl="2"/>
            <a:r>
              <a:rPr lang="en-US" altLang="en-US" dirty="0"/>
              <a:t>Nature of Presenting Problem</a:t>
            </a:r>
          </a:p>
          <a:p>
            <a:pPr lvl="2"/>
            <a:r>
              <a:rPr lang="en-US" altLang="en-US" dirty="0"/>
              <a:t>Time</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18F09657-CEA4-48D0-AA8E-0AEB7599BB48}"/>
              </a:ext>
            </a:extLst>
          </p:cNvPr>
          <p:cNvSpPr>
            <a:spLocks noGrp="1" noChangeArrowheads="1"/>
          </p:cNvSpPr>
          <p:nvPr>
            <p:ph type="title"/>
          </p:nvPr>
        </p:nvSpPr>
        <p:spPr/>
        <p:txBody>
          <a:bodyPr/>
          <a:lstStyle/>
          <a:p>
            <a:r>
              <a:rPr lang="en-US" dirty="0"/>
              <a:t>E/M Leveling</a:t>
            </a:r>
          </a:p>
        </p:txBody>
      </p:sp>
      <p:sp>
        <p:nvSpPr>
          <p:cNvPr id="72707" name="Rectangle 3">
            <a:extLst>
              <a:ext uri="{FF2B5EF4-FFF2-40B4-BE49-F238E27FC236}">
                <a16:creationId xmlns:a16="http://schemas.microsoft.com/office/drawing/2014/main" id="{887D6F97-6A5D-488E-851A-547A3394ED86}"/>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Three Key Components</a:t>
            </a:r>
          </a:p>
          <a:p>
            <a:pPr lvl="1"/>
            <a:r>
              <a:rPr lang="en-US" altLang="en-US" dirty="0"/>
              <a:t>History</a:t>
            </a:r>
          </a:p>
          <a:p>
            <a:pPr lvl="1"/>
            <a:r>
              <a:rPr lang="en-US" altLang="en-US" dirty="0"/>
              <a:t>Exam</a:t>
            </a:r>
          </a:p>
          <a:p>
            <a:pPr lvl="1"/>
            <a:r>
              <a:rPr lang="en-US" altLang="en-US" dirty="0"/>
              <a:t>Medical Decision Making</a:t>
            </a:r>
          </a:p>
          <a:p>
            <a:endParaRPr lang="en-US" altLang="en-US" dirty="0"/>
          </a:p>
          <a:p>
            <a:pPr lvl="1"/>
            <a:r>
              <a:rPr lang="en-US" altLang="en-US" dirty="0"/>
              <a:t>Generally the influential factors in determining level of service</a:t>
            </a:r>
          </a:p>
          <a:p>
            <a:pPr lvl="1"/>
            <a:r>
              <a:rPr lang="en-US" altLang="en-US" dirty="0"/>
              <a:t>Influential in the level of service unless counseling dominates the encounter</a:t>
            </a:r>
          </a:p>
          <a:p>
            <a:pPr lvl="1"/>
            <a:r>
              <a:rPr lang="en-US" altLang="en-US" dirty="0"/>
              <a:t>Categories/subcategories describe the number of key components required</a:t>
            </a:r>
          </a:p>
          <a:p>
            <a:pPr lvl="1"/>
            <a:endParaRPr lang="en-US" altLang="en-US" dirty="0"/>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15B9BA20-D25D-4F3B-96B4-9D645F7FE816}"/>
              </a:ext>
            </a:extLst>
          </p:cNvPr>
          <p:cNvSpPr>
            <a:spLocks noGrp="1" noChangeArrowheads="1"/>
          </p:cNvSpPr>
          <p:nvPr>
            <p:ph type="title"/>
          </p:nvPr>
        </p:nvSpPr>
        <p:spPr/>
        <p:txBody>
          <a:bodyPr/>
          <a:lstStyle/>
          <a:p>
            <a:r>
              <a:rPr lang="en-US" dirty="0"/>
              <a:t>History</a:t>
            </a:r>
          </a:p>
        </p:txBody>
      </p:sp>
      <p:sp>
        <p:nvSpPr>
          <p:cNvPr id="129027" name="Rectangle 3">
            <a:extLst>
              <a:ext uri="{FF2B5EF4-FFF2-40B4-BE49-F238E27FC236}">
                <a16:creationId xmlns:a16="http://schemas.microsoft.com/office/drawing/2014/main" id="{F08D87B1-292C-4C8B-B1AE-CB2478283BD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History is comprised of three different categories:</a:t>
            </a:r>
            <a:br>
              <a:rPr lang="en-US" altLang="en-US" dirty="0"/>
            </a:br>
            <a:endParaRPr lang="en-US" altLang="en-US" dirty="0"/>
          </a:p>
          <a:p>
            <a:pPr lvl="1"/>
            <a:r>
              <a:rPr lang="en-US" altLang="en-US" dirty="0"/>
              <a:t>History of Present Illness (HPI)</a:t>
            </a:r>
          </a:p>
          <a:p>
            <a:pPr lvl="1"/>
            <a:r>
              <a:rPr lang="en-US" altLang="en-US" dirty="0"/>
              <a:t>Review of Systems (ROS)</a:t>
            </a:r>
          </a:p>
          <a:p>
            <a:pPr lvl="1"/>
            <a:r>
              <a:rPr lang="en-US" altLang="en-US" dirty="0"/>
              <a:t>Past Family Social History (PFSH)</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84CEE73B-E6E2-4DDF-BC3A-50BBEFE68FE0}"/>
              </a:ext>
            </a:extLst>
          </p:cNvPr>
          <p:cNvSpPr>
            <a:spLocks noGrp="1" noChangeArrowheads="1"/>
          </p:cNvSpPr>
          <p:nvPr>
            <p:ph type="title"/>
          </p:nvPr>
        </p:nvSpPr>
        <p:spPr/>
        <p:txBody>
          <a:bodyPr/>
          <a:lstStyle/>
          <a:p>
            <a:r>
              <a:rPr lang="en-US" dirty="0"/>
              <a:t>History</a:t>
            </a:r>
          </a:p>
        </p:txBody>
      </p:sp>
      <p:sp>
        <p:nvSpPr>
          <p:cNvPr id="131075" name="Rectangle 3">
            <a:extLst>
              <a:ext uri="{FF2B5EF4-FFF2-40B4-BE49-F238E27FC236}">
                <a16:creationId xmlns:a16="http://schemas.microsoft.com/office/drawing/2014/main" id="{A529FC0B-8133-4DD6-AF9B-507D215D96F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History of Present Illness (HPI)</a:t>
            </a:r>
          </a:p>
          <a:p>
            <a:r>
              <a:rPr lang="en-US" altLang="en-US" dirty="0"/>
              <a:t>Chronological description of the patient’s illness</a:t>
            </a:r>
          </a:p>
          <a:p>
            <a:pPr lvl="1"/>
            <a:r>
              <a:rPr lang="en-US" altLang="en-US" dirty="0"/>
              <a:t>Location</a:t>
            </a:r>
          </a:p>
          <a:p>
            <a:pPr lvl="1"/>
            <a:r>
              <a:rPr lang="en-US" altLang="en-US" dirty="0"/>
              <a:t>Duration</a:t>
            </a:r>
          </a:p>
          <a:p>
            <a:pPr lvl="1"/>
            <a:r>
              <a:rPr lang="en-US" altLang="en-US" dirty="0"/>
              <a:t>Quality</a:t>
            </a:r>
          </a:p>
          <a:p>
            <a:pPr lvl="1"/>
            <a:r>
              <a:rPr lang="en-US" altLang="en-US" dirty="0"/>
              <a:t>Severity</a:t>
            </a:r>
          </a:p>
          <a:p>
            <a:pPr lvl="1"/>
            <a:r>
              <a:rPr lang="en-US" altLang="en-US" dirty="0"/>
              <a:t>Timing</a:t>
            </a:r>
          </a:p>
          <a:p>
            <a:pPr lvl="1"/>
            <a:r>
              <a:rPr lang="en-US" altLang="en-US" dirty="0"/>
              <a:t>Context</a:t>
            </a:r>
          </a:p>
          <a:p>
            <a:pPr lvl="1"/>
            <a:r>
              <a:rPr lang="en-US" altLang="en-US" dirty="0"/>
              <a:t>Modifying factors</a:t>
            </a:r>
          </a:p>
          <a:p>
            <a:pPr lvl="1"/>
            <a:r>
              <a:rPr lang="en-US" altLang="en-US" dirty="0"/>
              <a:t>Associated sign and symptoms</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AFBF86D6-47A7-4E04-BCE3-3F88860098C9}"/>
              </a:ext>
            </a:extLst>
          </p:cNvPr>
          <p:cNvSpPr>
            <a:spLocks noGrp="1" noChangeArrowheads="1"/>
          </p:cNvSpPr>
          <p:nvPr>
            <p:ph type="title"/>
          </p:nvPr>
        </p:nvSpPr>
        <p:spPr/>
        <p:txBody>
          <a:bodyPr/>
          <a:lstStyle/>
          <a:p>
            <a:r>
              <a:rPr lang="en-US" dirty="0"/>
              <a:t>History</a:t>
            </a:r>
          </a:p>
        </p:txBody>
      </p:sp>
      <p:sp>
        <p:nvSpPr>
          <p:cNvPr id="133125" name="Text Placeholder 10">
            <a:extLst>
              <a:ext uri="{FF2B5EF4-FFF2-40B4-BE49-F238E27FC236}">
                <a16:creationId xmlns:a16="http://schemas.microsoft.com/office/drawing/2014/main" id="{5AE9D254-1AF4-47C9-BAE8-B0CC2300A5AD}"/>
              </a:ext>
            </a:extLst>
          </p:cNvPr>
          <p:cNvSpPr>
            <a:spLocks noGrp="1"/>
          </p:cNvSpPr>
          <p:nvPr>
            <p:ph type="body" sz="quarter" idx="14"/>
          </p:nvPr>
        </p:nvSpPr>
        <p:spPr bwMode="auto">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IN" altLang="en-US" dirty="0"/>
              <a:t>Review of Systems (ROS)</a:t>
            </a:r>
          </a:p>
        </p:txBody>
      </p:sp>
      <p:sp>
        <p:nvSpPr>
          <p:cNvPr id="8" name="Text Placeholder 7">
            <a:extLst>
              <a:ext uri="{FF2B5EF4-FFF2-40B4-BE49-F238E27FC236}">
                <a16:creationId xmlns:a16="http://schemas.microsoft.com/office/drawing/2014/main" id="{0F8BDEA6-0F29-4102-9C4F-B8C1E8C96A9B}"/>
              </a:ext>
            </a:extLst>
          </p:cNvPr>
          <p:cNvSpPr>
            <a:spLocks noGrp="1"/>
          </p:cNvSpPr>
          <p:nvPr>
            <p:ph type="body" sz="quarter" idx="4294967295"/>
          </p:nvPr>
        </p:nvSpPr>
        <p:spPr>
          <a:xfrm>
            <a:off x="381000" y="1428750"/>
            <a:ext cx="3619500" cy="2857500"/>
          </a:xfrm>
        </p:spPr>
        <p:txBody>
          <a:bodyPr/>
          <a:lstStyle/>
          <a:p>
            <a:pPr marL="0" defTabSz="761960">
              <a:defRPr/>
            </a:pPr>
            <a:r>
              <a:rPr lang="en-IN" sz="1667" dirty="0"/>
              <a:t>Inventory of body systems</a:t>
            </a:r>
          </a:p>
          <a:p>
            <a:pPr marL="533372" lvl="1" indent="-179993" defTabSz="761960">
              <a:defRPr/>
            </a:pPr>
            <a:r>
              <a:rPr lang="en-IN" dirty="0">
                <a:solidFill>
                  <a:schemeClr val="tx2"/>
                </a:solidFill>
              </a:rPr>
              <a:t>Constitutional</a:t>
            </a:r>
          </a:p>
          <a:p>
            <a:pPr marL="533372" lvl="1" indent="-179993" defTabSz="761960">
              <a:defRPr/>
            </a:pPr>
            <a:r>
              <a:rPr lang="en-IN" dirty="0">
                <a:solidFill>
                  <a:schemeClr val="tx2"/>
                </a:solidFill>
              </a:rPr>
              <a:t>Eyes</a:t>
            </a:r>
          </a:p>
          <a:p>
            <a:pPr marL="533372" lvl="1" indent="-179993" defTabSz="761960">
              <a:defRPr/>
            </a:pPr>
            <a:r>
              <a:rPr lang="en-IN" dirty="0">
                <a:solidFill>
                  <a:schemeClr val="tx2"/>
                </a:solidFill>
              </a:rPr>
              <a:t>Ears, nose, mouth, throat</a:t>
            </a:r>
          </a:p>
          <a:p>
            <a:pPr marL="533372" lvl="1" indent="-179993" defTabSz="761960">
              <a:defRPr/>
            </a:pPr>
            <a:r>
              <a:rPr lang="en-IN" dirty="0">
                <a:solidFill>
                  <a:schemeClr val="tx2"/>
                </a:solidFill>
              </a:rPr>
              <a:t>Cardiovascular</a:t>
            </a:r>
          </a:p>
          <a:p>
            <a:pPr marL="533372" lvl="1" indent="-179993" defTabSz="761960">
              <a:defRPr/>
            </a:pPr>
            <a:r>
              <a:rPr lang="en-IN" dirty="0">
                <a:solidFill>
                  <a:schemeClr val="tx2"/>
                </a:solidFill>
              </a:rPr>
              <a:t>Respiratory</a:t>
            </a:r>
          </a:p>
          <a:p>
            <a:pPr marL="533372" lvl="1" indent="-179993" defTabSz="761960">
              <a:defRPr/>
            </a:pPr>
            <a:r>
              <a:rPr lang="en-IN" dirty="0">
                <a:solidFill>
                  <a:schemeClr val="tx2"/>
                </a:solidFill>
              </a:rPr>
              <a:t>Gastrointestinal</a:t>
            </a:r>
          </a:p>
          <a:p>
            <a:pPr marL="533372" lvl="1" indent="-179993" defTabSz="761960">
              <a:defRPr/>
            </a:pPr>
            <a:r>
              <a:rPr lang="en-IN" dirty="0">
                <a:solidFill>
                  <a:schemeClr val="tx2"/>
                </a:solidFill>
              </a:rPr>
              <a:t>Genitourinary</a:t>
            </a:r>
          </a:p>
        </p:txBody>
      </p:sp>
      <p:sp>
        <p:nvSpPr>
          <p:cNvPr id="133124" name="Text Placeholder 9">
            <a:extLst>
              <a:ext uri="{FF2B5EF4-FFF2-40B4-BE49-F238E27FC236}">
                <a16:creationId xmlns:a16="http://schemas.microsoft.com/office/drawing/2014/main" id="{08E6D45E-584A-419E-B01C-D250403ECF95}"/>
              </a:ext>
            </a:extLst>
          </p:cNvPr>
          <p:cNvSpPr>
            <a:spLocks noGrp="1"/>
          </p:cNvSpPr>
          <p:nvPr>
            <p:ph type="body" sz="quarter" idx="4294967295"/>
          </p:nvPr>
        </p:nvSpPr>
        <p:spPr bwMode="auto">
          <a:xfrm>
            <a:off x="5143500" y="1682750"/>
            <a:ext cx="4000500" cy="260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indent="-179909"/>
            <a:r>
              <a:rPr lang="en-IN" altLang="en-US" dirty="0">
                <a:solidFill>
                  <a:schemeClr val="tx2"/>
                </a:solidFill>
              </a:rPr>
              <a:t>Musculoskeletal</a:t>
            </a:r>
          </a:p>
          <a:p>
            <a:pPr lvl="1" indent="-179909"/>
            <a:r>
              <a:rPr lang="en-IN" altLang="en-US" dirty="0">
                <a:solidFill>
                  <a:schemeClr val="tx2"/>
                </a:solidFill>
              </a:rPr>
              <a:t>Integumentary</a:t>
            </a:r>
          </a:p>
          <a:p>
            <a:pPr lvl="1" indent="-179909"/>
            <a:r>
              <a:rPr lang="en-IN" altLang="en-US" dirty="0">
                <a:solidFill>
                  <a:schemeClr val="tx2"/>
                </a:solidFill>
              </a:rPr>
              <a:t>Neurological</a:t>
            </a:r>
          </a:p>
          <a:p>
            <a:pPr lvl="1" indent="-179909"/>
            <a:r>
              <a:rPr lang="en-IN" altLang="en-US" dirty="0">
                <a:solidFill>
                  <a:schemeClr val="tx2"/>
                </a:solidFill>
              </a:rPr>
              <a:t>Psychiatric</a:t>
            </a:r>
          </a:p>
          <a:p>
            <a:pPr lvl="1" indent="-179909"/>
            <a:r>
              <a:rPr lang="en-IN" altLang="en-US" dirty="0">
                <a:solidFill>
                  <a:schemeClr val="tx2"/>
                </a:solidFill>
              </a:rPr>
              <a:t>Endocrine</a:t>
            </a:r>
          </a:p>
          <a:p>
            <a:pPr lvl="1" indent="-179909"/>
            <a:r>
              <a:rPr lang="en-IN" altLang="en-US" dirty="0">
                <a:solidFill>
                  <a:schemeClr val="tx2"/>
                </a:solidFill>
              </a:rPr>
              <a:t>Hematologic/lymphatic</a:t>
            </a:r>
          </a:p>
          <a:p>
            <a:pPr lvl="1" indent="-179909"/>
            <a:r>
              <a:rPr lang="en-IN" altLang="en-US" dirty="0">
                <a:solidFill>
                  <a:schemeClr val="tx2"/>
                </a:solidFill>
              </a:rPr>
              <a:t>Allergic/Immunologic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CA09-6E15-4E11-AD7B-CD0DEC68EB52}"/>
              </a:ext>
            </a:extLst>
          </p:cNvPr>
          <p:cNvSpPr>
            <a:spLocks noGrp="1"/>
          </p:cNvSpPr>
          <p:nvPr>
            <p:ph type="title"/>
          </p:nvPr>
        </p:nvSpPr>
        <p:spPr/>
        <p:txBody>
          <a:bodyPr/>
          <a:lstStyle/>
          <a:p>
            <a:r>
              <a:rPr lang="en-US" dirty="0"/>
              <a:t>Locating the ICD-10-CM Code</a:t>
            </a:r>
          </a:p>
        </p:txBody>
      </p:sp>
      <p:sp>
        <p:nvSpPr>
          <p:cNvPr id="4" name="Text Placeholder 3">
            <a:extLst>
              <a:ext uri="{FF2B5EF4-FFF2-40B4-BE49-F238E27FC236}">
                <a16:creationId xmlns:a16="http://schemas.microsoft.com/office/drawing/2014/main" id="{56247E3E-7E26-40CC-9461-13F39D0B2E1C}"/>
              </a:ext>
            </a:extLst>
          </p:cNvPr>
          <p:cNvSpPr>
            <a:spLocks noGrp="1"/>
          </p:cNvSpPr>
          <p:nvPr>
            <p:ph type="body" sz="quarter" idx="14"/>
          </p:nvPr>
        </p:nvSpPr>
        <p:spPr/>
        <p:txBody>
          <a:bodyPr/>
          <a:lstStyle/>
          <a:p>
            <a:pPr lvl="1"/>
            <a:r>
              <a:rPr lang="en-US" dirty="0"/>
              <a:t>Look up the main term in the </a:t>
            </a:r>
            <a:br>
              <a:rPr lang="en-US" dirty="0"/>
            </a:br>
            <a:r>
              <a:rPr lang="en-US" dirty="0"/>
              <a:t>Index to Diseases and Injuries </a:t>
            </a:r>
            <a:br>
              <a:rPr lang="en-US" dirty="0"/>
            </a:br>
            <a:r>
              <a:rPr lang="en-US" dirty="0"/>
              <a:t>(Alphabetic Index)</a:t>
            </a:r>
          </a:p>
        </p:txBody>
      </p:sp>
      <p:sp>
        <p:nvSpPr>
          <p:cNvPr id="7" name="Rectangle 5">
            <a:extLst>
              <a:ext uri="{FF2B5EF4-FFF2-40B4-BE49-F238E27FC236}">
                <a16:creationId xmlns:a16="http://schemas.microsoft.com/office/drawing/2014/main" id="{0E4D68ED-545F-4F3E-AF7A-0CFE8364105E}"/>
              </a:ext>
            </a:extLst>
          </p:cNvPr>
          <p:cNvSpPr>
            <a:spLocks/>
          </p:cNvSpPr>
          <p:nvPr/>
        </p:nvSpPr>
        <p:spPr bwMode="auto">
          <a:xfrm>
            <a:off x="4787636" y="936625"/>
            <a:ext cx="4034896" cy="38060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572" indent="-342572" defTabSz="761515">
              <a:spcBef>
                <a:spcPct val="20000"/>
              </a:spcBef>
              <a:defRPr/>
            </a:pPr>
            <a:r>
              <a:rPr lang="en-US" sz="1199" b="1" dirty="0"/>
              <a:t>Bronchiolitis</a:t>
            </a:r>
            <a:r>
              <a:rPr lang="en-US" sz="1199" dirty="0"/>
              <a:t> – </a:t>
            </a:r>
            <a:r>
              <a:rPr lang="en-US" sz="1199" i="1" dirty="0"/>
              <a:t>continued</a:t>
            </a:r>
          </a:p>
          <a:p>
            <a:pPr marL="342572" indent="-342572" defTabSz="761515">
              <a:spcBef>
                <a:spcPct val="20000"/>
              </a:spcBef>
              <a:defRPr/>
            </a:pPr>
            <a:r>
              <a:rPr lang="en-US" sz="1199" dirty="0"/>
              <a:t>	respiratory, interstitial lung disease J84.115</a:t>
            </a:r>
          </a:p>
          <a:p>
            <a:pPr marL="342572" indent="-342572" defTabSz="761515">
              <a:spcBef>
                <a:spcPct val="20000"/>
              </a:spcBef>
              <a:defRPr/>
            </a:pPr>
            <a:r>
              <a:rPr lang="en-US" sz="1199" b="1" dirty="0"/>
              <a:t>Bronchitis </a:t>
            </a:r>
            <a:r>
              <a:rPr lang="en-US" sz="1199" dirty="0"/>
              <a:t>(diffuse) (fibrinous) (hypostatic) </a:t>
            </a:r>
          </a:p>
          <a:p>
            <a:pPr marL="342572" indent="-342572" defTabSz="761515">
              <a:spcBef>
                <a:spcPct val="20000"/>
              </a:spcBef>
              <a:defRPr/>
            </a:pPr>
            <a:r>
              <a:rPr lang="en-US" sz="1199" dirty="0"/>
              <a:t>    (infective) (membranous) J40</a:t>
            </a:r>
          </a:p>
          <a:p>
            <a:pPr marL="342572" indent="-342572" defTabSz="761515">
              <a:spcBef>
                <a:spcPct val="20000"/>
              </a:spcBef>
              <a:defRPr/>
            </a:pPr>
            <a:r>
              <a:rPr lang="en-US" sz="1199" dirty="0"/>
              <a:t>	with</a:t>
            </a:r>
          </a:p>
          <a:p>
            <a:pPr marL="342572" indent="-342572" defTabSz="761515">
              <a:spcBef>
                <a:spcPct val="20000"/>
              </a:spcBef>
              <a:defRPr/>
            </a:pPr>
            <a:r>
              <a:rPr lang="en-US" sz="1199" dirty="0"/>
              <a:t>	  influenza, flu, or grippe - </a:t>
            </a:r>
            <a:r>
              <a:rPr lang="en-US" sz="1199" i="1" dirty="0"/>
              <a:t>see </a:t>
            </a:r>
            <a:r>
              <a:rPr lang="en-US" sz="1199" dirty="0"/>
              <a:t>Influenza, with, 	respiratory manifestations NEC</a:t>
            </a:r>
          </a:p>
          <a:p>
            <a:pPr marL="342572" indent="-342572" defTabSz="761515">
              <a:spcBef>
                <a:spcPct val="20000"/>
              </a:spcBef>
              <a:defRPr/>
            </a:pPr>
            <a:r>
              <a:rPr lang="en-US" sz="1199" dirty="0"/>
              <a:t>	   obstruction (airway) (lung) J44.9</a:t>
            </a:r>
          </a:p>
          <a:p>
            <a:pPr marL="342572" indent="-342572" defTabSz="761515">
              <a:spcBef>
                <a:spcPct val="20000"/>
              </a:spcBef>
              <a:defRPr/>
            </a:pPr>
            <a:r>
              <a:rPr lang="en-US" sz="1199" dirty="0"/>
              <a:t>	   tracheitis (15 years of age and above) J40</a:t>
            </a:r>
          </a:p>
          <a:p>
            <a:pPr marL="342572" indent="-342572" defTabSz="761515">
              <a:spcBef>
                <a:spcPct val="20000"/>
              </a:spcBef>
              <a:defRPr/>
            </a:pPr>
            <a:r>
              <a:rPr lang="en-US" sz="1199" dirty="0"/>
              <a:t>	      acute or subacute J20.9</a:t>
            </a:r>
          </a:p>
          <a:p>
            <a:pPr marL="342572" indent="-342572" defTabSz="761515">
              <a:spcBef>
                <a:spcPct val="20000"/>
              </a:spcBef>
              <a:defRPr/>
            </a:pPr>
            <a:r>
              <a:rPr lang="en-US" sz="1199" dirty="0"/>
              <a:t>	      chronic J42</a:t>
            </a:r>
          </a:p>
          <a:p>
            <a:pPr marL="342572" indent="-342572" defTabSz="761515">
              <a:spcBef>
                <a:spcPct val="20000"/>
              </a:spcBef>
              <a:defRPr/>
            </a:pPr>
            <a:r>
              <a:rPr lang="en-US" sz="1199" dirty="0"/>
              <a:t>	      under 15 years of age J20.9</a:t>
            </a:r>
          </a:p>
          <a:p>
            <a:pPr marL="342572" indent="-342572" defTabSz="761515">
              <a:spcBef>
                <a:spcPct val="20000"/>
              </a:spcBef>
              <a:defRPr/>
            </a:pPr>
            <a:r>
              <a:rPr lang="en-US" sz="1199" dirty="0"/>
              <a:t>	acute or subacute (with bronchospasm or         </a:t>
            </a:r>
          </a:p>
          <a:p>
            <a:pPr marL="342572" indent="-342572" defTabSz="761515">
              <a:spcBef>
                <a:spcPct val="20000"/>
              </a:spcBef>
              <a:defRPr/>
            </a:pPr>
            <a:r>
              <a:rPr lang="en-US" sz="1199" dirty="0"/>
              <a:t>	      obstruction) J20.9</a:t>
            </a:r>
          </a:p>
          <a:p>
            <a:pPr marL="342572" indent="-342572" defTabSz="761515">
              <a:spcBef>
                <a:spcPct val="20000"/>
              </a:spcBef>
              <a:defRPr/>
            </a:pPr>
            <a:r>
              <a:rPr lang="en-US" sz="1199" dirty="0"/>
              <a:t>	   with</a:t>
            </a:r>
          </a:p>
          <a:p>
            <a:pPr marL="342572" indent="-342572" defTabSz="761515">
              <a:spcBef>
                <a:spcPct val="20000"/>
              </a:spcBef>
              <a:defRPr/>
            </a:pPr>
            <a:r>
              <a:rPr lang="en-US" sz="1199" dirty="0"/>
              <a:t>	      bronchiectasis J47.0 </a:t>
            </a:r>
          </a:p>
          <a:p>
            <a:pPr marL="342572" indent="-342572" defTabSz="761515">
              <a:spcBef>
                <a:spcPct val="20000"/>
              </a:spcBef>
              <a:defRPr/>
            </a:pPr>
            <a:r>
              <a:rPr lang="en-US" sz="1199" dirty="0"/>
              <a:t>	      chronic obstructive pulmonary disease J44.0</a:t>
            </a:r>
          </a:p>
        </p:txBody>
      </p:sp>
      <p:cxnSp>
        <p:nvCxnSpPr>
          <p:cNvPr id="9" name="Straight Arrow Connector 8">
            <a:extLst>
              <a:ext uri="{FF2B5EF4-FFF2-40B4-BE49-F238E27FC236}">
                <a16:creationId xmlns:a16="http://schemas.microsoft.com/office/drawing/2014/main" id="{39944D9E-A2D7-4A17-91B0-60CD60282AC1}"/>
              </a:ext>
            </a:extLst>
          </p:cNvPr>
          <p:cNvCxnSpPr/>
          <p:nvPr/>
        </p:nvCxnSpPr>
        <p:spPr>
          <a:xfrm flipV="1">
            <a:off x="3950229" y="1504157"/>
            <a:ext cx="837407" cy="1547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a:extLst>
              <a:ext uri="{FF2B5EF4-FFF2-40B4-BE49-F238E27FC236}">
                <a16:creationId xmlns:a16="http://schemas.microsoft.com/office/drawing/2014/main" id="{80174F5E-A07A-4E7C-BCBF-A8D0BAAB60D6}"/>
              </a:ext>
            </a:extLst>
          </p:cNvPr>
          <p:cNvSpPr>
            <a:spLocks noGrp="1"/>
          </p:cNvSpPr>
          <p:nvPr>
            <p:ph type="title"/>
          </p:nvPr>
        </p:nvSpPr>
        <p:spPr/>
        <p:txBody>
          <a:bodyPr/>
          <a:lstStyle/>
          <a:p>
            <a:r>
              <a:rPr lang="en-US" dirty="0"/>
              <a:t>History</a:t>
            </a:r>
          </a:p>
        </p:txBody>
      </p:sp>
      <p:sp>
        <p:nvSpPr>
          <p:cNvPr id="135171" name="Content Placeholder 2">
            <a:extLst>
              <a:ext uri="{FF2B5EF4-FFF2-40B4-BE49-F238E27FC236}">
                <a16:creationId xmlns:a16="http://schemas.microsoft.com/office/drawing/2014/main" id="{EEDD06A9-576C-4C45-8513-0D38666A013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 single element cannot count towards the HPI and the ROS for the same patient encounter</a:t>
            </a:r>
            <a:br>
              <a:rPr lang="en-US" altLang="en-US" dirty="0"/>
            </a:br>
            <a:endParaRPr lang="en-US" altLang="en-US" dirty="0"/>
          </a:p>
          <a:p>
            <a:r>
              <a:rPr lang="en-US" altLang="en-US" dirty="0"/>
              <a:t>Example</a:t>
            </a:r>
          </a:p>
          <a:p>
            <a:pPr lvl="1"/>
            <a:r>
              <a:rPr lang="en-US" altLang="en-US" dirty="0"/>
              <a:t>Knee pain counted as location for HPI</a:t>
            </a:r>
          </a:p>
          <a:p>
            <a:pPr lvl="1"/>
            <a:r>
              <a:rPr lang="en-US" altLang="en-US" dirty="0"/>
              <a:t>Knee pain with limited ROM and swelling documented in the HPI can count as both the location for HPI and musculoskeletal for ROS</a:t>
            </a:r>
          </a:p>
          <a:p>
            <a:pPr lvl="1"/>
            <a:endParaRPr lang="en-US" altLang="en-US" dirty="0"/>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3B10B68A-6AA4-41A7-9395-82697D10184C}"/>
              </a:ext>
            </a:extLst>
          </p:cNvPr>
          <p:cNvSpPr>
            <a:spLocks noGrp="1" noChangeArrowheads="1"/>
          </p:cNvSpPr>
          <p:nvPr>
            <p:ph type="title"/>
          </p:nvPr>
        </p:nvSpPr>
        <p:spPr/>
        <p:txBody>
          <a:bodyPr/>
          <a:lstStyle/>
          <a:p>
            <a:r>
              <a:rPr lang="en-US" dirty="0"/>
              <a:t>History</a:t>
            </a:r>
          </a:p>
        </p:txBody>
      </p:sp>
      <p:sp>
        <p:nvSpPr>
          <p:cNvPr id="137219" name="Rectangle 3">
            <a:extLst>
              <a:ext uri="{FF2B5EF4-FFF2-40B4-BE49-F238E27FC236}">
                <a16:creationId xmlns:a16="http://schemas.microsoft.com/office/drawing/2014/main" id="{3121B847-2C2A-47BA-830D-07CAADBC86E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Past, Family and/or Social History (PFSH)</a:t>
            </a:r>
            <a:br>
              <a:rPr lang="en-US" altLang="en-US" dirty="0"/>
            </a:br>
            <a:endParaRPr lang="en-US" altLang="en-US" dirty="0"/>
          </a:p>
          <a:p>
            <a:pPr lvl="1"/>
            <a:r>
              <a:rPr lang="en-US" altLang="en-US" dirty="0"/>
              <a:t>Past History</a:t>
            </a:r>
          </a:p>
          <a:p>
            <a:pPr lvl="2"/>
            <a:r>
              <a:rPr lang="en-US" altLang="en-US" dirty="0"/>
              <a:t>Review of patient’s past illnesses, operations, etc.</a:t>
            </a:r>
          </a:p>
          <a:p>
            <a:pPr lvl="1"/>
            <a:r>
              <a:rPr lang="en-US" altLang="en-US" dirty="0"/>
              <a:t>Family History</a:t>
            </a:r>
          </a:p>
          <a:p>
            <a:pPr lvl="2"/>
            <a:r>
              <a:rPr lang="en-US" altLang="en-US" dirty="0"/>
              <a:t>Review of patient’s parents/siblings</a:t>
            </a:r>
          </a:p>
          <a:p>
            <a:pPr lvl="1"/>
            <a:r>
              <a:rPr lang="en-US" altLang="en-US" dirty="0"/>
              <a:t>Social History</a:t>
            </a:r>
          </a:p>
          <a:p>
            <a:pPr lvl="2"/>
            <a:r>
              <a:rPr lang="en-US" altLang="en-US" dirty="0"/>
              <a:t>Review of social factors, marital status, alcohol/drug habits</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4" name="Rectangle 2">
            <a:extLst>
              <a:ext uri="{FF2B5EF4-FFF2-40B4-BE49-F238E27FC236}">
                <a16:creationId xmlns:a16="http://schemas.microsoft.com/office/drawing/2014/main" id="{40E06F70-C9D7-4DBA-8914-E084037389D3}"/>
              </a:ext>
            </a:extLst>
          </p:cNvPr>
          <p:cNvSpPr>
            <a:spLocks noGrp="1" noChangeArrowheads="1"/>
          </p:cNvSpPr>
          <p:nvPr>
            <p:ph type="title"/>
          </p:nvPr>
        </p:nvSpPr>
        <p:spPr/>
        <p:txBody>
          <a:bodyPr/>
          <a:lstStyle/>
          <a:p>
            <a:r>
              <a:rPr lang="en-US" dirty="0"/>
              <a:t>History</a:t>
            </a:r>
          </a:p>
        </p:txBody>
      </p:sp>
      <p:graphicFrame>
        <p:nvGraphicFramePr>
          <p:cNvPr id="118820" name="Group 36">
            <a:extLst>
              <a:ext uri="{FF2B5EF4-FFF2-40B4-BE49-F238E27FC236}">
                <a16:creationId xmlns:a16="http://schemas.microsoft.com/office/drawing/2014/main" id="{1A022436-5BC0-4297-9D31-8527923B4BB4}"/>
              </a:ext>
            </a:extLst>
          </p:cNvPr>
          <p:cNvGraphicFramePr>
            <a:graphicFrameLocks noGrp="1"/>
          </p:cNvGraphicFramePr>
          <p:nvPr>
            <p:ph idx="4294967295"/>
            <p:extLst>
              <p:ext uri="{D42A27DB-BD31-4B8C-83A1-F6EECF244321}">
                <p14:modId xmlns:p14="http://schemas.microsoft.com/office/powerpoint/2010/main" val="3955967337"/>
              </p:ext>
            </p:extLst>
          </p:nvPr>
        </p:nvGraphicFramePr>
        <p:xfrm>
          <a:off x="305330" y="1166813"/>
          <a:ext cx="8533340" cy="2621913"/>
        </p:xfrm>
        <a:graphic>
          <a:graphicData uri="http://schemas.openxmlformats.org/drawingml/2006/table">
            <a:tbl>
              <a:tblPr/>
              <a:tblGrid>
                <a:gridCol w="2356827">
                  <a:extLst>
                    <a:ext uri="{9D8B030D-6E8A-4147-A177-3AD203B41FA5}">
                      <a16:colId xmlns:a16="http://schemas.microsoft.com/office/drawing/2014/main" val="20000"/>
                    </a:ext>
                  </a:extLst>
                </a:gridCol>
                <a:gridCol w="1950477">
                  <a:extLst>
                    <a:ext uri="{9D8B030D-6E8A-4147-A177-3AD203B41FA5}">
                      <a16:colId xmlns:a16="http://schemas.microsoft.com/office/drawing/2014/main" val="20001"/>
                    </a:ext>
                  </a:extLst>
                </a:gridCol>
                <a:gridCol w="2194288">
                  <a:extLst>
                    <a:ext uri="{9D8B030D-6E8A-4147-A177-3AD203B41FA5}">
                      <a16:colId xmlns:a16="http://schemas.microsoft.com/office/drawing/2014/main" val="20002"/>
                    </a:ext>
                  </a:extLst>
                </a:gridCol>
                <a:gridCol w="2031748">
                  <a:extLst>
                    <a:ext uri="{9D8B030D-6E8A-4147-A177-3AD203B41FA5}">
                      <a16:colId xmlns:a16="http://schemas.microsoft.com/office/drawing/2014/main" val="20003"/>
                    </a:ext>
                  </a:extLst>
                </a:gridCol>
              </a:tblGrid>
              <a:tr h="64957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History of Present Illness (HPI)</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Review of Systems (ROS)</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Past, Family, and/or Social History (PFSH)</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Level of History</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3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Brief (1-3 elements)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No ROS</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No PFSH</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Problem Focused</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Brief (1-3 elements)</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Problem Pertinent (1 system)</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No PFSH</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Expanded Problem Focused</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3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Extended (4 or more)</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Extended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(2-9 systems)</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Pertinent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(1 history)</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Detailed</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03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Extended (4 or more)</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Complete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(10 or more)</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Complete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(2-3 history areas)</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Comprehensive</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a:extLst>
              <a:ext uri="{FF2B5EF4-FFF2-40B4-BE49-F238E27FC236}">
                <a16:creationId xmlns:a16="http://schemas.microsoft.com/office/drawing/2014/main" id="{C4C09C83-1F60-4C1E-B9EC-6D186FC74B2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1995 Examination Guidelines –  body areas or organ systems</a:t>
            </a:r>
            <a:br>
              <a:rPr lang="en-US" altLang="en-US" dirty="0"/>
            </a:br>
            <a:endParaRPr lang="en-US" altLang="en-US" dirty="0"/>
          </a:p>
          <a:p>
            <a:r>
              <a:rPr lang="en-US" altLang="en-US" dirty="0"/>
              <a:t>Body Areas</a:t>
            </a:r>
          </a:p>
          <a:p>
            <a:pPr lvl="2"/>
            <a:r>
              <a:rPr lang="en-US" altLang="en-US" dirty="0"/>
              <a:t>Head, including face</a:t>
            </a:r>
          </a:p>
          <a:p>
            <a:pPr lvl="2"/>
            <a:r>
              <a:rPr lang="en-US" altLang="en-US" dirty="0"/>
              <a:t>Neck</a:t>
            </a:r>
          </a:p>
          <a:p>
            <a:pPr lvl="2"/>
            <a:r>
              <a:rPr lang="en-US" altLang="en-US" dirty="0"/>
              <a:t>Chest, including breasts</a:t>
            </a:r>
          </a:p>
          <a:p>
            <a:pPr lvl="2"/>
            <a:r>
              <a:rPr lang="en-US" altLang="en-US" dirty="0"/>
              <a:t>Abdomen</a:t>
            </a:r>
          </a:p>
          <a:p>
            <a:pPr lvl="2"/>
            <a:r>
              <a:rPr lang="en-US" altLang="en-US" dirty="0"/>
              <a:t>Genitalia, groin, buttocks</a:t>
            </a:r>
          </a:p>
          <a:p>
            <a:pPr lvl="2"/>
            <a:r>
              <a:rPr lang="en-US" altLang="en-US" dirty="0"/>
              <a:t>Back, including spine</a:t>
            </a:r>
          </a:p>
          <a:p>
            <a:pPr lvl="2"/>
            <a:r>
              <a:rPr lang="en-US" altLang="en-US" dirty="0"/>
              <a:t>Each extremity</a:t>
            </a:r>
          </a:p>
        </p:txBody>
      </p:sp>
      <p:sp>
        <p:nvSpPr>
          <p:cNvPr id="65539" name="Rectangle 2">
            <a:extLst>
              <a:ext uri="{FF2B5EF4-FFF2-40B4-BE49-F238E27FC236}">
                <a16:creationId xmlns:a16="http://schemas.microsoft.com/office/drawing/2014/main" id="{908F91CE-0369-4627-A5C1-72DA270EC6C1}"/>
              </a:ext>
            </a:extLst>
          </p:cNvPr>
          <p:cNvSpPr>
            <a:spLocks noGrp="1" noChangeArrowheads="1"/>
          </p:cNvSpPr>
          <p:nvPr>
            <p:ph type="title"/>
          </p:nvPr>
        </p:nvSpPr>
        <p:spPr/>
        <p:txBody>
          <a:bodyPr/>
          <a:lstStyle/>
          <a:p>
            <a:r>
              <a:rPr lang="en-US" dirty="0"/>
              <a:t>Exam</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a:extLst>
              <a:ext uri="{FF2B5EF4-FFF2-40B4-BE49-F238E27FC236}">
                <a16:creationId xmlns:a16="http://schemas.microsoft.com/office/drawing/2014/main" id="{C340616B-0E6F-40B6-A9AB-D7EFC8C943A3}"/>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dirty="0"/>
              <a:t>Organ Systems</a:t>
            </a:r>
          </a:p>
          <a:p>
            <a:pPr lvl="1"/>
            <a:r>
              <a:rPr lang="en-US" altLang="en-US" dirty="0"/>
              <a:t>Constitutional</a:t>
            </a:r>
          </a:p>
          <a:p>
            <a:pPr lvl="1"/>
            <a:r>
              <a:rPr lang="en-US" altLang="en-US" dirty="0"/>
              <a:t>Eyes</a:t>
            </a:r>
          </a:p>
          <a:p>
            <a:pPr lvl="1"/>
            <a:r>
              <a:rPr lang="en-US" altLang="en-US" dirty="0"/>
              <a:t>Ears, nose, mouth and throat</a:t>
            </a:r>
          </a:p>
          <a:p>
            <a:pPr lvl="1"/>
            <a:r>
              <a:rPr lang="en-US" altLang="en-US" dirty="0"/>
              <a:t>Cardiovascular</a:t>
            </a:r>
          </a:p>
          <a:p>
            <a:pPr lvl="1"/>
            <a:r>
              <a:rPr lang="en-US" altLang="en-US" dirty="0"/>
              <a:t>Respiratory</a:t>
            </a:r>
          </a:p>
          <a:p>
            <a:pPr lvl="1"/>
            <a:r>
              <a:rPr lang="en-US" altLang="en-US" dirty="0"/>
              <a:t>Gastrointestinal</a:t>
            </a:r>
          </a:p>
          <a:p>
            <a:pPr lvl="1"/>
            <a:r>
              <a:rPr lang="en-US" altLang="en-US" dirty="0"/>
              <a:t>Genitourinary</a:t>
            </a:r>
          </a:p>
          <a:p>
            <a:pPr lvl="1"/>
            <a:r>
              <a:rPr lang="en-US" altLang="en-US" dirty="0"/>
              <a:t>Musculoskeletal</a:t>
            </a:r>
          </a:p>
          <a:p>
            <a:pPr lvl="1"/>
            <a:r>
              <a:rPr lang="en-US" altLang="en-US" dirty="0"/>
              <a:t>Skin</a:t>
            </a:r>
          </a:p>
          <a:p>
            <a:pPr lvl="1"/>
            <a:r>
              <a:rPr lang="en-US" altLang="en-US" dirty="0"/>
              <a:t>Neurologic</a:t>
            </a:r>
          </a:p>
          <a:p>
            <a:pPr lvl="1"/>
            <a:r>
              <a:rPr lang="en-US" altLang="en-US" dirty="0"/>
              <a:t>Psychiatric</a:t>
            </a:r>
          </a:p>
          <a:p>
            <a:pPr lvl="1"/>
            <a:r>
              <a:rPr lang="en-US" altLang="en-US" dirty="0"/>
              <a:t>Hematologic/lymphatic/immunologic</a:t>
            </a:r>
          </a:p>
          <a:p>
            <a:endParaRPr lang="en-US" altLang="en-US" dirty="0"/>
          </a:p>
        </p:txBody>
      </p:sp>
      <p:sp>
        <p:nvSpPr>
          <p:cNvPr id="66563" name="Rectangle 2">
            <a:extLst>
              <a:ext uri="{FF2B5EF4-FFF2-40B4-BE49-F238E27FC236}">
                <a16:creationId xmlns:a16="http://schemas.microsoft.com/office/drawing/2014/main" id="{BB5611A8-A2C3-4728-9B14-0E72EFB6E647}"/>
              </a:ext>
            </a:extLst>
          </p:cNvPr>
          <p:cNvSpPr>
            <a:spLocks noGrp="1" noChangeArrowheads="1"/>
          </p:cNvSpPr>
          <p:nvPr>
            <p:ph type="title"/>
          </p:nvPr>
        </p:nvSpPr>
        <p:spPr/>
        <p:txBody>
          <a:bodyPr/>
          <a:lstStyle/>
          <a:p>
            <a:r>
              <a:rPr lang="en-US" dirty="0"/>
              <a:t>Exam</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3" name="Rectangle 2">
            <a:extLst>
              <a:ext uri="{FF2B5EF4-FFF2-40B4-BE49-F238E27FC236}">
                <a16:creationId xmlns:a16="http://schemas.microsoft.com/office/drawing/2014/main" id="{73A0F57B-AD92-4CB0-8D6E-E17B9E9C18A6}"/>
              </a:ext>
            </a:extLst>
          </p:cNvPr>
          <p:cNvSpPr>
            <a:spLocks noGrp="1" noChangeArrowheads="1"/>
          </p:cNvSpPr>
          <p:nvPr>
            <p:ph type="title"/>
          </p:nvPr>
        </p:nvSpPr>
        <p:spPr/>
        <p:txBody>
          <a:bodyPr/>
          <a:lstStyle/>
          <a:p>
            <a:r>
              <a:rPr lang="en-US" dirty="0"/>
              <a:t>Exam</a:t>
            </a:r>
          </a:p>
        </p:txBody>
      </p:sp>
      <p:graphicFrame>
        <p:nvGraphicFramePr>
          <p:cNvPr id="28743" name="Group 71">
            <a:extLst>
              <a:ext uri="{FF2B5EF4-FFF2-40B4-BE49-F238E27FC236}">
                <a16:creationId xmlns:a16="http://schemas.microsoft.com/office/drawing/2014/main" id="{340BC887-0F56-41B0-B541-D428279FDE4B}"/>
              </a:ext>
            </a:extLst>
          </p:cNvPr>
          <p:cNvGraphicFramePr>
            <a:graphicFrameLocks noGrp="1"/>
          </p:cNvGraphicFramePr>
          <p:nvPr>
            <p:ph idx="4294967295"/>
            <p:extLst>
              <p:ext uri="{D42A27DB-BD31-4B8C-83A1-F6EECF244321}">
                <p14:modId xmlns:p14="http://schemas.microsoft.com/office/powerpoint/2010/main" val="2233153852"/>
              </p:ext>
            </p:extLst>
          </p:nvPr>
        </p:nvGraphicFramePr>
        <p:xfrm>
          <a:off x="305330" y="1222375"/>
          <a:ext cx="8516652" cy="2410355"/>
        </p:xfrm>
        <a:graphic>
          <a:graphicData uri="http://schemas.openxmlformats.org/drawingml/2006/table">
            <a:tbl>
              <a:tblPr/>
              <a:tblGrid>
                <a:gridCol w="5059397">
                  <a:extLst>
                    <a:ext uri="{9D8B030D-6E8A-4147-A177-3AD203B41FA5}">
                      <a16:colId xmlns:a16="http://schemas.microsoft.com/office/drawing/2014/main" val="20000"/>
                    </a:ext>
                  </a:extLst>
                </a:gridCol>
                <a:gridCol w="3457255">
                  <a:extLst>
                    <a:ext uri="{9D8B030D-6E8A-4147-A177-3AD203B41FA5}">
                      <a16:colId xmlns:a16="http://schemas.microsoft.com/office/drawing/2014/main" val="20001"/>
                    </a:ext>
                  </a:extLst>
                </a:gridCol>
              </a:tblGrid>
              <a:tr h="5184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Problem Focused</a:t>
                      </a:r>
                      <a:r>
                        <a:rPr kumimoji="0" lang="en-US" sz="1300" b="0" i="0" u="none" strike="noStrike" cap="none" normalizeH="0" baseline="0" dirty="0">
                          <a:ln>
                            <a:noFill/>
                          </a:ln>
                          <a:solidFill>
                            <a:schemeClr val="tx1"/>
                          </a:solidFill>
                          <a:effectLst/>
                          <a:latin typeface="+mj-lt"/>
                          <a:cs typeface="Arial" charset="0"/>
                        </a:rPr>
                        <a:t> – a limited examination of the affected body area or organ system. </a:t>
                      </a:r>
                    </a:p>
                  </a:txBody>
                  <a:tcPr marL="101851" marR="101851" marT="33933" marB="33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1 body area or organ system</a:t>
                      </a:r>
                    </a:p>
                  </a:txBody>
                  <a:tcPr marL="101851" marR="101851" marT="33933" marB="33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8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Expanded Problem Focused</a:t>
                      </a:r>
                      <a:r>
                        <a:rPr kumimoji="0" lang="en-US" sz="1300" b="0" i="0" u="none" strike="noStrike" cap="none" normalizeH="0" baseline="0" dirty="0">
                          <a:ln>
                            <a:noFill/>
                          </a:ln>
                          <a:solidFill>
                            <a:schemeClr val="tx1"/>
                          </a:solidFill>
                          <a:effectLst/>
                          <a:latin typeface="+mj-lt"/>
                          <a:cs typeface="Arial" charset="0"/>
                        </a:rPr>
                        <a:t> – a limited examination of the affected body area or organ system and other symptomatic or related organ system(s).</a:t>
                      </a:r>
                    </a:p>
                  </a:txBody>
                  <a:tcPr marL="101851" marR="101851" marT="33933" marB="33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2 – 7 body areas or organ systems – limited exam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mj-lt"/>
                        <a:cs typeface="Arial" charset="0"/>
                      </a:endParaRPr>
                    </a:p>
                  </a:txBody>
                  <a:tcPr marL="101851" marR="101851" marT="33933" marB="33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5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Detailed</a:t>
                      </a:r>
                      <a:r>
                        <a:rPr kumimoji="0" lang="en-US" sz="1300" b="0" i="0" u="none" strike="noStrike" cap="none" normalizeH="0" baseline="0" dirty="0">
                          <a:ln>
                            <a:noFill/>
                          </a:ln>
                          <a:solidFill>
                            <a:schemeClr val="tx1"/>
                          </a:solidFill>
                          <a:effectLst/>
                          <a:latin typeface="+mj-lt"/>
                          <a:cs typeface="Arial" charset="0"/>
                        </a:rPr>
                        <a:t> – an extended examination of the affected body area(s) and other symptomatic or related organ system(s)</a:t>
                      </a:r>
                      <a:endParaRPr kumimoji="0" lang="en-US" sz="2700" b="0" i="0" u="none" strike="noStrike" cap="none" normalizeH="0" baseline="0" dirty="0">
                        <a:ln>
                          <a:noFill/>
                        </a:ln>
                        <a:solidFill>
                          <a:schemeClr val="tx1"/>
                        </a:solidFill>
                        <a:effectLst/>
                        <a:latin typeface="+mj-lt"/>
                        <a:cs typeface="Arial" charset="0"/>
                      </a:endParaRPr>
                    </a:p>
                  </a:txBody>
                  <a:tcPr marL="101851" marR="101851" marT="33933" marB="33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2 – 7 body areas or organ systems – extended exam</a:t>
                      </a:r>
                    </a:p>
                  </a:txBody>
                  <a:tcPr marL="101851" marR="101851" marT="33933" marB="33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8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Comprehensive </a:t>
                      </a:r>
                      <a:r>
                        <a:rPr kumimoji="0" lang="en-US" sz="1300" b="0" i="0" u="none" strike="noStrike" cap="none" normalizeH="0" baseline="0" dirty="0">
                          <a:ln>
                            <a:noFill/>
                          </a:ln>
                          <a:solidFill>
                            <a:schemeClr val="tx1"/>
                          </a:solidFill>
                          <a:effectLst/>
                          <a:latin typeface="+mj-lt"/>
                          <a:cs typeface="Arial" charset="0"/>
                        </a:rPr>
                        <a:t>– a general multi-system examination or complete examination of a single organ system</a:t>
                      </a:r>
                    </a:p>
                  </a:txBody>
                  <a:tcPr marL="101851" marR="101851" marT="33933" marB="33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8 or more organ systems OR complete single organ system</a:t>
                      </a:r>
                    </a:p>
                  </a:txBody>
                  <a:tcPr marL="101851" marR="101851" marT="33933" marB="33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9A2A6396-E02D-422B-88F9-C84FA48E865A}"/>
              </a:ext>
            </a:extLst>
          </p:cNvPr>
          <p:cNvSpPr>
            <a:spLocks noGrp="1" noChangeArrowheads="1"/>
          </p:cNvSpPr>
          <p:nvPr>
            <p:ph type="title"/>
          </p:nvPr>
        </p:nvSpPr>
        <p:spPr/>
        <p:txBody>
          <a:bodyPr/>
          <a:lstStyle/>
          <a:p>
            <a:r>
              <a:rPr lang="en-US" dirty="0"/>
              <a:t>Medical Decision Making</a:t>
            </a:r>
          </a:p>
        </p:txBody>
      </p:sp>
      <p:sp>
        <p:nvSpPr>
          <p:cNvPr id="68611" name="Rectangle 3">
            <a:extLst>
              <a:ext uri="{FF2B5EF4-FFF2-40B4-BE49-F238E27FC236}">
                <a16:creationId xmlns:a16="http://schemas.microsoft.com/office/drawing/2014/main" id="{5B082844-EFE3-489F-BC53-215F532F7D02}"/>
              </a:ext>
            </a:extLst>
          </p:cNvPr>
          <p:cNvSpPr>
            <a:spLocks noGrp="1" noChangeArrowheads="1"/>
          </p:cNvSpPr>
          <p:nvPr>
            <p:ph type="body" sz="quarter" idx="14"/>
          </p:nvPr>
        </p:nvSpPr>
        <p:spPr/>
        <p:txBody>
          <a:bodyPr/>
          <a:lstStyle/>
          <a:p>
            <a:r>
              <a:rPr lang="en-US" dirty="0"/>
              <a:t>Thought process of the physician throughout the visit</a:t>
            </a:r>
          </a:p>
          <a:p>
            <a:r>
              <a:rPr lang="en-US" dirty="0"/>
              <a:t>Three elements to consider</a:t>
            </a:r>
          </a:p>
          <a:p>
            <a:pPr lvl="1"/>
            <a:r>
              <a:rPr lang="en-US" dirty="0"/>
              <a:t>Number of management options</a:t>
            </a:r>
          </a:p>
          <a:p>
            <a:pPr lvl="2"/>
            <a:r>
              <a:rPr lang="en-US" dirty="0"/>
              <a:t>Minimal, limited, multiple, extensive</a:t>
            </a:r>
          </a:p>
          <a:p>
            <a:pPr lvl="1"/>
            <a:r>
              <a:rPr lang="en-US" dirty="0"/>
              <a:t>Amount and/or complexity of data to be reviewed</a:t>
            </a:r>
          </a:p>
          <a:p>
            <a:pPr lvl="2"/>
            <a:r>
              <a:rPr lang="en-US" dirty="0"/>
              <a:t>Minimal or none, limited, moderate, extensive</a:t>
            </a:r>
          </a:p>
          <a:p>
            <a:pPr lvl="1"/>
            <a:r>
              <a:rPr lang="en-US" dirty="0"/>
              <a:t>Risk of complications, morbidity, and/or mortality</a:t>
            </a:r>
          </a:p>
          <a:p>
            <a:pPr lvl="2"/>
            <a:r>
              <a:rPr lang="en-US" dirty="0"/>
              <a:t>Minimal, low, moderate, high</a:t>
            </a:r>
          </a:p>
          <a:p>
            <a:endParaRPr lang="en-US" dirty="0"/>
          </a:p>
          <a:p>
            <a:r>
              <a:rPr lang="en-US" b="0" i="1" dirty="0"/>
              <a:t>Table 1:  Complexity of Medical Decision Making – CPT</a:t>
            </a:r>
            <a:r>
              <a:rPr lang="en-US" altLang="en-US" b="0" i="1" baseline="30000" dirty="0"/>
              <a:t>®</a:t>
            </a:r>
            <a:r>
              <a:rPr lang="en-US" b="0" i="1" dirty="0"/>
              <a:t> Codebook page 12</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4" name="Rectangle 2">
            <a:extLst>
              <a:ext uri="{FF2B5EF4-FFF2-40B4-BE49-F238E27FC236}">
                <a16:creationId xmlns:a16="http://schemas.microsoft.com/office/drawing/2014/main" id="{79E8CD27-C342-40F1-B4C4-22C1B3FF360D}"/>
              </a:ext>
            </a:extLst>
          </p:cNvPr>
          <p:cNvSpPr>
            <a:spLocks noGrp="1" noChangeArrowheads="1"/>
          </p:cNvSpPr>
          <p:nvPr>
            <p:ph type="title"/>
          </p:nvPr>
        </p:nvSpPr>
        <p:spPr/>
        <p:txBody>
          <a:bodyPr/>
          <a:lstStyle/>
          <a:p>
            <a:r>
              <a:rPr lang="en-US" dirty="0"/>
              <a:t>Medical Decision Making</a:t>
            </a:r>
          </a:p>
        </p:txBody>
      </p:sp>
      <p:graphicFrame>
        <p:nvGraphicFramePr>
          <p:cNvPr id="19517" name="Group 61">
            <a:extLst>
              <a:ext uri="{FF2B5EF4-FFF2-40B4-BE49-F238E27FC236}">
                <a16:creationId xmlns:a16="http://schemas.microsoft.com/office/drawing/2014/main" id="{099DDD76-368D-4DC1-A2B7-433D8706E075}"/>
              </a:ext>
            </a:extLst>
          </p:cNvPr>
          <p:cNvGraphicFramePr>
            <a:graphicFrameLocks noGrp="1"/>
          </p:cNvGraphicFramePr>
          <p:nvPr>
            <p:ph idx="4294967295"/>
            <p:extLst>
              <p:ext uri="{D42A27DB-BD31-4B8C-83A1-F6EECF244321}">
                <p14:modId xmlns:p14="http://schemas.microsoft.com/office/powerpoint/2010/main" val="3202587040"/>
              </p:ext>
            </p:extLst>
          </p:nvPr>
        </p:nvGraphicFramePr>
        <p:xfrm>
          <a:off x="533400" y="1301750"/>
          <a:ext cx="7983252" cy="1857375"/>
        </p:xfrm>
        <a:graphic>
          <a:graphicData uri="http://schemas.openxmlformats.org/drawingml/2006/table">
            <a:tbl>
              <a:tblPr/>
              <a:tblGrid>
                <a:gridCol w="1965109">
                  <a:extLst>
                    <a:ext uri="{9D8B030D-6E8A-4147-A177-3AD203B41FA5}">
                      <a16:colId xmlns:a16="http://schemas.microsoft.com/office/drawing/2014/main" val="20000"/>
                    </a:ext>
                  </a:extLst>
                </a:gridCol>
                <a:gridCol w="2026517">
                  <a:extLst>
                    <a:ext uri="{9D8B030D-6E8A-4147-A177-3AD203B41FA5}">
                      <a16:colId xmlns:a16="http://schemas.microsoft.com/office/drawing/2014/main" val="20001"/>
                    </a:ext>
                  </a:extLst>
                </a:gridCol>
                <a:gridCol w="1842289">
                  <a:extLst>
                    <a:ext uri="{9D8B030D-6E8A-4147-A177-3AD203B41FA5}">
                      <a16:colId xmlns:a16="http://schemas.microsoft.com/office/drawing/2014/main" val="20002"/>
                    </a:ext>
                  </a:extLst>
                </a:gridCol>
                <a:gridCol w="2149337">
                  <a:extLst>
                    <a:ext uri="{9D8B030D-6E8A-4147-A177-3AD203B41FA5}">
                      <a16:colId xmlns:a16="http://schemas.microsoft.com/office/drawing/2014/main" val="20003"/>
                    </a:ext>
                  </a:extLst>
                </a:gridCol>
              </a:tblGrid>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 of dx or mgmt options</a:t>
                      </a:r>
                    </a:p>
                  </a:txBody>
                  <a:tcPr marL="92670" marR="9267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Amt and/or complexity of data</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Risk of Complications</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Type of Decision Making</a:t>
                      </a:r>
                    </a:p>
                  </a:txBody>
                  <a:tcPr marL="92670" marR="9267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Minimal</a:t>
                      </a:r>
                    </a:p>
                  </a:txBody>
                  <a:tcPr marL="92670" marR="9267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Minimal or none</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Minimal</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Straightforward</a:t>
                      </a:r>
                    </a:p>
                  </a:txBody>
                  <a:tcPr marL="92670" marR="9267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Limited</a:t>
                      </a:r>
                    </a:p>
                  </a:txBody>
                  <a:tcPr marL="92670" marR="9267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Limited</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Low</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Low complexity</a:t>
                      </a:r>
                    </a:p>
                  </a:txBody>
                  <a:tcPr marL="92670" marR="9267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Multiple</a:t>
                      </a:r>
                    </a:p>
                  </a:txBody>
                  <a:tcPr marL="92670" marR="9267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Moderate</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Moderate</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Moderate complexity</a:t>
                      </a:r>
                    </a:p>
                  </a:txBody>
                  <a:tcPr marL="92670" marR="9267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Extensive</a:t>
                      </a:r>
                    </a:p>
                  </a:txBody>
                  <a:tcPr marL="92670" marR="9267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Extensive</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High</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High complexity</a:t>
                      </a:r>
                    </a:p>
                  </a:txBody>
                  <a:tcPr marL="92670" marR="9267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737175BF-6A6C-4975-8095-278CF9EC40D6}"/>
              </a:ext>
            </a:extLst>
          </p:cNvPr>
          <p:cNvSpPr>
            <a:spLocks noGrp="1" noChangeArrowheads="1"/>
          </p:cNvSpPr>
          <p:nvPr>
            <p:ph type="title"/>
          </p:nvPr>
        </p:nvSpPr>
        <p:spPr/>
        <p:txBody>
          <a:bodyPr/>
          <a:lstStyle/>
          <a:p>
            <a:r>
              <a:rPr lang="en-US" dirty="0"/>
              <a:t>E/M Leveling</a:t>
            </a:r>
          </a:p>
        </p:txBody>
      </p:sp>
      <p:sp>
        <p:nvSpPr>
          <p:cNvPr id="163843" name="Rectangle 3">
            <a:extLst>
              <a:ext uri="{FF2B5EF4-FFF2-40B4-BE49-F238E27FC236}">
                <a16:creationId xmlns:a16="http://schemas.microsoft.com/office/drawing/2014/main" id="{3D0CE44C-D7E0-498D-8E54-E5150D5D9D4D}"/>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dirty="0"/>
              <a:t>Contributing Components</a:t>
            </a:r>
          </a:p>
          <a:p>
            <a:endParaRPr lang="en-US" altLang="en-US" dirty="0"/>
          </a:p>
          <a:p>
            <a:pPr lvl="1"/>
            <a:r>
              <a:rPr lang="en-US" altLang="en-US" dirty="0"/>
              <a:t>Counseling: risk factor reduction, patient/family education</a:t>
            </a:r>
          </a:p>
          <a:p>
            <a:pPr lvl="1"/>
            <a:endParaRPr lang="en-US" altLang="en-US" dirty="0"/>
          </a:p>
          <a:p>
            <a:pPr lvl="1"/>
            <a:r>
              <a:rPr lang="en-US" altLang="en-US" dirty="0"/>
              <a:t>Coordination of Care: arrange follow up treatment not typically provided by the provider, e.g. physical therapy</a:t>
            </a:r>
          </a:p>
          <a:p>
            <a:pPr lvl="1"/>
            <a:endParaRPr lang="en-US" altLang="en-US" dirty="0"/>
          </a:p>
          <a:p>
            <a:pPr lvl="1"/>
            <a:r>
              <a:rPr lang="en-US" altLang="en-US" dirty="0"/>
              <a:t>Nature of Presenting Problem: Taken into consideration in the medical decision making portion of the encounter</a:t>
            </a:r>
          </a:p>
          <a:p>
            <a:pPr lvl="1"/>
            <a:endParaRPr lang="en-US" altLang="en-US" dirty="0"/>
          </a:p>
          <a:p>
            <a:pPr lvl="1"/>
            <a:r>
              <a:rPr lang="en-US" altLang="en-US" dirty="0"/>
              <a:t>Time: If counseling/coordination of care dominates more than 50 percent of encounter, time may be considered as the controlling factor	</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C6832CEC-9E22-4A8B-860A-42781D7274F7}"/>
              </a:ext>
            </a:extLst>
          </p:cNvPr>
          <p:cNvSpPr>
            <a:spLocks noGrp="1" noChangeArrowheads="1"/>
          </p:cNvSpPr>
          <p:nvPr>
            <p:ph type="title"/>
          </p:nvPr>
        </p:nvSpPr>
        <p:spPr/>
        <p:txBody>
          <a:bodyPr/>
          <a:lstStyle/>
          <a:p>
            <a:r>
              <a:rPr lang="en-US" dirty="0"/>
              <a:t>Modifiers</a:t>
            </a:r>
          </a:p>
        </p:txBody>
      </p:sp>
      <p:sp>
        <p:nvSpPr>
          <p:cNvPr id="174083" name="Rectangle 3">
            <a:extLst>
              <a:ext uri="{FF2B5EF4-FFF2-40B4-BE49-F238E27FC236}">
                <a16:creationId xmlns:a16="http://schemas.microsoft.com/office/drawing/2014/main" id="{CEA0D3B2-905D-44CF-8826-023721E2437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Modifier 24 Unrelated evaluation and management service by the same physician during a postoperative period.</a:t>
            </a:r>
          </a:p>
          <a:p>
            <a:pPr marL="269875" lvl="1" indent="-142875"/>
            <a:r>
              <a:rPr lang="en-US" altLang="en-US" dirty="0"/>
              <a:t>Modifier 25 Significant, separately identifiable evaluation and management service by the same physician on the same day of the procedure or other service.</a:t>
            </a:r>
          </a:p>
          <a:p>
            <a:pPr marL="269875" lvl="1" indent="-142875"/>
            <a:r>
              <a:rPr lang="en-US" altLang="en-US" dirty="0"/>
              <a:t>Modifier 32 Mandated Services</a:t>
            </a:r>
          </a:p>
          <a:p>
            <a:pPr marL="269875" lvl="1" indent="-142875"/>
            <a:r>
              <a:rPr lang="en-US" altLang="en-US" dirty="0"/>
              <a:t>Modifier 57 Decision for surgery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85D5-6475-421C-A382-2AE6B4BC1BF3}"/>
              </a:ext>
            </a:extLst>
          </p:cNvPr>
          <p:cNvSpPr>
            <a:spLocks noGrp="1"/>
          </p:cNvSpPr>
          <p:nvPr>
            <p:ph type="title"/>
          </p:nvPr>
        </p:nvSpPr>
        <p:spPr/>
        <p:txBody>
          <a:bodyPr/>
          <a:lstStyle/>
          <a:p>
            <a:r>
              <a:rPr lang="en-US" dirty="0"/>
              <a:t>Locating the ICD-10-CM Code</a:t>
            </a:r>
          </a:p>
        </p:txBody>
      </p:sp>
      <p:sp>
        <p:nvSpPr>
          <p:cNvPr id="4" name="Text Placeholder 3">
            <a:extLst>
              <a:ext uri="{FF2B5EF4-FFF2-40B4-BE49-F238E27FC236}">
                <a16:creationId xmlns:a16="http://schemas.microsoft.com/office/drawing/2014/main" id="{921D7624-BB05-4668-A17E-305F191A24F0}"/>
              </a:ext>
            </a:extLst>
          </p:cNvPr>
          <p:cNvSpPr>
            <a:spLocks noGrp="1"/>
          </p:cNvSpPr>
          <p:nvPr>
            <p:ph type="body" sz="quarter" idx="14"/>
          </p:nvPr>
        </p:nvSpPr>
        <p:spPr/>
        <p:txBody>
          <a:bodyPr/>
          <a:lstStyle/>
          <a:p>
            <a:r>
              <a:rPr lang="en-US" dirty="0"/>
              <a:t>Look for the subterm “acute”</a:t>
            </a:r>
          </a:p>
        </p:txBody>
      </p:sp>
      <p:sp>
        <p:nvSpPr>
          <p:cNvPr id="8" name="Rectangle 5">
            <a:extLst>
              <a:ext uri="{FF2B5EF4-FFF2-40B4-BE49-F238E27FC236}">
                <a16:creationId xmlns:a16="http://schemas.microsoft.com/office/drawing/2014/main" id="{FFD7A6B4-88C5-47FF-9B52-69F0D552AEBE}"/>
              </a:ext>
            </a:extLst>
          </p:cNvPr>
          <p:cNvSpPr>
            <a:spLocks/>
          </p:cNvSpPr>
          <p:nvPr/>
        </p:nvSpPr>
        <p:spPr bwMode="auto">
          <a:xfrm>
            <a:off x="4978136" y="820208"/>
            <a:ext cx="4034896" cy="38060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572" indent="-342572" defTabSz="761515">
              <a:spcBef>
                <a:spcPct val="20000"/>
              </a:spcBef>
              <a:defRPr/>
            </a:pPr>
            <a:r>
              <a:rPr lang="en-US" sz="1199" b="1" dirty="0"/>
              <a:t>Bronchiolitis</a:t>
            </a:r>
            <a:r>
              <a:rPr lang="en-US" sz="1199" dirty="0"/>
              <a:t> – </a:t>
            </a:r>
            <a:r>
              <a:rPr lang="en-US" sz="1199" i="1" dirty="0"/>
              <a:t>continued</a:t>
            </a:r>
          </a:p>
          <a:p>
            <a:pPr marL="342572" indent="-342572" defTabSz="761515">
              <a:spcBef>
                <a:spcPct val="20000"/>
              </a:spcBef>
              <a:defRPr/>
            </a:pPr>
            <a:r>
              <a:rPr lang="en-US" sz="1199" dirty="0"/>
              <a:t>	respiratory, interstitial lung disease J84.115</a:t>
            </a:r>
          </a:p>
          <a:p>
            <a:pPr marL="342572" indent="-342572" defTabSz="761515">
              <a:spcBef>
                <a:spcPct val="20000"/>
              </a:spcBef>
              <a:defRPr/>
            </a:pPr>
            <a:r>
              <a:rPr lang="en-US" sz="1199" b="1" dirty="0"/>
              <a:t>Bronchitis </a:t>
            </a:r>
            <a:r>
              <a:rPr lang="en-US" sz="1199" dirty="0"/>
              <a:t>(diffuse) (fibrinous) (hypostatic) </a:t>
            </a:r>
          </a:p>
          <a:p>
            <a:pPr marL="342572" indent="-342572" defTabSz="761515">
              <a:spcBef>
                <a:spcPct val="20000"/>
              </a:spcBef>
              <a:defRPr/>
            </a:pPr>
            <a:r>
              <a:rPr lang="en-US" sz="1199" dirty="0"/>
              <a:t>    (infective) (membranous) J40</a:t>
            </a:r>
          </a:p>
          <a:p>
            <a:pPr marL="342572" indent="-342572" defTabSz="761515">
              <a:spcBef>
                <a:spcPct val="20000"/>
              </a:spcBef>
              <a:defRPr/>
            </a:pPr>
            <a:r>
              <a:rPr lang="en-US" sz="1199" dirty="0"/>
              <a:t>	with</a:t>
            </a:r>
          </a:p>
          <a:p>
            <a:pPr marL="342572" indent="-342572" defTabSz="761515">
              <a:spcBef>
                <a:spcPct val="20000"/>
              </a:spcBef>
              <a:defRPr/>
            </a:pPr>
            <a:r>
              <a:rPr lang="en-US" sz="1199" dirty="0"/>
              <a:t>	  influenza, flu, or grippe - </a:t>
            </a:r>
            <a:r>
              <a:rPr lang="en-US" sz="1199" i="1" dirty="0"/>
              <a:t>see </a:t>
            </a:r>
            <a:r>
              <a:rPr lang="en-US" sz="1199" dirty="0"/>
              <a:t>Influenza, with, 	respiratory manifestations NEC</a:t>
            </a:r>
          </a:p>
          <a:p>
            <a:pPr marL="342572" indent="-342572" defTabSz="761515">
              <a:spcBef>
                <a:spcPct val="20000"/>
              </a:spcBef>
              <a:defRPr/>
            </a:pPr>
            <a:r>
              <a:rPr lang="en-US" sz="1199" dirty="0"/>
              <a:t>	   obstruction (airway) (lung) J44.9</a:t>
            </a:r>
          </a:p>
          <a:p>
            <a:pPr marL="342572" indent="-342572" defTabSz="761515">
              <a:spcBef>
                <a:spcPct val="20000"/>
              </a:spcBef>
              <a:defRPr/>
            </a:pPr>
            <a:r>
              <a:rPr lang="en-US" sz="1199" dirty="0"/>
              <a:t>	   tracheitis (15 years of age and above) J40</a:t>
            </a:r>
          </a:p>
          <a:p>
            <a:pPr marL="342572" indent="-342572" defTabSz="761515">
              <a:spcBef>
                <a:spcPct val="20000"/>
              </a:spcBef>
              <a:defRPr/>
            </a:pPr>
            <a:r>
              <a:rPr lang="en-US" sz="1199" dirty="0"/>
              <a:t>	      acute or subacute J20.9</a:t>
            </a:r>
          </a:p>
          <a:p>
            <a:pPr marL="342572" indent="-342572" defTabSz="761515">
              <a:spcBef>
                <a:spcPct val="20000"/>
              </a:spcBef>
              <a:defRPr/>
            </a:pPr>
            <a:r>
              <a:rPr lang="en-US" sz="1199" dirty="0"/>
              <a:t>	      chronic J42</a:t>
            </a:r>
          </a:p>
          <a:p>
            <a:pPr marL="342572" indent="-342572" defTabSz="761515">
              <a:spcBef>
                <a:spcPct val="20000"/>
              </a:spcBef>
              <a:defRPr/>
            </a:pPr>
            <a:r>
              <a:rPr lang="en-US" sz="1199" dirty="0"/>
              <a:t>	      under 15 years of age J20.9</a:t>
            </a:r>
          </a:p>
          <a:p>
            <a:pPr marL="342572" indent="-342572" defTabSz="761515">
              <a:spcBef>
                <a:spcPct val="20000"/>
              </a:spcBef>
              <a:defRPr/>
            </a:pPr>
            <a:r>
              <a:rPr lang="en-US" sz="1199" dirty="0"/>
              <a:t>	acute or subacute (with bronchospasm or         </a:t>
            </a:r>
          </a:p>
          <a:p>
            <a:pPr marL="342572" indent="-342572" defTabSz="761515">
              <a:spcBef>
                <a:spcPct val="20000"/>
              </a:spcBef>
              <a:defRPr/>
            </a:pPr>
            <a:r>
              <a:rPr lang="en-US" sz="1199" dirty="0"/>
              <a:t>	      obstruction) J20.9</a:t>
            </a:r>
          </a:p>
          <a:p>
            <a:pPr marL="342572" indent="-342572" defTabSz="761515">
              <a:spcBef>
                <a:spcPct val="20000"/>
              </a:spcBef>
              <a:defRPr/>
            </a:pPr>
            <a:r>
              <a:rPr lang="en-US" sz="1199" dirty="0"/>
              <a:t>	   with</a:t>
            </a:r>
          </a:p>
          <a:p>
            <a:pPr marL="342572" indent="-342572" defTabSz="761515">
              <a:spcBef>
                <a:spcPct val="20000"/>
              </a:spcBef>
              <a:defRPr/>
            </a:pPr>
            <a:r>
              <a:rPr lang="en-US" sz="1199" dirty="0"/>
              <a:t>	      bronchiectasis J47.0 </a:t>
            </a:r>
          </a:p>
          <a:p>
            <a:pPr marL="342572" indent="-342572" defTabSz="761515">
              <a:spcBef>
                <a:spcPct val="20000"/>
              </a:spcBef>
              <a:defRPr/>
            </a:pPr>
            <a:r>
              <a:rPr lang="en-US" sz="1199" dirty="0"/>
              <a:t>	      chronic obstructive pulmonary disease J44.0</a:t>
            </a:r>
          </a:p>
        </p:txBody>
      </p:sp>
      <p:cxnSp>
        <p:nvCxnSpPr>
          <p:cNvPr id="10" name="Straight Arrow Connector 9">
            <a:extLst>
              <a:ext uri="{FF2B5EF4-FFF2-40B4-BE49-F238E27FC236}">
                <a16:creationId xmlns:a16="http://schemas.microsoft.com/office/drawing/2014/main" id="{5EA3C927-C98D-4219-A579-41E44EBF8999}"/>
              </a:ext>
            </a:extLst>
          </p:cNvPr>
          <p:cNvCxnSpPr/>
          <p:nvPr/>
        </p:nvCxnSpPr>
        <p:spPr>
          <a:xfrm>
            <a:off x="4038865" y="2876021"/>
            <a:ext cx="1218406" cy="6085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id="{E9872B35-7F07-484A-995A-1B7BDA1182AA}"/>
              </a:ext>
            </a:extLst>
          </p:cNvPr>
          <p:cNvSpPr>
            <a:spLocks noGrp="1" noChangeArrowheads="1"/>
          </p:cNvSpPr>
          <p:nvPr>
            <p:ph type="title"/>
          </p:nvPr>
        </p:nvSpPr>
        <p:spPr/>
        <p:txBody>
          <a:bodyPr/>
          <a:lstStyle/>
          <a:p>
            <a:r>
              <a:rPr lang="en-US" dirty="0"/>
              <a:t>E/M Leveling</a:t>
            </a:r>
          </a:p>
        </p:txBody>
      </p:sp>
      <p:sp>
        <p:nvSpPr>
          <p:cNvPr id="176131" name="Rectangle 3">
            <a:extLst>
              <a:ext uri="{FF2B5EF4-FFF2-40B4-BE49-F238E27FC236}">
                <a16:creationId xmlns:a16="http://schemas.microsoft.com/office/drawing/2014/main" id="{D42583B2-777C-42E4-BEEE-78577369543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Many factors to consider when determining a level of Evaluation and Management Service.</a:t>
            </a:r>
          </a:p>
          <a:p>
            <a:pPr marL="269875" lvl="1" indent="-142875"/>
            <a:endParaRPr lang="en-US" altLang="en-US" dirty="0"/>
          </a:p>
          <a:p>
            <a:pPr marL="269875" lvl="1" indent="-142875"/>
            <a:r>
              <a:rPr lang="en-US" altLang="en-US" dirty="0"/>
              <a:t>Be sure to Review the Guidelines and code descriptions.</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75C0E5AD-2329-4C9C-A079-8B5D9FDF420F}"/>
              </a:ext>
            </a:extLst>
          </p:cNvPr>
          <p:cNvSpPr>
            <a:spLocks noGrp="1" noChangeArrowheads="1"/>
          </p:cNvSpPr>
          <p:nvPr>
            <p:ph type="title"/>
          </p:nvPr>
        </p:nvSpPr>
        <p:spPr/>
        <p:txBody>
          <a:bodyPr/>
          <a:lstStyle/>
          <a:p>
            <a:r>
              <a:rPr lang="en-US" altLang="en-US" dirty="0"/>
              <a:t>Modifiers</a:t>
            </a:r>
          </a:p>
        </p:txBody>
      </p:sp>
      <p:sp>
        <p:nvSpPr>
          <p:cNvPr id="740354" name="Rectangle 3">
            <a:extLst>
              <a:ext uri="{FF2B5EF4-FFF2-40B4-BE49-F238E27FC236}">
                <a16:creationId xmlns:a16="http://schemas.microsoft.com/office/drawing/2014/main" id="{22727E31-6044-461C-930E-D31E4ADAD19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b="1" dirty="0"/>
              <a:t>Modifier 24</a:t>
            </a:r>
            <a:r>
              <a:rPr lang="en-US" altLang="en-US" dirty="0"/>
              <a:t> Unrelated evaluation and management service by the same physician during a postoperative period.</a:t>
            </a:r>
          </a:p>
          <a:p>
            <a:pPr marL="269875" lvl="1" indent="-142875"/>
            <a:r>
              <a:rPr lang="en-US" altLang="en-US" b="1" dirty="0"/>
              <a:t>Modifier 25</a:t>
            </a:r>
            <a:r>
              <a:rPr lang="en-US" altLang="en-US" dirty="0"/>
              <a:t> Significant, separately identifiable evaluation and management service by the same physician on the same day of the procedure or other service.</a:t>
            </a:r>
          </a:p>
          <a:p>
            <a:pPr marL="269875" lvl="1" indent="-142875"/>
            <a:r>
              <a:rPr lang="en-US" altLang="en-US" b="1" dirty="0"/>
              <a:t>Modifier 32</a:t>
            </a:r>
            <a:r>
              <a:rPr lang="en-US" altLang="en-US" dirty="0"/>
              <a:t> Mandated Services</a:t>
            </a:r>
          </a:p>
          <a:p>
            <a:pPr marL="269875" lvl="1" indent="-142875"/>
            <a:r>
              <a:rPr lang="en-US" altLang="en-US" b="1" dirty="0"/>
              <a:t>Modifier 57</a:t>
            </a:r>
            <a:r>
              <a:rPr lang="en-US" altLang="en-US" dirty="0"/>
              <a:t> Decision for surgery</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Medicine</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3665936206"/>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itle 1">
            <a:extLst>
              <a:ext uri="{FF2B5EF4-FFF2-40B4-BE49-F238E27FC236}">
                <a16:creationId xmlns:a16="http://schemas.microsoft.com/office/drawing/2014/main" id="{234C0022-B5DB-4344-B1AF-059E4178C36D}"/>
              </a:ext>
            </a:extLst>
          </p:cNvPr>
          <p:cNvSpPr>
            <a:spLocks noGrp="1"/>
          </p:cNvSpPr>
          <p:nvPr>
            <p:ph type="title"/>
          </p:nvPr>
        </p:nvSpPr>
        <p:spPr/>
        <p:txBody>
          <a:bodyPr/>
          <a:lstStyle/>
          <a:p>
            <a:r>
              <a:rPr lang="en-US" altLang="en-US" dirty="0"/>
              <a:t>Medicine</a:t>
            </a:r>
          </a:p>
        </p:txBody>
      </p:sp>
      <p:sp>
        <p:nvSpPr>
          <p:cNvPr id="744450" name="Content Placeholder 2">
            <a:extLst>
              <a:ext uri="{FF2B5EF4-FFF2-40B4-BE49-F238E27FC236}">
                <a16:creationId xmlns:a16="http://schemas.microsoft.com/office/drawing/2014/main" id="{53D73842-014E-439E-8B24-B3B5BD5BD9A1}"/>
              </a:ext>
            </a:extLst>
          </p:cNvPr>
          <p:cNvSpPr>
            <a:spLocks noGrp="1"/>
          </p:cNvSpPr>
          <p:nvPr>
            <p:ph type="body" sz="quarter" idx="14"/>
          </p:nvPr>
        </p:nvSpPr>
        <p:spPr bwMode="auto">
          <a:xfrm>
            <a:off x="305330" y="858438"/>
            <a:ext cx="403701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Immunizations           </a:t>
            </a:r>
          </a:p>
          <a:p>
            <a:pPr lvl="1"/>
            <a:r>
              <a:rPr lang="en-IN" altLang="en-US" dirty="0"/>
              <a:t>Vaccines, Toxoids</a:t>
            </a:r>
          </a:p>
          <a:p>
            <a:pPr lvl="1"/>
            <a:r>
              <a:rPr lang="en-IN" altLang="en-US" dirty="0"/>
              <a:t>Psychiatry</a:t>
            </a:r>
          </a:p>
          <a:p>
            <a:pPr lvl="1"/>
            <a:r>
              <a:rPr lang="en-IN" altLang="en-US" dirty="0"/>
              <a:t>Biofeedback</a:t>
            </a:r>
          </a:p>
          <a:p>
            <a:pPr lvl="1"/>
            <a:r>
              <a:rPr lang="en-IN" altLang="en-US" dirty="0"/>
              <a:t>Dialysis</a:t>
            </a:r>
          </a:p>
          <a:p>
            <a:pPr lvl="1"/>
            <a:r>
              <a:rPr lang="en-IN" altLang="en-US" dirty="0"/>
              <a:t>Gastroenterology</a:t>
            </a:r>
          </a:p>
          <a:p>
            <a:pPr lvl="1"/>
            <a:r>
              <a:rPr lang="en-IN" altLang="en-US" dirty="0"/>
              <a:t>Ophthalmology</a:t>
            </a:r>
          </a:p>
          <a:p>
            <a:pPr lvl="1"/>
            <a:r>
              <a:rPr lang="en-IN" altLang="en-US" dirty="0"/>
              <a:t>Otorhinolaryngology</a:t>
            </a:r>
          </a:p>
        </p:txBody>
      </p:sp>
      <p:sp>
        <p:nvSpPr>
          <p:cNvPr id="744453" name="Content Placeholder 3">
            <a:extLst>
              <a:ext uri="{FF2B5EF4-FFF2-40B4-BE49-F238E27FC236}">
                <a16:creationId xmlns:a16="http://schemas.microsoft.com/office/drawing/2014/main" id="{2672AEE3-673E-4798-BE32-4D8E06D8CADC}"/>
              </a:ext>
            </a:extLst>
          </p:cNvPr>
          <p:cNvSpPr>
            <a:spLocks noGrp="1"/>
          </p:cNvSpPr>
          <p:nvPr>
            <p:ph sz="half" idx="4294967295"/>
          </p:nvPr>
        </p:nvSpPr>
        <p:spPr bwMode="auto">
          <a:xfrm>
            <a:off x="5106988" y="858438"/>
            <a:ext cx="4037012" cy="3142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lvl="1"/>
            <a:r>
              <a:rPr lang="en-US" altLang="en-US" dirty="0"/>
              <a:t>Cardiovascular</a:t>
            </a:r>
          </a:p>
          <a:p>
            <a:pPr lvl="1"/>
            <a:r>
              <a:rPr lang="en-US" altLang="en-US" dirty="0"/>
              <a:t>Pulmonary</a:t>
            </a:r>
          </a:p>
          <a:p>
            <a:pPr lvl="1"/>
            <a:r>
              <a:rPr lang="en-US" altLang="en-US" dirty="0"/>
              <a:t>Endocrinology</a:t>
            </a:r>
          </a:p>
          <a:p>
            <a:pPr lvl="1"/>
            <a:r>
              <a:rPr lang="en-US" altLang="en-US" dirty="0"/>
              <a:t>Neurology</a:t>
            </a:r>
          </a:p>
          <a:p>
            <a:pPr lvl="1"/>
            <a:r>
              <a:rPr lang="en-US" altLang="en-US" dirty="0"/>
              <a:t>Genetics</a:t>
            </a:r>
          </a:p>
          <a:p>
            <a:pPr lvl="1"/>
            <a:r>
              <a:rPr lang="en-US" altLang="en-US" dirty="0"/>
              <a:t>Nutritional Therapy</a:t>
            </a:r>
          </a:p>
          <a:p>
            <a:pPr lvl="1"/>
            <a:r>
              <a:rPr lang="en-US" altLang="en-US" dirty="0"/>
              <a:t>Acupuncture</a:t>
            </a:r>
          </a:p>
          <a:p>
            <a:pPr lvl="1"/>
            <a:r>
              <a:rPr lang="en-US" altLang="en-US" dirty="0"/>
              <a:t>Moderate Sedation</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itle 1">
            <a:extLst>
              <a:ext uri="{FF2B5EF4-FFF2-40B4-BE49-F238E27FC236}">
                <a16:creationId xmlns:a16="http://schemas.microsoft.com/office/drawing/2014/main" id="{F5DD5E5A-6A7D-4B17-AC3D-DBF37AD538BD}"/>
              </a:ext>
            </a:extLst>
          </p:cNvPr>
          <p:cNvSpPr>
            <a:spLocks noGrp="1"/>
          </p:cNvSpPr>
          <p:nvPr>
            <p:ph type="title"/>
          </p:nvPr>
        </p:nvSpPr>
        <p:spPr/>
        <p:txBody>
          <a:bodyPr/>
          <a:lstStyle/>
          <a:p>
            <a:r>
              <a:rPr lang="en-US" altLang="en-US" dirty="0"/>
              <a:t>Medicine</a:t>
            </a:r>
          </a:p>
        </p:txBody>
      </p:sp>
      <p:sp>
        <p:nvSpPr>
          <p:cNvPr id="743426" name="Content Placeholder 2">
            <a:extLst>
              <a:ext uri="{FF2B5EF4-FFF2-40B4-BE49-F238E27FC236}">
                <a16:creationId xmlns:a16="http://schemas.microsoft.com/office/drawing/2014/main" id="{22860467-0710-45D0-8399-601038F187C6}"/>
              </a:ext>
            </a:extLst>
          </p:cNvPr>
          <p:cNvSpPr>
            <a:spLocks noGrp="1"/>
          </p:cNvSpPr>
          <p:nvPr>
            <p:ph type="body" sz="quarter" idx="14"/>
          </p:nvPr>
        </p:nvSpPr>
        <p:spPr bwMode="auto"/>
        <p:txBody>
          <a:bodyPr vert="horz" wrap="square" numCol="1" anchor="t" anchorCtr="0" compatLnSpc="1">
            <a:prstTxWarp prst="textNoShape">
              <a:avLst/>
            </a:prstTxWarp>
          </a:bodyPr>
          <a:lstStyle/>
          <a:p>
            <a:pPr marL="269875" lvl="1" indent="-142875">
              <a:tabLst>
                <a:tab pos="269875" algn="l"/>
              </a:tabLst>
            </a:pPr>
            <a:r>
              <a:rPr lang="en-IN" altLang="en-US" dirty="0"/>
              <a:t>Non-invasive Diagnostic Vascular Studies</a:t>
            </a:r>
          </a:p>
          <a:p>
            <a:pPr marL="269875" lvl="1" indent="-142875">
              <a:tabLst>
                <a:tab pos="269875" algn="l"/>
              </a:tabLst>
            </a:pPr>
            <a:r>
              <a:rPr lang="en-IN" altLang="en-US" dirty="0"/>
              <a:t>Allergy &amp; Clinical Immunology</a:t>
            </a:r>
          </a:p>
          <a:p>
            <a:pPr marL="269875" lvl="1" indent="-142875">
              <a:tabLst>
                <a:tab pos="269875" algn="l"/>
              </a:tabLst>
            </a:pPr>
            <a:r>
              <a:rPr lang="en-IN" altLang="en-US" dirty="0"/>
              <a:t>Special Dermatological Procedures</a:t>
            </a:r>
          </a:p>
          <a:p>
            <a:pPr marL="269875" lvl="1" indent="-142875">
              <a:tabLst>
                <a:tab pos="269875" algn="l"/>
              </a:tabLst>
            </a:pPr>
            <a:r>
              <a:rPr lang="en-IN" altLang="en-US" dirty="0"/>
              <a:t>Physical Medicine &amp; Rehabilitation</a:t>
            </a:r>
          </a:p>
          <a:p>
            <a:pPr marL="269875" lvl="1" indent="-142875">
              <a:tabLst>
                <a:tab pos="269875" algn="l"/>
              </a:tabLst>
            </a:pPr>
            <a:r>
              <a:rPr lang="en-IN" altLang="en-US" dirty="0"/>
              <a:t>Qualifying Circumstances for </a:t>
            </a:r>
            <a:r>
              <a:rPr lang="en-IN" altLang="en-US" dirty="0" err="1"/>
              <a:t>Anesthesia</a:t>
            </a:r>
            <a:endParaRPr lang="en-IN" altLang="en-US" dirty="0"/>
          </a:p>
          <a:p>
            <a:pPr marL="269875" lvl="1" indent="-142875">
              <a:tabLst>
                <a:tab pos="269875" algn="l"/>
              </a:tabLst>
            </a:pPr>
            <a:r>
              <a:rPr lang="en-IN" altLang="en-US" dirty="0"/>
              <a:t>Home Health Procedures/Services</a:t>
            </a:r>
          </a:p>
          <a:p>
            <a:pPr marL="269875" lvl="1" indent="-142875">
              <a:tabLst>
                <a:tab pos="269875" algn="l"/>
              </a:tabLst>
            </a:pPr>
            <a:endParaRPr lang="en-IN" altLang="en-US" dirty="0"/>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itle 1">
            <a:extLst>
              <a:ext uri="{FF2B5EF4-FFF2-40B4-BE49-F238E27FC236}">
                <a16:creationId xmlns:a16="http://schemas.microsoft.com/office/drawing/2014/main" id="{98DF8EFD-B27A-49DC-8114-A78ECB6ABEDD}"/>
              </a:ext>
            </a:extLst>
          </p:cNvPr>
          <p:cNvSpPr>
            <a:spLocks noGrp="1"/>
          </p:cNvSpPr>
          <p:nvPr>
            <p:ph type="title"/>
          </p:nvPr>
        </p:nvSpPr>
        <p:spPr/>
        <p:txBody>
          <a:bodyPr/>
          <a:lstStyle/>
          <a:p>
            <a:r>
              <a:rPr lang="en-US" altLang="en-US" dirty="0"/>
              <a:t>Medicine and ICD-10-CM</a:t>
            </a:r>
          </a:p>
        </p:txBody>
      </p:sp>
      <p:sp>
        <p:nvSpPr>
          <p:cNvPr id="748546" name="Content Placeholder 2">
            <a:extLst>
              <a:ext uri="{FF2B5EF4-FFF2-40B4-BE49-F238E27FC236}">
                <a16:creationId xmlns:a16="http://schemas.microsoft.com/office/drawing/2014/main" id="{1735A8FB-8C6A-4C09-8781-493BDF5F63C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Alphabetic Index to Diseases</a:t>
            </a:r>
          </a:p>
          <a:p>
            <a:pPr marL="269875" lvl="1" indent="-142875"/>
            <a:r>
              <a:rPr lang="en-US" altLang="en-US" dirty="0"/>
              <a:t>Tabular List</a:t>
            </a:r>
          </a:p>
          <a:p>
            <a:pPr marL="269875" lvl="1" indent="-142875"/>
            <a:r>
              <a:rPr lang="en-US" altLang="en-US" dirty="0"/>
              <a:t>Official Guidelines for Coding and Reporting</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itle 1">
            <a:extLst>
              <a:ext uri="{FF2B5EF4-FFF2-40B4-BE49-F238E27FC236}">
                <a16:creationId xmlns:a16="http://schemas.microsoft.com/office/drawing/2014/main" id="{44BBC822-6089-48C3-A5A9-E8ADD7BD3973}"/>
              </a:ext>
            </a:extLst>
          </p:cNvPr>
          <p:cNvSpPr>
            <a:spLocks noGrp="1"/>
          </p:cNvSpPr>
          <p:nvPr>
            <p:ph type="title"/>
          </p:nvPr>
        </p:nvSpPr>
        <p:spPr/>
        <p:txBody>
          <a:bodyPr/>
          <a:lstStyle/>
          <a:p>
            <a:r>
              <a:rPr lang="en-US" altLang="en-US" dirty="0"/>
              <a:t>Medicine Guidelines</a:t>
            </a:r>
          </a:p>
        </p:txBody>
      </p:sp>
      <p:sp>
        <p:nvSpPr>
          <p:cNvPr id="750594" name="Content Placeholder 2">
            <a:extLst>
              <a:ext uri="{FF2B5EF4-FFF2-40B4-BE49-F238E27FC236}">
                <a16:creationId xmlns:a16="http://schemas.microsoft.com/office/drawing/2014/main" id="{B69014E3-E02F-426F-B3FC-0DC58A11F80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Multiple Procedures</a:t>
            </a:r>
          </a:p>
          <a:p>
            <a:pPr marL="269875" lvl="1" indent="-142875"/>
            <a:r>
              <a:rPr lang="en-US" altLang="en-US" dirty="0"/>
              <a:t>Add-on Codes</a:t>
            </a:r>
          </a:p>
          <a:p>
            <a:pPr marL="269875" lvl="1" indent="-142875"/>
            <a:r>
              <a:rPr lang="en-US" altLang="en-US" dirty="0"/>
              <a:t>Separate Procedures</a:t>
            </a:r>
          </a:p>
          <a:p>
            <a:pPr marL="269875" lvl="1" indent="-142875"/>
            <a:r>
              <a:rPr lang="en-US" altLang="en-US" dirty="0"/>
              <a:t>Unlisted Service or Procedure</a:t>
            </a:r>
          </a:p>
          <a:p>
            <a:pPr marL="269875" lvl="1" indent="-142875"/>
            <a:r>
              <a:rPr lang="en-US" altLang="en-US" dirty="0"/>
              <a:t>Special Report</a:t>
            </a:r>
          </a:p>
          <a:p>
            <a:pPr marL="269875" lvl="1" indent="-142875"/>
            <a:r>
              <a:rPr lang="en-US" altLang="en-US" dirty="0"/>
              <a:t>Materials Supplied by Physician</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itle 1">
            <a:extLst>
              <a:ext uri="{FF2B5EF4-FFF2-40B4-BE49-F238E27FC236}">
                <a16:creationId xmlns:a16="http://schemas.microsoft.com/office/drawing/2014/main" id="{B18ABEE4-6E8F-48F8-8F42-557A342D1971}"/>
              </a:ext>
            </a:extLst>
          </p:cNvPr>
          <p:cNvSpPr>
            <a:spLocks noGrp="1"/>
          </p:cNvSpPr>
          <p:nvPr>
            <p:ph type="title"/>
          </p:nvPr>
        </p:nvSpPr>
        <p:spPr/>
        <p:txBody>
          <a:bodyPr/>
          <a:lstStyle/>
          <a:p>
            <a:r>
              <a:rPr lang="en-US" altLang="en-US" dirty="0"/>
              <a:t>Immune Globulins</a:t>
            </a:r>
          </a:p>
        </p:txBody>
      </p:sp>
      <p:sp>
        <p:nvSpPr>
          <p:cNvPr id="752642" name="Content Placeholder 2">
            <a:extLst>
              <a:ext uri="{FF2B5EF4-FFF2-40B4-BE49-F238E27FC236}">
                <a16:creationId xmlns:a16="http://schemas.microsoft.com/office/drawing/2014/main" id="{42B7A7C4-2602-408A-9D88-52551322B3C1}"/>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Immune globulins</a:t>
            </a:r>
          </a:p>
          <a:p>
            <a:pPr marL="269875" lvl="1" indent="-142875"/>
            <a:r>
              <a:rPr lang="en-IN" altLang="en-US" dirty="0"/>
              <a:t>Botulinum antitoxin</a:t>
            </a:r>
          </a:p>
          <a:p>
            <a:pPr marL="269875" lvl="1" indent="-142875"/>
            <a:r>
              <a:rPr lang="en-IN" altLang="en-US" dirty="0"/>
              <a:t>Cytomegalovirus (CMV) immune globulin</a:t>
            </a:r>
          </a:p>
          <a:p>
            <a:pPr marL="269875" lvl="1" indent="-142875"/>
            <a:r>
              <a:rPr lang="en-IN" altLang="en-US" dirty="0"/>
              <a:t>Diphtheria antitoxin</a:t>
            </a:r>
          </a:p>
          <a:p>
            <a:pPr marL="269875" lvl="1" indent="-142875"/>
            <a:r>
              <a:rPr lang="en-IN" altLang="en-US" dirty="0"/>
              <a:t>Hepatitis B immune globulin</a:t>
            </a:r>
          </a:p>
          <a:p>
            <a:pPr marL="269875" lvl="1" indent="-142875"/>
            <a:r>
              <a:rPr lang="en-IN" altLang="en-US" dirty="0"/>
              <a:t>Rabies immune globulin</a:t>
            </a:r>
          </a:p>
          <a:p>
            <a:pPr marL="269875" lvl="1" indent="-142875"/>
            <a:r>
              <a:rPr lang="en-IN" altLang="en-US" dirty="0"/>
              <a:t>Tetanus immune globulin</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itle 1">
            <a:extLst>
              <a:ext uri="{FF2B5EF4-FFF2-40B4-BE49-F238E27FC236}">
                <a16:creationId xmlns:a16="http://schemas.microsoft.com/office/drawing/2014/main" id="{DAA5CD77-6D79-4912-9D35-FF498011E66F}"/>
              </a:ext>
            </a:extLst>
          </p:cNvPr>
          <p:cNvSpPr>
            <a:spLocks noGrp="1"/>
          </p:cNvSpPr>
          <p:nvPr>
            <p:ph type="title"/>
          </p:nvPr>
        </p:nvSpPr>
        <p:spPr/>
        <p:txBody>
          <a:bodyPr/>
          <a:lstStyle/>
          <a:p>
            <a:r>
              <a:rPr lang="en-US" altLang="en-US" dirty="0"/>
              <a:t>Vaccines and Toxoids</a:t>
            </a:r>
          </a:p>
        </p:txBody>
      </p:sp>
      <p:sp>
        <p:nvSpPr>
          <p:cNvPr id="754690" name="Content Placeholder 2">
            <a:extLst>
              <a:ext uri="{FF2B5EF4-FFF2-40B4-BE49-F238E27FC236}">
                <a16:creationId xmlns:a16="http://schemas.microsoft.com/office/drawing/2014/main" id="{A77131C5-84EA-4CBC-B9D5-336F5040C651}"/>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Vaccine Administration</a:t>
            </a:r>
          </a:p>
          <a:p>
            <a:pPr lvl="2"/>
            <a:r>
              <a:rPr lang="en-US" altLang="en-US" dirty="0"/>
              <a:t>with and without Physician counseling</a:t>
            </a:r>
          </a:p>
          <a:p>
            <a:pPr lvl="1"/>
            <a:r>
              <a:rPr lang="en-US" altLang="en-US" dirty="0"/>
              <a:t>Vaccines</a:t>
            </a:r>
          </a:p>
          <a:p>
            <a:pPr lvl="1"/>
            <a:r>
              <a:rPr lang="en-US" altLang="en-US" dirty="0"/>
              <a:t>Vaccination</a:t>
            </a:r>
          </a:p>
          <a:p>
            <a:pPr lvl="1"/>
            <a:r>
              <a:rPr lang="en-US" altLang="en-US" dirty="0"/>
              <a:t>Immunization</a:t>
            </a:r>
          </a:p>
          <a:p>
            <a:pPr lvl="1"/>
            <a:r>
              <a:rPr lang="en-US" altLang="en-US" dirty="0"/>
              <a:t>Toxins</a:t>
            </a:r>
          </a:p>
          <a:p>
            <a:pPr lvl="1"/>
            <a:r>
              <a:rPr lang="en-US" altLang="en-US" dirty="0"/>
              <a:t>Toxoids</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4" name="Text Placeholder 3"/>
          <p:cNvSpPr>
            <a:spLocks noGrp="1"/>
          </p:cNvSpPr>
          <p:nvPr>
            <p:ph type="body" sz="quarter" idx="14"/>
          </p:nvPr>
        </p:nvSpPr>
        <p:spPr/>
        <p:txBody>
          <a:bodyPr/>
          <a:lstStyle/>
          <a:p>
            <a:r>
              <a:rPr lang="en-US" dirty="0"/>
              <a:t>Immunizations and Immunization Administration</a:t>
            </a:r>
          </a:p>
        </p:txBody>
      </p:sp>
      <p:sp>
        <p:nvSpPr>
          <p:cNvPr id="5" name="Text Placeholder 4"/>
          <p:cNvSpPr>
            <a:spLocks noGrp="1"/>
          </p:cNvSpPr>
          <p:nvPr>
            <p:ph type="body" sz="quarter" idx="4294967295"/>
          </p:nvPr>
        </p:nvSpPr>
        <p:spPr>
          <a:xfrm>
            <a:off x="152400" y="1555750"/>
            <a:ext cx="7975600" cy="2857500"/>
          </a:xfrm>
        </p:spPr>
        <p:txBody>
          <a:bodyPr/>
          <a:lstStyle/>
          <a:p>
            <a:pPr marL="709740" lvl="1" indent="-285750"/>
            <a:r>
              <a:rPr lang="en-US" dirty="0"/>
              <a:t>Three sets of administration codes:</a:t>
            </a:r>
          </a:p>
          <a:p>
            <a:endParaRPr lang="en-US" dirty="0"/>
          </a:p>
        </p:txBody>
      </p:sp>
      <p:graphicFrame>
        <p:nvGraphicFramePr>
          <p:cNvPr id="6" name="Table 5">
            <a:extLst>
              <a:ext uri="{FF2B5EF4-FFF2-40B4-BE49-F238E27FC236}">
                <a16:creationId xmlns:a16="http://schemas.microsoft.com/office/drawing/2014/main" id="{BEBF89A5-B87D-40F7-A19E-7246094642EC}"/>
              </a:ext>
            </a:extLst>
          </p:cNvPr>
          <p:cNvGraphicFramePr>
            <a:graphicFrameLocks noGrp="1"/>
          </p:cNvGraphicFramePr>
          <p:nvPr>
            <p:extLst>
              <p:ext uri="{D42A27DB-BD31-4B8C-83A1-F6EECF244321}">
                <p14:modId xmlns:p14="http://schemas.microsoft.com/office/powerpoint/2010/main" val="3346109920"/>
              </p:ext>
            </p:extLst>
          </p:nvPr>
        </p:nvGraphicFramePr>
        <p:xfrm>
          <a:off x="762000" y="2012426"/>
          <a:ext cx="7642860" cy="2251710"/>
        </p:xfrm>
        <a:graphic>
          <a:graphicData uri="http://schemas.openxmlformats.org/drawingml/2006/table">
            <a:tbl>
              <a:tblPr firstRow="1" bandRow="1">
                <a:tableStyleId>{5C22544A-7EE6-4342-B048-85BDC9FD1C3A}</a:tableStyleId>
              </a:tblPr>
              <a:tblGrid>
                <a:gridCol w="5445538">
                  <a:extLst>
                    <a:ext uri="{9D8B030D-6E8A-4147-A177-3AD203B41FA5}">
                      <a16:colId xmlns:a16="http://schemas.microsoft.com/office/drawing/2014/main" val="972643263"/>
                    </a:ext>
                  </a:extLst>
                </a:gridCol>
                <a:gridCol w="1146429">
                  <a:extLst>
                    <a:ext uri="{9D8B030D-6E8A-4147-A177-3AD203B41FA5}">
                      <a16:colId xmlns:a16="http://schemas.microsoft.com/office/drawing/2014/main" val="2165981131"/>
                    </a:ext>
                  </a:extLst>
                </a:gridCol>
                <a:gridCol w="1050893">
                  <a:extLst>
                    <a:ext uri="{9D8B030D-6E8A-4147-A177-3AD203B41FA5}">
                      <a16:colId xmlns:a16="http://schemas.microsoft.com/office/drawing/2014/main" val="2068370789"/>
                    </a:ext>
                  </a:extLst>
                </a:gridCol>
              </a:tblGrid>
              <a:tr h="370840">
                <a:tc>
                  <a:txBody>
                    <a:bodyPr/>
                    <a:lstStyle/>
                    <a:p>
                      <a:r>
                        <a:rPr lang="en-US" dirty="0"/>
                        <a:t>Code Description</a:t>
                      </a:r>
                    </a:p>
                  </a:txBody>
                  <a:tcPr/>
                </a:tc>
                <a:tc>
                  <a:txBody>
                    <a:bodyPr/>
                    <a:lstStyle/>
                    <a:p>
                      <a:r>
                        <a:rPr lang="en-US" dirty="0"/>
                        <a:t>Primary Code</a:t>
                      </a:r>
                    </a:p>
                  </a:txBody>
                  <a:tcPr/>
                </a:tc>
                <a:tc>
                  <a:txBody>
                    <a:bodyPr/>
                    <a:lstStyle/>
                    <a:p>
                      <a:r>
                        <a:rPr lang="en-US" dirty="0"/>
                        <a:t>Add-on Code</a:t>
                      </a:r>
                    </a:p>
                  </a:txBody>
                  <a:tcPr/>
                </a:tc>
                <a:extLst>
                  <a:ext uri="{0D108BD9-81ED-4DB2-BD59-A6C34878D82A}">
                    <a16:rowId xmlns:a16="http://schemas.microsoft.com/office/drawing/2014/main" val="1937438821"/>
                  </a:ext>
                </a:extLst>
              </a:tr>
              <a:tr h="370840">
                <a:tc>
                  <a:txBody>
                    <a:bodyPr/>
                    <a:lstStyle/>
                    <a:p>
                      <a:r>
                        <a:rPr lang="en-US" dirty="0"/>
                        <a:t>Immunization Administration </a:t>
                      </a:r>
                      <a:r>
                        <a:rPr lang="en-US" b="1" dirty="0"/>
                        <a:t>with counseling </a:t>
                      </a:r>
                      <a:endParaRPr lang="en-US" b="0" dirty="0"/>
                    </a:p>
                    <a:p>
                      <a:r>
                        <a:rPr lang="en-US" b="0" dirty="0"/>
                        <a:t>      billed </a:t>
                      </a:r>
                      <a:r>
                        <a:rPr lang="en-US" b="1" dirty="0"/>
                        <a:t>by component of the vaccine or toxoid</a:t>
                      </a:r>
                    </a:p>
                    <a:p>
                      <a:r>
                        <a:rPr lang="en-US" b="1" dirty="0"/>
                        <a:t>      any </a:t>
                      </a:r>
                      <a:r>
                        <a:rPr lang="en-US" b="0" dirty="0"/>
                        <a:t>route of administration</a:t>
                      </a:r>
                    </a:p>
                  </a:txBody>
                  <a:tcPr/>
                </a:tc>
                <a:tc>
                  <a:txBody>
                    <a:bodyPr/>
                    <a:lstStyle/>
                    <a:p>
                      <a:r>
                        <a:rPr lang="en-US" dirty="0"/>
                        <a:t>90460</a:t>
                      </a:r>
                    </a:p>
                  </a:txBody>
                  <a:tcPr/>
                </a:tc>
                <a:tc>
                  <a:txBody>
                    <a:bodyPr/>
                    <a:lstStyle/>
                    <a:p>
                      <a:r>
                        <a:rPr lang="en-US" dirty="0"/>
                        <a:t>90461</a:t>
                      </a:r>
                    </a:p>
                  </a:txBody>
                  <a:tcPr/>
                </a:tc>
                <a:extLst>
                  <a:ext uri="{0D108BD9-81ED-4DB2-BD59-A6C34878D82A}">
                    <a16:rowId xmlns:a16="http://schemas.microsoft.com/office/drawing/2014/main" val="1541252941"/>
                  </a:ext>
                </a:extLst>
              </a:tr>
              <a:tr h="370840">
                <a:tc>
                  <a:txBody>
                    <a:bodyPr/>
                    <a:lstStyle/>
                    <a:p>
                      <a:r>
                        <a:rPr lang="en-US" dirty="0"/>
                        <a:t>Immunization Administration</a:t>
                      </a:r>
                      <a:br>
                        <a:rPr lang="en-US" dirty="0"/>
                      </a:br>
                      <a:r>
                        <a:rPr lang="en-US" dirty="0"/>
                        <a:t>      percutaneous, intradermal, subcutaneous, intramuscular</a:t>
                      </a:r>
                    </a:p>
                    <a:p>
                      <a:r>
                        <a:rPr lang="en-US" dirty="0"/>
                        <a:t>      per vaccine</a:t>
                      </a:r>
                    </a:p>
                  </a:txBody>
                  <a:tcPr/>
                </a:tc>
                <a:tc>
                  <a:txBody>
                    <a:bodyPr/>
                    <a:lstStyle/>
                    <a:p>
                      <a:r>
                        <a:rPr lang="en-US" dirty="0"/>
                        <a:t>90471</a:t>
                      </a:r>
                    </a:p>
                  </a:txBody>
                  <a:tcPr/>
                </a:tc>
                <a:tc>
                  <a:txBody>
                    <a:bodyPr/>
                    <a:lstStyle/>
                    <a:p>
                      <a:r>
                        <a:rPr lang="en-US" dirty="0"/>
                        <a:t>90472</a:t>
                      </a:r>
                    </a:p>
                  </a:txBody>
                  <a:tcPr/>
                </a:tc>
                <a:extLst>
                  <a:ext uri="{0D108BD9-81ED-4DB2-BD59-A6C34878D82A}">
                    <a16:rowId xmlns:a16="http://schemas.microsoft.com/office/drawing/2014/main" val="3910119475"/>
                  </a:ext>
                </a:extLst>
              </a:tr>
              <a:tr h="370840">
                <a:tc>
                  <a:txBody>
                    <a:bodyPr/>
                    <a:lstStyle/>
                    <a:p>
                      <a:r>
                        <a:rPr lang="en-US" dirty="0"/>
                        <a:t>Immunization Administration</a:t>
                      </a:r>
                      <a:br>
                        <a:rPr lang="en-US" dirty="0"/>
                      </a:br>
                      <a:r>
                        <a:rPr lang="en-US" dirty="0"/>
                        <a:t>      intranasal, oral</a:t>
                      </a:r>
                    </a:p>
                    <a:p>
                      <a:r>
                        <a:rPr lang="en-US" dirty="0"/>
                        <a:t>      per vaccine</a:t>
                      </a:r>
                    </a:p>
                  </a:txBody>
                  <a:tcPr/>
                </a:tc>
                <a:tc>
                  <a:txBody>
                    <a:bodyPr/>
                    <a:lstStyle/>
                    <a:p>
                      <a:r>
                        <a:rPr lang="en-US" dirty="0"/>
                        <a:t>90473</a:t>
                      </a:r>
                    </a:p>
                  </a:txBody>
                  <a:tcPr/>
                </a:tc>
                <a:tc>
                  <a:txBody>
                    <a:bodyPr/>
                    <a:lstStyle/>
                    <a:p>
                      <a:r>
                        <a:rPr lang="en-US" dirty="0"/>
                        <a:t>90474</a:t>
                      </a:r>
                    </a:p>
                  </a:txBody>
                  <a:tcPr/>
                </a:tc>
                <a:extLst>
                  <a:ext uri="{0D108BD9-81ED-4DB2-BD59-A6C34878D82A}">
                    <a16:rowId xmlns:a16="http://schemas.microsoft.com/office/drawing/2014/main" val="3389277130"/>
                  </a:ext>
                </a:extLst>
              </a:tr>
            </a:tbl>
          </a:graphicData>
        </a:graphic>
      </p:graphicFrame>
    </p:spTree>
    <p:extLst>
      <p:ext uri="{BB962C8B-B14F-4D97-AF65-F5344CB8AC3E}">
        <p14:creationId xmlns:p14="http://schemas.microsoft.com/office/powerpoint/2010/main" val="1586402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7C68-B1A0-4624-9910-AF436BEFEB80}"/>
              </a:ext>
            </a:extLst>
          </p:cNvPr>
          <p:cNvSpPr>
            <a:spLocks noGrp="1"/>
          </p:cNvSpPr>
          <p:nvPr>
            <p:ph type="title"/>
          </p:nvPr>
        </p:nvSpPr>
        <p:spPr>
          <a:xfrm>
            <a:off x="305331" y="104934"/>
            <a:ext cx="3352270" cy="942816"/>
          </a:xfrm>
        </p:spPr>
        <p:txBody>
          <a:bodyPr>
            <a:noAutofit/>
          </a:bodyPr>
          <a:lstStyle/>
          <a:p>
            <a:r>
              <a:rPr lang="en-US" dirty="0"/>
              <a:t>Locating the ICD-10-CM</a:t>
            </a:r>
            <a:br>
              <a:rPr lang="en-US" dirty="0"/>
            </a:br>
            <a:r>
              <a:rPr lang="en-US" dirty="0"/>
              <a:t> Code</a:t>
            </a:r>
          </a:p>
        </p:txBody>
      </p:sp>
      <p:sp>
        <p:nvSpPr>
          <p:cNvPr id="4" name="Text Placeholder 3">
            <a:extLst>
              <a:ext uri="{FF2B5EF4-FFF2-40B4-BE49-F238E27FC236}">
                <a16:creationId xmlns:a16="http://schemas.microsoft.com/office/drawing/2014/main" id="{7CDA4696-AEAF-4D5F-9DFC-DFAAD8EB11EC}"/>
              </a:ext>
            </a:extLst>
          </p:cNvPr>
          <p:cNvSpPr>
            <a:spLocks noGrp="1"/>
          </p:cNvSpPr>
          <p:nvPr>
            <p:ph type="body" sz="quarter" idx="14"/>
          </p:nvPr>
        </p:nvSpPr>
        <p:spPr>
          <a:xfrm>
            <a:off x="304800" y="1047750"/>
            <a:ext cx="3124200" cy="3811588"/>
          </a:xfrm>
        </p:spPr>
        <p:txBody>
          <a:bodyPr/>
          <a:lstStyle/>
          <a:p>
            <a:r>
              <a:rPr lang="en-US" dirty="0"/>
              <a:t>Find the code in the Tabular List</a:t>
            </a:r>
          </a:p>
        </p:txBody>
      </p:sp>
      <p:sp>
        <p:nvSpPr>
          <p:cNvPr id="6" name="Rectangle 5">
            <a:extLst>
              <a:ext uri="{FF2B5EF4-FFF2-40B4-BE49-F238E27FC236}">
                <a16:creationId xmlns:a16="http://schemas.microsoft.com/office/drawing/2014/main" id="{03C19B74-A3A5-4713-80E3-C9CED80F271F}"/>
              </a:ext>
            </a:extLst>
          </p:cNvPr>
          <p:cNvSpPr/>
          <p:nvPr/>
        </p:nvSpPr>
        <p:spPr>
          <a:xfrm>
            <a:off x="3657601" y="158750"/>
            <a:ext cx="4724400" cy="47752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761515">
              <a:lnSpc>
                <a:spcPct val="80000"/>
              </a:lnSpc>
              <a:defRPr/>
            </a:pPr>
            <a:r>
              <a:rPr lang="en-US" sz="1199" dirty="0"/>
              <a:t>√4</a:t>
            </a:r>
            <a:r>
              <a:rPr lang="en-US" sz="1199" baseline="30000" dirty="0"/>
              <a:t>th</a:t>
            </a:r>
            <a:r>
              <a:rPr lang="en-US" sz="1199" dirty="0"/>
              <a:t>  J20 Acute Bronchitis</a:t>
            </a:r>
          </a:p>
          <a:p>
            <a:pPr defTabSz="761515">
              <a:lnSpc>
                <a:spcPct val="80000"/>
              </a:lnSpc>
              <a:defRPr/>
            </a:pPr>
            <a:r>
              <a:rPr lang="en-US" sz="1199" dirty="0"/>
              <a:t> 	    </a:t>
            </a:r>
            <a:r>
              <a:rPr lang="en-US" sz="1199" i="1" dirty="0"/>
              <a:t>acute and subacute bronchitis (with) 			bronchospasm</a:t>
            </a:r>
          </a:p>
          <a:p>
            <a:pPr defTabSz="761515">
              <a:lnSpc>
                <a:spcPct val="80000"/>
              </a:lnSpc>
              <a:defRPr/>
            </a:pPr>
            <a:r>
              <a:rPr lang="en-US" sz="1199" i="1" dirty="0"/>
              <a:t>	    acute and subacute bronchitis (with) tracheitis</a:t>
            </a:r>
          </a:p>
          <a:p>
            <a:pPr defTabSz="761515">
              <a:lnSpc>
                <a:spcPct val="80000"/>
              </a:lnSpc>
              <a:defRPr/>
            </a:pPr>
            <a:r>
              <a:rPr lang="en-US" sz="1199" i="1" dirty="0"/>
              <a:t>	    acute and subacute bronchitis (with) 			tracheobronchitis, acute</a:t>
            </a:r>
          </a:p>
          <a:p>
            <a:pPr defTabSz="761515">
              <a:lnSpc>
                <a:spcPct val="80000"/>
              </a:lnSpc>
              <a:defRPr/>
            </a:pPr>
            <a:r>
              <a:rPr lang="en-US" sz="1199" i="1" dirty="0"/>
              <a:t>	    acute and subacute fibrinous bronchitis</a:t>
            </a:r>
          </a:p>
          <a:p>
            <a:pPr defTabSz="761515">
              <a:lnSpc>
                <a:spcPct val="80000"/>
              </a:lnSpc>
              <a:defRPr/>
            </a:pPr>
            <a:r>
              <a:rPr lang="en-US" sz="1199" i="1" dirty="0"/>
              <a:t>	    acute and subacute membranous bronchitis</a:t>
            </a:r>
          </a:p>
          <a:p>
            <a:pPr defTabSz="761515">
              <a:lnSpc>
                <a:spcPct val="80000"/>
              </a:lnSpc>
              <a:defRPr/>
            </a:pPr>
            <a:r>
              <a:rPr lang="en-US" sz="1199" i="1" dirty="0"/>
              <a:t>	    acute and subacute purulent bronchitis</a:t>
            </a:r>
          </a:p>
          <a:p>
            <a:pPr defTabSz="761515">
              <a:lnSpc>
                <a:spcPct val="80000"/>
              </a:lnSpc>
              <a:defRPr/>
            </a:pPr>
            <a:r>
              <a:rPr lang="en-US" sz="1199" i="1" dirty="0"/>
              <a:t>	    acute and subacute septic bronchitis</a:t>
            </a:r>
          </a:p>
          <a:p>
            <a:pPr defTabSz="761515">
              <a:lnSpc>
                <a:spcPct val="80000"/>
              </a:lnSpc>
              <a:defRPr/>
            </a:pPr>
            <a:r>
              <a:rPr lang="en-US" sz="1199" i="1" dirty="0"/>
              <a:t> 	    </a:t>
            </a:r>
          </a:p>
          <a:p>
            <a:pPr defTabSz="761515">
              <a:lnSpc>
                <a:spcPct val="80000"/>
              </a:lnSpc>
              <a:defRPr/>
            </a:pPr>
            <a:r>
              <a:rPr lang="en-US" sz="1199" i="1" dirty="0"/>
              <a:t>	    bronchitis NOS (J40)</a:t>
            </a:r>
          </a:p>
          <a:p>
            <a:pPr defTabSz="761515">
              <a:lnSpc>
                <a:spcPct val="80000"/>
              </a:lnSpc>
              <a:defRPr/>
            </a:pPr>
            <a:r>
              <a:rPr lang="en-US" sz="1199" i="1" dirty="0"/>
              <a:t>	    tracheobronchitis NOS (J40)</a:t>
            </a:r>
          </a:p>
          <a:p>
            <a:pPr defTabSz="761515">
              <a:lnSpc>
                <a:spcPct val="80000"/>
              </a:lnSpc>
              <a:defRPr/>
            </a:pPr>
            <a:endParaRPr lang="en-US" sz="1199" i="1" dirty="0"/>
          </a:p>
          <a:p>
            <a:pPr defTabSz="761515">
              <a:lnSpc>
                <a:spcPct val="80000"/>
              </a:lnSpc>
              <a:defRPr/>
            </a:pPr>
            <a:r>
              <a:rPr lang="en-US" sz="1199" i="1" dirty="0"/>
              <a:t>	    acute bronchitis with bronchiectasis (J47.0)</a:t>
            </a:r>
          </a:p>
          <a:p>
            <a:pPr defTabSz="761515">
              <a:lnSpc>
                <a:spcPct val="80000"/>
              </a:lnSpc>
              <a:defRPr/>
            </a:pPr>
            <a:r>
              <a:rPr lang="en-US" sz="1199" i="1" dirty="0"/>
              <a:t>	    acute bronchitis with chronic obstructive asthma 		(J44.0)</a:t>
            </a:r>
          </a:p>
          <a:p>
            <a:pPr defTabSz="761515">
              <a:lnSpc>
                <a:spcPct val="80000"/>
              </a:lnSpc>
              <a:defRPr/>
            </a:pPr>
            <a:r>
              <a:rPr lang="en-US" sz="1199" i="1" dirty="0"/>
              <a:t>	    acute bronchitis with chronic obstructive 			pulmonary disease (J44.0)</a:t>
            </a:r>
          </a:p>
          <a:p>
            <a:pPr defTabSz="761515">
              <a:lnSpc>
                <a:spcPct val="80000"/>
              </a:lnSpc>
              <a:defRPr/>
            </a:pPr>
            <a:r>
              <a:rPr lang="en-US" sz="1199" i="1" dirty="0"/>
              <a:t>	    allergic bronchitis NOS (J45.909-)</a:t>
            </a:r>
          </a:p>
          <a:p>
            <a:pPr defTabSz="761515">
              <a:lnSpc>
                <a:spcPct val="80000"/>
              </a:lnSpc>
              <a:defRPr/>
            </a:pPr>
            <a:r>
              <a:rPr lang="en-US" sz="1199" i="1" dirty="0"/>
              <a:t>	    bronchitis due to chemicals, fumes and vapors 		(J68.0)</a:t>
            </a:r>
          </a:p>
          <a:p>
            <a:pPr defTabSz="761515">
              <a:lnSpc>
                <a:spcPct val="80000"/>
              </a:lnSpc>
              <a:defRPr/>
            </a:pPr>
            <a:r>
              <a:rPr lang="en-US" sz="1199" i="1" dirty="0"/>
              <a:t>	    chronic bronchitis NOS (J42)</a:t>
            </a:r>
          </a:p>
          <a:p>
            <a:pPr defTabSz="761515">
              <a:lnSpc>
                <a:spcPct val="80000"/>
              </a:lnSpc>
              <a:defRPr/>
            </a:pPr>
            <a:r>
              <a:rPr lang="en-US" sz="1199" i="1" dirty="0"/>
              <a:t>	    chronic mucopurulent bronchitis (J41.1)</a:t>
            </a:r>
          </a:p>
          <a:p>
            <a:pPr defTabSz="761515">
              <a:lnSpc>
                <a:spcPct val="80000"/>
              </a:lnSpc>
              <a:defRPr/>
            </a:pPr>
            <a:r>
              <a:rPr lang="en-US" sz="1199" i="1" dirty="0"/>
              <a:t>	    chronic obstructive bronchitis (J44.-)</a:t>
            </a:r>
          </a:p>
          <a:p>
            <a:pPr defTabSz="761515">
              <a:lnSpc>
                <a:spcPct val="80000"/>
              </a:lnSpc>
              <a:defRPr/>
            </a:pPr>
            <a:r>
              <a:rPr lang="en-US" sz="1199" i="1" dirty="0"/>
              <a:t>	    chronic obstructive tracheobronchitis (J44.-)</a:t>
            </a:r>
          </a:p>
          <a:p>
            <a:pPr defTabSz="761515">
              <a:lnSpc>
                <a:spcPct val="80000"/>
              </a:lnSpc>
              <a:defRPr/>
            </a:pPr>
            <a:r>
              <a:rPr lang="en-US" sz="1199" i="1" dirty="0"/>
              <a:t>	    chronic simple bronchitis (J41.0)</a:t>
            </a:r>
          </a:p>
          <a:p>
            <a:pPr defTabSz="761515">
              <a:lnSpc>
                <a:spcPct val="80000"/>
              </a:lnSpc>
              <a:defRPr/>
            </a:pPr>
            <a:r>
              <a:rPr lang="en-US" sz="1199" i="1" dirty="0"/>
              <a:t>	    chronic tracheobronchitis (J42)</a:t>
            </a:r>
          </a:p>
          <a:p>
            <a:pPr defTabSz="761515">
              <a:lnSpc>
                <a:spcPct val="80000"/>
              </a:lnSpc>
              <a:defRPr/>
            </a:pPr>
            <a:r>
              <a:rPr lang="en-US" sz="1199" i="1" dirty="0"/>
              <a:t>	    </a:t>
            </a:r>
          </a:p>
          <a:p>
            <a:pPr defTabSz="761515">
              <a:lnSpc>
                <a:spcPct val="80000"/>
              </a:lnSpc>
              <a:defRPr/>
            </a:pPr>
            <a:r>
              <a:rPr lang="en-US" sz="1199" i="1" dirty="0"/>
              <a:t>	</a:t>
            </a:r>
            <a:endParaRPr lang="en-US" sz="1199" dirty="0"/>
          </a:p>
          <a:p>
            <a:pPr defTabSz="761515">
              <a:lnSpc>
                <a:spcPct val="80000"/>
              </a:lnSpc>
              <a:defRPr/>
            </a:pPr>
            <a:r>
              <a:rPr lang="en-US" sz="1199" dirty="0"/>
              <a:t>J20.9 Acute bronchitis , unspecified</a:t>
            </a:r>
          </a:p>
        </p:txBody>
      </p:sp>
      <p:grpSp>
        <p:nvGrpSpPr>
          <p:cNvPr id="98310" name="Group 4">
            <a:extLst>
              <a:ext uri="{FF2B5EF4-FFF2-40B4-BE49-F238E27FC236}">
                <a16:creationId xmlns:a16="http://schemas.microsoft.com/office/drawing/2014/main" id="{AE35321B-78F4-48DA-9EC5-42669D9E0528}"/>
              </a:ext>
            </a:extLst>
          </p:cNvPr>
          <p:cNvGrpSpPr>
            <a:grpSpLocks/>
          </p:cNvGrpSpPr>
          <p:nvPr/>
        </p:nvGrpSpPr>
        <p:grpSpPr bwMode="auto">
          <a:xfrm>
            <a:off x="3714747" y="438150"/>
            <a:ext cx="869689" cy="2052903"/>
            <a:chOff x="3561045" y="513613"/>
            <a:chExt cx="870224" cy="1878856"/>
          </a:xfrm>
        </p:grpSpPr>
        <p:sp>
          <p:nvSpPr>
            <p:cNvPr id="8" name="Rectangle 7">
              <a:extLst>
                <a:ext uri="{FF2B5EF4-FFF2-40B4-BE49-F238E27FC236}">
                  <a16:creationId xmlns:a16="http://schemas.microsoft.com/office/drawing/2014/main" id="{C1174F87-4513-4B4B-888B-E841D3CE8FF8}"/>
                </a:ext>
              </a:extLst>
            </p:cNvPr>
            <p:cNvSpPr/>
            <p:nvPr/>
          </p:nvSpPr>
          <p:spPr>
            <a:xfrm>
              <a:off x="3580109" y="513613"/>
              <a:ext cx="851160" cy="113811"/>
            </a:xfrm>
            <a:prstGeom prst="rect">
              <a:avLst/>
            </a:prstGeom>
            <a:solidFill>
              <a:schemeClr val="bg2">
                <a:lumMod val="8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t>INCLUDES</a:t>
              </a:r>
            </a:p>
          </p:txBody>
        </p:sp>
        <p:sp>
          <p:nvSpPr>
            <p:cNvPr id="9" name="Rectangle 8">
              <a:extLst>
                <a:ext uri="{FF2B5EF4-FFF2-40B4-BE49-F238E27FC236}">
                  <a16:creationId xmlns:a16="http://schemas.microsoft.com/office/drawing/2014/main" id="{72C120BD-0469-486B-9D97-365530BF2238}"/>
                </a:ext>
              </a:extLst>
            </p:cNvPr>
            <p:cNvSpPr/>
            <p:nvPr/>
          </p:nvSpPr>
          <p:spPr>
            <a:xfrm>
              <a:off x="3561045" y="2239913"/>
              <a:ext cx="857779" cy="152556"/>
            </a:xfrm>
            <a:prstGeom prst="rect">
              <a:avLst/>
            </a:prstGeom>
            <a:solidFill>
              <a:schemeClr val="bg2">
                <a:lumMod val="7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EXCLUDES2</a:t>
              </a:r>
            </a:p>
          </p:txBody>
        </p:sp>
        <p:sp>
          <p:nvSpPr>
            <p:cNvPr id="10" name="Rectangle 9">
              <a:extLst>
                <a:ext uri="{FF2B5EF4-FFF2-40B4-BE49-F238E27FC236}">
                  <a16:creationId xmlns:a16="http://schemas.microsoft.com/office/drawing/2014/main" id="{2931EBB0-9B49-473E-96F4-2B6BC35F764D}"/>
                </a:ext>
              </a:extLst>
            </p:cNvPr>
            <p:cNvSpPr/>
            <p:nvPr/>
          </p:nvSpPr>
          <p:spPr>
            <a:xfrm>
              <a:off x="3561046" y="1895330"/>
              <a:ext cx="857779" cy="152556"/>
            </a:xfrm>
            <a:prstGeom prst="rect">
              <a:avLst/>
            </a:prstGeom>
            <a:solidFill>
              <a:schemeClr val="accent6">
                <a:lumMod val="50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EXCLUDES1</a:t>
              </a:r>
            </a:p>
          </p:txBody>
        </p:sp>
      </p:gr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itle 1">
            <a:extLst>
              <a:ext uri="{FF2B5EF4-FFF2-40B4-BE49-F238E27FC236}">
                <a16:creationId xmlns:a16="http://schemas.microsoft.com/office/drawing/2014/main" id="{082A2FE6-9325-4E91-B063-B215337E22F1}"/>
              </a:ext>
            </a:extLst>
          </p:cNvPr>
          <p:cNvSpPr>
            <a:spLocks noGrp="1"/>
          </p:cNvSpPr>
          <p:nvPr>
            <p:ph type="title"/>
          </p:nvPr>
        </p:nvSpPr>
        <p:spPr/>
        <p:txBody>
          <a:bodyPr>
            <a:normAutofit/>
          </a:bodyPr>
          <a:lstStyle/>
          <a:p>
            <a:r>
              <a:rPr lang="en-US" dirty="0"/>
              <a:t>Psychiatry</a:t>
            </a:r>
          </a:p>
        </p:txBody>
      </p:sp>
      <p:sp>
        <p:nvSpPr>
          <p:cNvPr id="756738" name="Content Placeholder 2">
            <a:extLst>
              <a:ext uri="{FF2B5EF4-FFF2-40B4-BE49-F238E27FC236}">
                <a16:creationId xmlns:a16="http://schemas.microsoft.com/office/drawing/2014/main" id="{907054AC-B7C0-4BFC-BD2E-BC9BEA93E30F}"/>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Consultation</a:t>
            </a:r>
          </a:p>
          <a:p>
            <a:pPr lvl="1"/>
            <a:r>
              <a:rPr lang="en-US" altLang="en-US" dirty="0"/>
              <a:t>Follow-up by consultant</a:t>
            </a:r>
          </a:p>
          <a:p>
            <a:pPr lvl="2"/>
            <a:r>
              <a:rPr lang="en-US" altLang="en-US" dirty="0"/>
              <a:t> office visits </a:t>
            </a:r>
          </a:p>
          <a:p>
            <a:pPr lvl="2"/>
            <a:r>
              <a:rPr lang="en-US" altLang="en-US" dirty="0"/>
              <a:t> rest home, domicile </a:t>
            </a:r>
          </a:p>
          <a:p>
            <a:pPr lvl="2"/>
            <a:r>
              <a:rPr lang="en-US" altLang="en-US" dirty="0"/>
              <a:t> home </a:t>
            </a:r>
          </a:p>
          <a:p>
            <a:pPr lvl="1"/>
            <a:r>
              <a:rPr lang="en-US" altLang="en-US" dirty="0"/>
              <a:t>Transfer of care – new or established pt.</a:t>
            </a:r>
          </a:p>
          <a:p>
            <a:pPr lvl="1"/>
            <a:r>
              <a:rPr lang="en-US" altLang="en-US" dirty="0"/>
              <a:t>Diagnostic psychiatric evaluations</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1">
            <a:extLst>
              <a:ext uri="{FF2B5EF4-FFF2-40B4-BE49-F238E27FC236}">
                <a16:creationId xmlns:a16="http://schemas.microsoft.com/office/drawing/2014/main" id="{D5B74623-22B7-4387-8F27-DBFFCED983EA}"/>
              </a:ext>
            </a:extLst>
          </p:cNvPr>
          <p:cNvSpPr>
            <a:spLocks noGrp="1"/>
          </p:cNvSpPr>
          <p:nvPr>
            <p:ph type="title"/>
          </p:nvPr>
        </p:nvSpPr>
        <p:spPr/>
        <p:txBody>
          <a:bodyPr/>
          <a:lstStyle/>
          <a:p>
            <a:r>
              <a:rPr lang="en-US" altLang="en-US" dirty="0"/>
              <a:t>Dialysis</a:t>
            </a:r>
          </a:p>
        </p:txBody>
      </p:sp>
      <p:sp>
        <p:nvSpPr>
          <p:cNvPr id="758786" name="Content Placeholder 2">
            <a:extLst>
              <a:ext uri="{FF2B5EF4-FFF2-40B4-BE49-F238E27FC236}">
                <a16:creationId xmlns:a16="http://schemas.microsoft.com/office/drawing/2014/main" id="{C86869A6-8BD2-447A-8176-178BBBB6DB9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Hemodialysis</a:t>
            </a:r>
          </a:p>
          <a:p>
            <a:pPr marL="269875" lvl="1" indent="-142875"/>
            <a:r>
              <a:rPr lang="en-US" altLang="en-US" dirty="0"/>
              <a:t>Miscellaneous Dialysis Procedures</a:t>
            </a:r>
          </a:p>
          <a:p>
            <a:pPr marL="269875" lvl="1" indent="-142875"/>
            <a:r>
              <a:rPr lang="en-US" altLang="en-US" dirty="0"/>
              <a:t>End-Stage Renal Disease Services (ESRD) </a:t>
            </a:r>
          </a:p>
          <a:p>
            <a:pPr marL="269875" lvl="1" indent="-142875"/>
            <a:r>
              <a:rPr lang="en-US" altLang="en-US" dirty="0"/>
              <a:t>Other Dialysis Procedures</a:t>
            </a:r>
          </a:p>
          <a:p>
            <a:pPr marL="269875" lvl="1" indent="-142875"/>
            <a:r>
              <a:rPr lang="en-US" altLang="en-US" dirty="0"/>
              <a:t>Age-specific, reported once per month</a:t>
            </a:r>
          </a:p>
          <a:p>
            <a:pPr marL="269875" lvl="1" indent="-142875"/>
            <a:r>
              <a:rPr lang="en-US" altLang="en-US" dirty="0"/>
              <a:t>outpatient; home services</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Dialysis</a:t>
            </a:r>
          </a:p>
        </p:txBody>
      </p:sp>
      <p:graphicFrame>
        <p:nvGraphicFramePr>
          <p:cNvPr id="6" name="Table 5">
            <a:extLst>
              <a:ext uri="{FF2B5EF4-FFF2-40B4-BE49-F238E27FC236}">
                <a16:creationId xmlns:a16="http://schemas.microsoft.com/office/drawing/2014/main" id="{3B0C8510-5192-45D6-BB27-CA5D372E4D3E}"/>
              </a:ext>
            </a:extLst>
          </p:cNvPr>
          <p:cNvGraphicFramePr>
            <a:graphicFrameLocks noGrp="1"/>
          </p:cNvGraphicFramePr>
          <p:nvPr>
            <p:extLst>
              <p:ext uri="{D42A27DB-BD31-4B8C-83A1-F6EECF244321}">
                <p14:modId xmlns:p14="http://schemas.microsoft.com/office/powerpoint/2010/main" val="2268423127"/>
              </p:ext>
            </p:extLst>
          </p:nvPr>
        </p:nvGraphicFramePr>
        <p:xfrm>
          <a:off x="590550" y="1200150"/>
          <a:ext cx="8039100" cy="22606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448467251"/>
                    </a:ext>
                  </a:extLst>
                </a:gridCol>
                <a:gridCol w="1600200">
                  <a:extLst>
                    <a:ext uri="{9D8B030D-6E8A-4147-A177-3AD203B41FA5}">
                      <a16:colId xmlns:a16="http://schemas.microsoft.com/office/drawing/2014/main" val="573022898"/>
                    </a:ext>
                  </a:extLst>
                </a:gridCol>
                <a:gridCol w="1295400">
                  <a:extLst>
                    <a:ext uri="{9D8B030D-6E8A-4147-A177-3AD203B41FA5}">
                      <a16:colId xmlns:a16="http://schemas.microsoft.com/office/drawing/2014/main" val="1294665228"/>
                    </a:ext>
                  </a:extLst>
                </a:gridCol>
                <a:gridCol w="3848100">
                  <a:extLst>
                    <a:ext uri="{9D8B030D-6E8A-4147-A177-3AD203B41FA5}">
                      <a16:colId xmlns:a16="http://schemas.microsoft.com/office/drawing/2014/main" val="3244212574"/>
                    </a:ext>
                  </a:extLst>
                </a:gridCol>
              </a:tblGrid>
              <a:tr h="370840">
                <a:tc>
                  <a:txBody>
                    <a:bodyPr/>
                    <a:lstStyle/>
                    <a:p>
                      <a:r>
                        <a:rPr lang="en-US" dirty="0"/>
                        <a:t>Age</a:t>
                      </a:r>
                    </a:p>
                  </a:txBody>
                  <a:tcPr/>
                </a:tc>
                <a:tc>
                  <a:txBody>
                    <a:bodyPr/>
                    <a:lstStyle/>
                    <a:p>
                      <a:r>
                        <a:rPr lang="en-US" dirty="0"/>
                        <a:t>Full month – </a:t>
                      </a:r>
                      <a:r>
                        <a:rPr lang="en-US" dirty="0">
                          <a:solidFill>
                            <a:schemeClr val="accent1">
                              <a:lumMod val="50000"/>
                            </a:schemeClr>
                          </a:solidFill>
                        </a:rPr>
                        <a:t>outpatient </a:t>
                      </a:r>
                      <a:r>
                        <a:rPr lang="en-US" dirty="0"/>
                        <a:t>facility</a:t>
                      </a:r>
                    </a:p>
                  </a:txBody>
                  <a:tcPr/>
                </a:tc>
                <a:tc>
                  <a:txBody>
                    <a:bodyPr/>
                    <a:lstStyle/>
                    <a:p>
                      <a:r>
                        <a:rPr lang="en-US" dirty="0"/>
                        <a:t>Full month – </a:t>
                      </a:r>
                      <a:r>
                        <a:rPr lang="en-US" dirty="0">
                          <a:solidFill>
                            <a:schemeClr val="accent1">
                              <a:lumMod val="50000"/>
                            </a:schemeClr>
                          </a:solidFill>
                        </a:rPr>
                        <a:t>home</a:t>
                      </a:r>
                      <a:r>
                        <a:rPr lang="en-US" dirty="0"/>
                        <a:t> dialysis</a:t>
                      </a:r>
                    </a:p>
                  </a:txBody>
                  <a:tcPr/>
                </a:tc>
                <a:tc>
                  <a:txBody>
                    <a:bodyPr/>
                    <a:lstStyle/>
                    <a:p>
                      <a:r>
                        <a:rPr lang="en-US" dirty="0">
                          <a:solidFill>
                            <a:schemeClr val="accent1">
                              <a:lumMod val="50000"/>
                            </a:schemeClr>
                          </a:solidFill>
                        </a:rPr>
                        <a:t>Partial month outpatient</a:t>
                      </a:r>
                      <a:r>
                        <a:rPr lang="en-US" dirty="0">
                          <a:solidFill>
                            <a:srgbClr val="0070C0"/>
                          </a:solidFill>
                        </a:rPr>
                        <a:t> </a:t>
                      </a:r>
                      <a:r>
                        <a:rPr lang="en-US" dirty="0"/>
                        <a:t>– </a:t>
                      </a:r>
                    </a:p>
                    <a:p>
                      <a:r>
                        <a:rPr lang="en-US" dirty="0"/>
                        <a:t>Bill PER DAY</a:t>
                      </a:r>
                      <a:br>
                        <a:rPr lang="en-US" dirty="0"/>
                      </a:br>
                      <a:r>
                        <a:rPr lang="en-US" dirty="0"/>
                        <a:t>(ex. patient hospitalized, patient is transient, transplant received)</a:t>
                      </a:r>
                    </a:p>
                  </a:txBody>
                  <a:tcPr/>
                </a:tc>
                <a:extLst>
                  <a:ext uri="{0D108BD9-81ED-4DB2-BD59-A6C34878D82A}">
                    <a16:rowId xmlns:a16="http://schemas.microsoft.com/office/drawing/2014/main" val="1099451022"/>
                  </a:ext>
                </a:extLst>
              </a:tr>
              <a:tr h="370840">
                <a:tc>
                  <a:txBody>
                    <a:bodyPr/>
                    <a:lstStyle/>
                    <a:p>
                      <a:r>
                        <a:rPr lang="en-US" dirty="0"/>
                        <a:t>&lt; 2 years</a:t>
                      </a:r>
                    </a:p>
                  </a:txBody>
                  <a:tcPr/>
                </a:tc>
                <a:tc>
                  <a:txBody>
                    <a:bodyPr/>
                    <a:lstStyle/>
                    <a:p>
                      <a:pPr algn="ctr"/>
                      <a:r>
                        <a:rPr lang="en-US" dirty="0"/>
                        <a:t>90951-90953</a:t>
                      </a:r>
                    </a:p>
                  </a:txBody>
                  <a:tcPr/>
                </a:tc>
                <a:tc>
                  <a:txBody>
                    <a:bodyPr/>
                    <a:lstStyle/>
                    <a:p>
                      <a:pPr algn="ctr"/>
                      <a:r>
                        <a:rPr lang="en-US" dirty="0"/>
                        <a:t>90963</a:t>
                      </a:r>
                    </a:p>
                  </a:txBody>
                  <a:tcPr/>
                </a:tc>
                <a:tc>
                  <a:txBody>
                    <a:bodyPr/>
                    <a:lstStyle/>
                    <a:p>
                      <a:pPr algn="ctr"/>
                      <a:r>
                        <a:rPr lang="en-US" dirty="0"/>
                        <a:t>90967</a:t>
                      </a:r>
                    </a:p>
                  </a:txBody>
                  <a:tcPr/>
                </a:tc>
                <a:extLst>
                  <a:ext uri="{0D108BD9-81ED-4DB2-BD59-A6C34878D82A}">
                    <a16:rowId xmlns:a16="http://schemas.microsoft.com/office/drawing/2014/main" val="4029460003"/>
                  </a:ext>
                </a:extLst>
              </a:tr>
              <a:tr h="370840">
                <a:tc>
                  <a:txBody>
                    <a:bodyPr/>
                    <a:lstStyle/>
                    <a:p>
                      <a:r>
                        <a:rPr lang="en-US" dirty="0"/>
                        <a:t>2 – 11 years</a:t>
                      </a:r>
                    </a:p>
                  </a:txBody>
                  <a:tcPr/>
                </a:tc>
                <a:tc>
                  <a:txBody>
                    <a:bodyPr/>
                    <a:lstStyle/>
                    <a:p>
                      <a:pPr algn="ctr"/>
                      <a:r>
                        <a:rPr lang="en-US" dirty="0"/>
                        <a:t>90954-90956</a:t>
                      </a:r>
                    </a:p>
                  </a:txBody>
                  <a:tcPr/>
                </a:tc>
                <a:tc>
                  <a:txBody>
                    <a:bodyPr/>
                    <a:lstStyle/>
                    <a:p>
                      <a:pPr algn="ctr"/>
                      <a:r>
                        <a:rPr lang="en-US" dirty="0"/>
                        <a:t>90964</a:t>
                      </a:r>
                    </a:p>
                  </a:txBody>
                  <a:tcPr/>
                </a:tc>
                <a:tc>
                  <a:txBody>
                    <a:bodyPr/>
                    <a:lstStyle/>
                    <a:p>
                      <a:pPr algn="ctr"/>
                      <a:r>
                        <a:rPr lang="en-US" dirty="0"/>
                        <a:t>90968</a:t>
                      </a:r>
                    </a:p>
                  </a:txBody>
                  <a:tcPr/>
                </a:tc>
                <a:extLst>
                  <a:ext uri="{0D108BD9-81ED-4DB2-BD59-A6C34878D82A}">
                    <a16:rowId xmlns:a16="http://schemas.microsoft.com/office/drawing/2014/main" val="3972004385"/>
                  </a:ext>
                </a:extLst>
              </a:tr>
              <a:tr h="370840">
                <a:tc>
                  <a:txBody>
                    <a:bodyPr/>
                    <a:lstStyle/>
                    <a:p>
                      <a:r>
                        <a:rPr lang="en-US" dirty="0"/>
                        <a:t>12 – 19 years</a:t>
                      </a:r>
                    </a:p>
                  </a:txBody>
                  <a:tcPr/>
                </a:tc>
                <a:tc>
                  <a:txBody>
                    <a:bodyPr/>
                    <a:lstStyle/>
                    <a:p>
                      <a:pPr algn="ctr"/>
                      <a:r>
                        <a:rPr lang="en-US" dirty="0"/>
                        <a:t>90957-90959</a:t>
                      </a:r>
                    </a:p>
                  </a:txBody>
                  <a:tcPr/>
                </a:tc>
                <a:tc>
                  <a:txBody>
                    <a:bodyPr/>
                    <a:lstStyle/>
                    <a:p>
                      <a:pPr algn="ctr"/>
                      <a:r>
                        <a:rPr lang="en-US" dirty="0"/>
                        <a:t>90965</a:t>
                      </a:r>
                    </a:p>
                  </a:txBody>
                  <a:tcPr/>
                </a:tc>
                <a:tc>
                  <a:txBody>
                    <a:bodyPr/>
                    <a:lstStyle/>
                    <a:p>
                      <a:pPr algn="ctr"/>
                      <a:r>
                        <a:rPr lang="en-US" dirty="0"/>
                        <a:t>90969</a:t>
                      </a:r>
                    </a:p>
                  </a:txBody>
                  <a:tcPr/>
                </a:tc>
                <a:extLst>
                  <a:ext uri="{0D108BD9-81ED-4DB2-BD59-A6C34878D82A}">
                    <a16:rowId xmlns:a16="http://schemas.microsoft.com/office/drawing/2014/main" val="1550168546"/>
                  </a:ext>
                </a:extLst>
              </a:tr>
              <a:tr h="370840">
                <a:tc>
                  <a:txBody>
                    <a:bodyPr/>
                    <a:lstStyle/>
                    <a:p>
                      <a:r>
                        <a:rPr lang="en-US" dirty="0"/>
                        <a:t>20+ years</a:t>
                      </a:r>
                    </a:p>
                  </a:txBody>
                  <a:tcPr/>
                </a:tc>
                <a:tc>
                  <a:txBody>
                    <a:bodyPr/>
                    <a:lstStyle/>
                    <a:p>
                      <a:pPr algn="ctr"/>
                      <a:r>
                        <a:rPr lang="en-US" dirty="0"/>
                        <a:t>90960-90962</a:t>
                      </a:r>
                    </a:p>
                  </a:txBody>
                  <a:tcPr/>
                </a:tc>
                <a:tc>
                  <a:txBody>
                    <a:bodyPr/>
                    <a:lstStyle/>
                    <a:p>
                      <a:pPr algn="ctr"/>
                      <a:r>
                        <a:rPr lang="en-US" dirty="0"/>
                        <a:t>90966</a:t>
                      </a:r>
                    </a:p>
                  </a:txBody>
                  <a:tcPr/>
                </a:tc>
                <a:tc>
                  <a:txBody>
                    <a:bodyPr/>
                    <a:lstStyle/>
                    <a:p>
                      <a:pPr algn="ctr"/>
                      <a:r>
                        <a:rPr lang="en-US" dirty="0"/>
                        <a:t>90970</a:t>
                      </a:r>
                    </a:p>
                  </a:txBody>
                  <a:tcPr/>
                </a:tc>
                <a:extLst>
                  <a:ext uri="{0D108BD9-81ED-4DB2-BD59-A6C34878D82A}">
                    <a16:rowId xmlns:a16="http://schemas.microsoft.com/office/drawing/2014/main" val="3055432328"/>
                  </a:ext>
                </a:extLst>
              </a:tr>
            </a:tbl>
          </a:graphicData>
        </a:graphic>
      </p:graphicFrame>
    </p:spTree>
    <p:extLst>
      <p:ext uri="{BB962C8B-B14F-4D97-AF65-F5344CB8AC3E}">
        <p14:creationId xmlns:p14="http://schemas.microsoft.com/office/powerpoint/2010/main" val="3455252114"/>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itle 1">
            <a:extLst>
              <a:ext uri="{FF2B5EF4-FFF2-40B4-BE49-F238E27FC236}">
                <a16:creationId xmlns:a16="http://schemas.microsoft.com/office/drawing/2014/main" id="{2F40BA0C-F992-4C54-B6E4-82832A859376}"/>
              </a:ext>
            </a:extLst>
          </p:cNvPr>
          <p:cNvSpPr>
            <a:spLocks noGrp="1"/>
          </p:cNvSpPr>
          <p:nvPr>
            <p:ph type="title"/>
          </p:nvPr>
        </p:nvSpPr>
        <p:spPr/>
        <p:txBody>
          <a:bodyPr/>
          <a:lstStyle/>
          <a:p>
            <a:r>
              <a:rPr lang="en-US" altLang="en-US" dirty="0"/>
              <a:t>Noninvasive Vascular Diagnostic Studies</a:t>
            </a:r>
          </a:p>
        </p:txBody>
      </p:sp>
      <p:sp>
        <p:nvSpPr>
          <p:cNvPr id="760834" name="Content Placeholder 2">
            <a:extLst>
              <a:ext uri="{FF2B5EF4-FFF2-40B4-BE49-F238E27FC236}">
                <a16:creationId xmlns:a16="http://schemas.microsoft.com/office/drawing/2014/main" id="{AA3EAD77-2AB6-4B94-BD6A-8992FEDD5CB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Cerebrovascular Arterial Studies</a:t>
            </a:r>
          </a:p>
          <a:p>
            <a:pPr marL="269875" lvl="1" indent="-142875"/>
            <a:r>
              <a:rPr lang="en-IN" altLang="en-US" dirty="0"/>
              <a:t>Extremity Arterial Studies (Including Digits)</a:t>
            </a:r>
          </a:p>
          <a:p>
            <a:pPr marL="269875" lvl="1" indent="-142875"/>
            <a:r>
              <a:rPr lang="en-IN" altLang="en-US" dirty="0"/>
              <a:t>Extremity Venous Studies (Including Digits)</a:t>
            </a:r>
          </a:p>
          <a:p>
            <a:pPr marL="269875" lvl="1" indent="-142875"/>
            <a:r>
              <a:rPr lang="en-IN" altLang="en-US" dirty="0"/>
              <a:t>Visceral and Penile Vascular Studies</a:t>
            </a:r>
          </a:p>
          <a:p>
            <a:pPr marL="269875" lvl="1" indent="-142875"/>
            <a:r>
              <a:rPr lang="en-IN" altLang="en-US" dirty="0"/>
              <a:t>Extremity Arterial-Venous Studies</a:t>
            </a:r>
          </a:p>
          <a:p>
            <a:pPr marL="269875" lvl="1" indent="-142875"/>
            <a:r>
              <a:rPr lang="en-IN" altLang="en-US" dirty="0"/>
              <a:t>Duplex and Doppler</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le 1">
            <a:extLst>
              <a:ext uri="{FF2B5EF4-FFF2-40B4-BE49-F238E27FC236}">
                <a16:creationId xmlns:a16="http://schemas.microsoft.com/office/drawing/2014/main" id="{140CE8EE-6F46-48CB-BDF8-B936E57008E3}"/>
              </a:ext>
            </a:extLst>
          </p:cNvPr>
          <p:cNvSpPr>
            <a:spLocks noGrp="1"/>
          </p:cNvSpPr>
          <p:nvPr>
            <p:ph type="title"/>
          </p:nvPr>
        </p:nvSpPr>
        <p:spPr/>
        <p:txBody>
          <a:bodyPr/>
          <a:lstStyle/>
          <a:p>
            <a:r>
              <a:rPr lang="en-US" altLang="en-US" dirty="0"/>
              <a:t>Allergy and Immunology</a:t>
            </a:r>
          </a:p>
        </p:txBody>
      </p:sp>
      <p:sp>
        <p:nvSpPr>
          <p:cNvPr id="762882" name="Content Placeholder 2">
            <a:extLst>
              <a:ext uri="{FF2B5EF4-FFF2-40B4-BE49-F238E27FC236}">
                <a16:creationId xmlns:a16="http://schemas.microsoft.com/office/drawing/2014/main" id="{0C14F427-BED3-43CB-810A-A092AB968C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Allergy </a:t>
            </a:r>
          </a:p>
          <a:p>
            <a:pPr lvl="1"/>
            <a:r>
              <a:rPr lang="en-IN" altLang="en-US"/>
              <a:t>Allergy Testing</a:t>
            </a:r>
          </a:p>
          <a:p>
            <a:pPr lvl="1"/>
            <a:r>
              <a:rPr lang="en-IN" altLang="en-US"/>
              <a:t>Allergen Immunotherapy</a:t>
            </a:r>
          </a:p>
          <a:p>
            <a:endParaRPr lang="en-IN" altLang="en-US"/>
          </a:p>
          <a:p>
            <a:r>
              <a:rPr lang="en-IN" altLang="en-US"/>
              <a:t>Pulmonary Studies</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itle 1">
            <a:extLst>
              <a:ext uri="{FF2B5EF4-FFF2-40B4-BE49-F238E27FC236}">
                <a16:creationId xmlns:a16="http://schemas.microsoft.com/office/drawing/2014/main" id="{C65FE3FF-6AA4-4E1E-8EF3-7537572ABAC9}"/>
              </a:ext>
            </a:extLst>
          </p:cNvPr>
          <p:cNvSpPr>
            <a:spLocks noGrp="1"/>
          </p:cNvSpPr>
          <p:nvPr>
            <p:ph type="title"/>
          </p:nvPr>
        </p:nvSpPr>
        <p:spPr/>
        <p:txBody>
          <a:bodyPr>
            <a:normAutofit/>
          </a:bodyPr>
          <a:lstStyle/>
          <a:p>
            <a:r>
              <a:rPr lang="en-US" altLang="en-US" dirty="0"/>
              <a:t>Medical Genetics and Genetic Counseling Services</a:t>
            </a:r>
          </a:p>
        </p:txBody>
      </p:sp>
      <p:sp>
        <p:nvSpPr>
          <p:cNvPr id="764930" name="Content Placeholder 2">
            <a:extLst>
              <a:ext uri="{FF2B5EF4-FFF2-40B4-BE49-F238E27FC236}">
                <a16:creationId xmlns:a16="http://schemas.microsoft.com/office/drawing/2014/main" id="{49948FDA-B721-4BB9-B148-E77C8A2795C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Chromosome</a:t>
            </a:r>
          </a:p>
          <a:p>
            <a:pPr marL="269875" lvl="1" indent="-142875"/>
            <a:r>
              <a:rPr lang="en-US" altLang="en-US" dirty="0"/>
              <a:t>Gene</a:t>
            </a:r>
          </a:p>
          <a:p>
            <a:pPr marL="269875" lvl="1" indent="-142875"/>
            <a:r>
              <a:rPr lang="en-US" altLang="en-US" dirty="0"/>
              <a:t>Genetics</a:t>
            </a:r>
          </a:p>
          <a:p>
            <a:pPr marL="269875" lvl="1" indent="-142875"/>
            <a:r>
              <a:rPr lang="en-US" altLang="en-US" dirty="0"/>
              <a:t>Genetic counseling</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itle 1">
            <a:extLst>
              <a:ext uri="{FF2B5EF4-FFF2-40B4-BE49-F238E27FC236}">
                <a16:creationId xmlns:a16="http://schemas.microsoft.com/office/drawing/2014/main" id="{DDCAA937-B37A-44C3-B7CB-DA45DE5A94C0}"/>
              </a:ext>
            </a:extLst>
          </p:cNvPr>
          <p:cNvSpPr>
            <a:spLocks noGrp="1"/>
          </p:cNvSpPr>
          <p:nvPr>
            <p:ph type="title"/>
          </p:nvPr>
        </p:nvSpPr>
        <p:spPr/>
        <p:txBody>
          <a:bodyPr/>
          <a:lstStyle/>
          <a:p>
            <a:r>
              <a:rPr lang="en-US" altLang="en-US" dirty="0"/>
              <a:t>Hydration</a:t>
            </a:r>
          </a:p>
        </p:txBody>
      </p:sp>
      <p:sp>
        <p:nvSpPr>
          <p:cNvPr id="766978" name="Content Placeholder 2">
            <a:extLst>
              <a:ext uri="{FF2B5EF4-FFF2-40B4-BE49-F238E27FC236}">
                <a16:creationId xmlns:a16="http://schemas.microsoft.com/office/drawing/2014/main" id="{9A76F8A1-989F-4E5D-8ABB-502D13C72A2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Hydration, Therapeutic, Prophylactic, Diagnostic Injections and Infusions, and Chemotherapy and Other Highly complex Drug or Highly Complex Biologic Agent Administration.</a:t>
            </a:r>
          </a:p>
          <a:p>
            <a:pPr marL="269875" lvl="1" indent="-142875"/>
            <a:r>
              <a:rPr lang="en-US" altLang="en-US" dirty="0"/>
              <a:t>Time based codes</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le 1">
            <a:extLst>
              <a:ext uri="{FF2B5EF4-FFF2-40B4-BE49-F238E27FC236}">
                <a16:creationId xmlns:a16="http://schemas.microsoft.com/office/drawing/2014/main" id="{9AEFE659-29F7-4402-802D-0F99855382BE}"/>
              </a:ext>
            </a:extLst>
          </p:cNvPr>
          <p:cNvSpPr>
            <a:spLocks noGrp="1"/>
          </p:cNvSpPr>
          <p:nvPr>
            <p:ph type="title"/>
          </p:nvPr>
        </p:nvSpPr>
        <p:spPr/>
        <p:txBody>
          <a:bodyPr>
            <a:normAutofit/>
          </a:bodyPr>
          <a:lstStyle/>
          <a:p>
            <a:r>
              <a:rPr lang="en-US" dirty="0"/>
              <a:t>Non-Chemotherapy Complex Drugs and Substances</a:t>
            </a:r>
          </a:p>
        </p:txBody>
      </p:sp>
      <p:sp>
        <p:nvSpPr>
          <p:cNvPr id="769026" name="Content Placeholder 2">
            <a:extLst>
              <a:ext uri="{FF2B5EF4-FFF2-40B4-BE49-F238E27FC236}">
                <a16:creationId xmlns:a16="http://schemas.microsoft.com/office/drawing/2014/main" id="{9C09A55D-4094-44A4-91FC-F9C723E1642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Infusions – therapeutic, prophylactic or diagnostic</a:t>
            </a:r>
          </a:p>
          <a:p>
            <a:pPr marL="269875" lvl="1" indent="-142875"/>
            <a:r>
              <a:rPr lang="en-US" altLang="en-US" dirty="0"/>
              <a:t>Specific to time, technique, substances added and additional set-up</a:t>
            </a:r>
          </a:p>
          <a:p>
            <a:pPr marL="269875" lvl="1" indent="-142875"/>
            <a:r>
              <a:rPr lang="en-US" altLang="en-US" dirty="0"/>
              <a:t>Multiple drugs</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le 1">
            <a:extLst>
              <a:ext uri="{FF2B5EF4-FFF2-40B4-BE49-F238E27FC236}">
                <a16:creationId xmlns:a16="http://schemas.microsoft.com/office/drawing/2014/main" id="{1FC05226-B99A-4549-9C15-DC7CCDF506A2}"/>
              </a:ext>
            </a:extLst>
          </p:cNvPr>
          <p:cNvSpPr>
            <a:spLocks noGrp="1"/>
          </p:cNvSpPr>
          <p:nvPr>
            <p:ph type="title"/>
          </p:nvPr>
        </p:nvSpPr>
        <p:spPr/>
        <p:txBody>
          <a:bodyPr/>
          <a:lstStyle/>
          <a:p>
            <a:r>
              <a:rPr lang="en-US" altLang="en-US" dirty="0"/>
              <a:t>Chemotherapy</a:t>
            </a:r>
          </a:p>
        </p:txBody>
      </p:sp>
      <p:sp>
        <p:nvSpPr>
          <p:cNvPr id="768002" name="Content Placeholder 2">
            <a:extLst>
              <a:ext uri="{FF2B5EF4-FFF2-40B4-BE49-F238E27FC236}">
                <a16:creationId xmlns:a16="http://schemas.microsoft.com/office/drawing/2014/main" id="{75B42A0C-281B-4F32-8213-F339DFF82B63}"/>
              </a:ext>
            </a:extLst>
          </p:cNvPr>
          <p:cNvSpPr>
            <a:spLocks noGrp="1"/>
          </p:cNvSpPr>
          <p:nvPr>
            <p:ph type="body" sz="quarter" idx="14"/>
          </p:nvPr>
        </p:nvSpPr>
        <p:spPr bwMode="auto"/>
        <p:txBody>
          <a:bodyPr vert="horz" wrap="square" numCol="1" anchor="t" anchorCtr="0" compatLnSpc="1">
            <a:prstTxWarp prst="textNoShape">
              <a:avLst/>
            </a:prstTxWarp>
          </a:bodyPr>
          <a:lstStyle/>
          <a:p>
            <a:pPr marL="0" indent="-201710"/>
            <a:r>
              <a:rPr lang="en-US" altLang="en-US" dirty="0"/>
              <a:t>Services included with chemotherapy:</a:t>
            </a:r>
          </a:p>
          <a:p>
            <a:pPr marL="269875" lvl="1" indent="-142875"/>
            <a:r>
              <a:rPr lang="en-US" altLang="en-US" dirty="0"/>
              <a:t>Use of local anesthesia</a:t>
            </a:r>
          </a:p>
          <a:p>
            <a:pPr marL="269875" lvl="1" indent="-142875"/>
            <a:r>
              <a:rPr lang="en-US" altLang="en-US" dirty="0"/>
              <a:t>IV start</a:t>
            </a:r>
          </a:p>
          <a:p>
            <a:pPr marL="269875" lvl="1" indent="-142875"/>
            <a:r>
              <a:rPr lang="en-US" altLang="en-US" dirty="0"/>
              <a:t>Access to indwelling IV, subcutaneous catheter or port</a:t>
            </a:r>
          </a:p>
          <a:p>
            <a:pPr marL="269875" lvl="1" indent="-142875"/>
            <a:r>
              <a:rPr lang="en-US" altLang="en-US" dirty="0"/>
              <a:t>Flush at conclusion of infusion</a:t>
            </a:r>
          </a:p>
          <a:p>
            <a:pPr marL="269875" lvl="1" indent="-142875"/>
            <a:r>
              <a:rPr lang="en-US" altLang="en-US" dirty="0"/>
              <a:t>Standard tubing, syringes and supplies</a:t>
            </a:r>
          </a:p>
          <a:p>
            <a:pPr marL="269875" lvl="1" indent="-142875"/>
            <a:r>
              <a:rPr lang="en-US" altLang="en-US" dirty="0"/>
              <a:t>Preparation of chemotherapy agent(s)</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a:extLst>
              <a:ext uri="{FF2B5EF4-FFF2-40B4-BE49-F238E27FC236}">
                <a16:creationId xmlns:a16="http://schemas.microsoft.com/office/drawing/2014/main" id="{AE4EFB17-861C-4A22-9EAB-66771E4F2FBF}"/>
              </a:ext>
            </a:extLst>
          </p:cNvPr>
          <p:cNvSpPr>
            <a:spLocks noGrp="1"/>
          </p:cNvSpPr>
          <p:nvPr>
            <p:ph type="title"/>
          </p:nvPr>
        </p:nvSpPr>
        <p:spPr/>
        <p:txBody>
          <a:bodyPr/>
          <a:lstStyle/>
          <a:p>
            <a:r>
              <a:rPr lang="en-US" altLang="en-US" dirty="0"/>
              <a:t>Chemotherapy</a:t>
            </a:r>
          </a:p>
        </p:txBody>
      </p:sp>
      <p:sp>
        <p:nvSpPr>
          <p:cNvPr id="773122" name="Content Placeholder 2">
            <a:extLst>
              <a:ext uri="{FF2B5EF4-FFF2-40B4-BE49-F238E27FC236}">
                <a16:creationId xmlns:a16="http://schemas.microsoft.com/office/drawing/2014/main" id="{28EA11A9-1042-4B0E-BA43-2489118F4B0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Paracentesis</a:t>
            </a:r>
          </a:p>
          <a:p>
            <a:pPr marL="269875" lvl="1" indent="-142875"/>
            <a:r>
              <a:rPr lang="en-IN" altLang="en-US" dirty="0"/>
              <a:t>Thoracentesis</a:t>
            </a:r>
          </a:p>
          <a:p>
            <a:pPr marL="269875" lvl="1" indent="-142875"/>
            <a:r>
              <a:rPr lang="en-IN" altLang="en-US" dirty="0" err="1"/>
              <a:t>Peritoneocentesis</a:t>
            </a:r>
            <a:endParaRPr lang="en-IN" altLang="en-US" dirty="0"/>
          </a:p>
          <a:p>
            <a:pPr marL="269875" lvl="1" indent="-142875"/>
            <a:r>
              <a:rPr lang="en-IN" altLang="en-US" dirty="0"/>
              <a:t>Intrathecal</a:t>
            </a:r>
          </a:p>
          <a:p>
            <a:pPr marL="269875" lvl="1" indent="-142875"/>
            <a:r>
              <a:rPr lang="en-IN" altLang="en-US" dirty="0"/>
              <a:t>Ventricular or Intraventricular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C7F-4A38-421C-BC85-0FDFBE8F80D6}"/>
              </a:ext>
            </a:extLst>
          </p:cNvPr>
          <p:cNvSpPr>
            <a:spLocks noGrp="1"/>
          </p:cNvSpPr>
          <p:nvPr>
            <p:ph type="title"/>
          </p:nvPr>
        </p:nvSpPr>
        <p:spPr/>
        <p:txBody>
          <a:bodyPr>
            <a:normAutofit/>
          </a:bodyPr>
          <a:lstStyle/>
          <a:p>
            <a:r>
              <a:rPr lang="en-US" sz="2400" b="0" dirty="0"/>
              <a:t>Locating the ICD-10-CM</a:t>
            </a:r>
            <a:br>
              <a:rPr lang="en-US" sz="2400" b="0" dirty="0"/>
            </a:br>
            <a:r>
              <a:rPr lang="en-US" sz="2400" b="0" dirty="0"/>
              <a:t>Code</a:t>
            </a:r>
          </a:p>
        </p:txBody>
      </p:sp>
      <p:sp>
        <p:nvSpPr>
          <p:cNvPr id="4" name="Text Placeholder 3">
            <a:extLst>
              <a:ext uri="{FF2B5EF4-FFF2-40B4-BE49-F238E27FC236}">
                <a16:creationId xmlns:a16="http://schemas.microsoft.com/office/drawing/2014/main" id="{4568712A-433C-4DEC-93C7-AD8B5936ABEF}"/>
              </a:ext>
            </a:extLst>
          </p:cNvPr>
          <p:cNvSpPr>
            <a:spLocks noGrp="1"/>
          </p:cNvSpPr>
          <p:nvPr>
            <p:ph idx="1"/>
          </p:nvPr>
        </p:nvSpPr>
        <p:spPr/>
        <p:txBody>
          <a:bodyPr>
            <a:normAutofit/>
          </a:bodyPr>
          <a:lstStyle/>
          <a:p>
            <a:pPr lvl="1"/>
            <a:r>
              <a:rPr lang="en-US" sz="1500" dirty="0"/>
              <a:t>Read all notes </a:t>
            </a:r>
          </a:p>
          <a:p>
            <a:pPr lvl="1"/>
            <a:r>
              <a:rPr lang="en-US" sz="1500" dirty="0"/>
              <a:t>associated with the code</a:t>
            </a:r>
          </a:p>
        </p:txBody>
      </p:sp>
      <p:sp>
        <p:nvSpPr>
          <p:cNvPr id="12" name="Rectangle 11">
            <a:extLst>
              <a:ext uri="{FF2B5EF4-FFF2-40B4-BE49-F238E27FC236}">
                <a16:creationId xmlns:a16="http://schemas.microsoft.com/office/drawing/2014/main" id="{18818AD9-1997-4221-B8BE-A56A7D8107C0}"/>
              </a:ext>
            </a:extLst>
          </p:cNvPr>
          <p:cNvSpPr/>
          <p:nvPr/>
        </p:nvSpPr>
        <p:spPr>
          <a:xfrm>
            <a:off x="4601105" y="113771"/>
            <a:ext cx="4415896" cy="4743979"/>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761515">
              <a:lnSpc>
                <a:spcPct val="80000"/>
              </a:lnSpc>
              <a:defRPr/>
            </a:pPr>
            <a:r>
              <a:rPr lang="en-US" sz="1199" dirty="0"/>
              <a:t>√4</a:t>
            </a:r>
            <a:r>
              <a:rPr lang="en-US" sz="1199" baseline="30000" dirty="0"/>
              <a:t>th</a:t>
            </a:r>
            <a:r>
              <a:rPr lang="en-US" sz="1199" dirty="0"/>
              <a:t>  J20 Acute Bronchitis</a:t>
            </a:r>
          </a:p>
          <a:p>
            <a:pPr defTabSz="761515">
              <a:lnSpc>
                <a:spcPct val="80000"/>
              </a:lnSpc>
              <a:defRPr/>
            </a:pPr>
            <a:r>
              <a:rPr lang="en-US" sz="1199" dirty="0"/>
              <a:t> 	    </a:t>
            </a:r>
            <a:r>
              <a:rPr lang="en-US" sz="1199" i="1" dirty="0"/>
              <a:t>acute and subacute bronchitis (with) 			bronchospasm</a:t>
            </a:r>
          </a:p>
          <a:p>
            <a:pPr defTabSz="761515">
              <a:lnSpc>
                <a:spcPct val="80000"/>
              </a:lnSpc>
              <a:defRPr/>
            </a:pPr>
            <a:r>
              <a:rPr lang="en-US" sz="1199" i="1" dirty="0"/>
              <a:t>	    acute and subacute bronchitis (with) tracheitis</a:t>
            </a:r>
          </a:p>
          <a:p>
            <a:pPr defTabSz="761515">
              <a:lnSpc>
                <a:spcPct val="80000"/>
              </a:lnSpc>
              <a:defRPr/>
            </a:pPr>
            <a:r>
              <a:rPr lang="en-US" sz="1199" i="1" dirty="0"/>
              <a:t>	    acute and subacute bronchitis (with) 			tracheobronchitis, acute</a:t>
            </a:r>
          </a:p>
          <a:p>
            <a:pPr defTabSz="761515">
              <a:lnSpc>
                <a:spcPct val="80000"/>
              </a:lnSpc>
              <a:defRPr/>
            </a:pPr>
            <a:r>
              <a:rPr lang="en-US" sz="1199" i="1" dirty="0"/>
              <a:t>	    acute and subacute fibrinous bronchitis</a:t>
            </a:r>
          </a:p>
          <a:p>
            <a:pPr defTabSz="761515">
              <a:lnSpc>
                <a:spcPct val="80000"/>
              </a:lnSpc>
              <a:defRPr/>
            </a:pPr>
            <a:r>
              <a:rPr lang="en-US" sz="1199" i="1" dirty="0"/>
              <a:t>	    acute and subacute membranous bronchitis</a:t>
            </a:r>
          </a:p>
          <a:p>
            <a:pPr defTabSz="761515">
              <a:lnSpc>
                <a:spcPct val="80000"/>
              </a:lnSpc>
              <a:defRPr/>
            </a:pPr>
            <a:r>
              <a:rPr lang="en-US" sz="1199" i="1" dirty="0"/>
              <a:t>	    acute and subacute purulent bronchitis</a:t>
            </a:r>
          </a:p>
          <a:p>
            <a:pPr defTabSz="761515">
              <a:lnSpc>
                <a:spcPct val="80000"/>
              </a:lnSpc>
              <a:defRPr/>
            </a:pPr>
            <a:r>
              <a:rPr lang="en-US" sz="1199" i="1" dirty="0"/>
              <a:t>	    acute and subacute septic bronchitis</a:t>
            </a:r>
          </a:p>
          <a:p>
            <a:pPr defTabSz="761515">
              <a:lnSpc>
                <a:spcPct val="80000"/>
              </a:lnSpc>
              <a:defRPr/>
            </a:pPr>
            <a:r>
              <a:rPr lang="en-US" sz="1199" i="1" dirty="0"/>
              <a:t> 	    </a:t>
            </a:r>
          </a:p>
          <a:p>
            <a:pPr defTabSz="761515">
              <a:lnSpc>
                <a:spcPct val="80000"/>
              </a:lnSpc>
              <a:defRPr/>
            </a:pPr>
            <a:r>
              <a:rPr lang="en-US" sz="1199" i="1" dirty="0"/>
              <a:t>	    bronchitis NOS (J40)</a:t>
            </a:r>
          </a:p>
          <a:p>
            <a:pPr defTabSz="761515">
              <a:lnSpc>
                <a:spcPct val="80000"/>
              </a:lnSpc>
              <a:defRPr/>
            </a:pPr>
            <a:r>
              <a:rPr lang="en-US" sz="1199" i="1" dirty="0"/>
              <a:t>	    tracheobronchitis NOS (J40)</a:t>
            </a:r>
          </a:p>
          <a:p>
            <a:pPr defTabSz="761515">
              <a:lnSpc>
                <a:spcPct val="80000"/>
              </a:lnSpc>
              <a:defRPr/>
            </a:pPr>
            <a:endParaRPr lang="en-US" sz="1199" i="1" dirty="0"/>
          </a:p>
          <a:p>
            <a:pPr defTabSz="761515">
              <a:lnSpc>
                <a:spcPct val="80000"/>
              </a:lnSpc>
              <a:defRPr/>
            </a:pPr>
            <a:r>
              <a:rPr lang="en-US" sz="1199" i="1" dirty="0"/>
              <a:t>	    acute bronchitis with bronchiectasis (J47.0)</a:t>
            </a:r>
          </a:p>
          <a:p>
            <a:pPr defTabSz="761515">
              <a:lnSpc>
                <a:spcPct val="80000"/>
              </a:lnSpc>
              <a:defRPr/>
            </a:pPr>
            <a:r>
              <a:rPr lang="en-US" sz="1199" i="1" dirty="0"/>
              <a:t>	    acute bronchitis with chronic obstructive asthma 		(J44.0)</a:t>
            </a:r>
          </a:p>
          <a:p>
            <a:pPr defTabSz="761515">
              <a:lnSpc>
                <a:spcPct val="80000"/>
              </a:lnSpc>
              <a:defRPr/>
            </a:pPr>
            <a:r>
              <a:rPr lang="en-US" sz="1199" i="1" dirty="0"/>
              <a:t>	    acute bronchitis with chronic obstructive 			pulmonary disease (J44.0)</a:t>
            </a:r>
          </a:p>
          <a:p>
            <a:pPr defTabSz="761515">
              <a:lnSpc>
                <a:spcPct val="80000"/>
              </a:lnSpc>
              <a:defRPr/>
            </a:pPr>
            <a:r>
              <a:rPr lang="en-US" sz="1199" i="1" dirty="0"/>
              <a:t>	    allergic bronchitis NOS (J45.909-)</a:t>
            </a:r>
          </a:p>
          <a:p>
            <a:pPr defTabSz="761515">
              <a:lnSpc>
                <a:spcPct val="80000"/>
              </a:lnSpc>
              <a:defRPr/>
            </a:pPr>
            <a:r>
              <a:rPr lang="en-US" sz="1199" i="1" dirty="0"/>
              <a:t>	    bronchitis due to chemicals, fumes and vapors 		(J68.0)</a:t>
            </a:r>
          </a:p>
          <a:p>
            <a:pPr defTabSz="761515">
              <a:lnSpc>
                <a:spcPct val="80000"/>
              </a:lnSpc>
              <a:defRPr/>
            </a:pPr>
            <a:r>
              <a:rPr lang="en-US" sz="1199" i="1" dirty="0"/>
              <a:t>	    chronic bronchitis NOS (J42)</a:t>
            </a:r>
          </a:p>
          <a:p>
            <a:pPr defTabSz="761515">
              <a:lnSpc>
                <a:spcPct val="80000"/>
              </a:lnSpc>
              <a:defRPr/>
            </a:pPr>
            <a:r>
              <a:rPr lang="en-US" sz="1199" i="1" dirty="0"/>
              <a:t>	    chronic mucopurulent bronchitis (J41.1)</a:t>
            </a:r>
          </a:p>
          <a:p>
            <a:pPr defTabSz="761515">
              <a:lnSpc>
                <a:spcPct val="80000"/>
              </a:lnSpc>
              <a:defRPr/>
            </a:pPr>
            <a:r>
              <a:rPr lang="en-US" sz="1199" i="1" dirty="0"/>
              <a:t>	    chronic obstructive bronchitis (J44.-)</a:t>
            </a:r>
          </a:p>
          <a:p>
            <a:pPr defTabSz="761515">
              <a:lnSpc>
                <a:spcPct val="80000"/>
              </a:lnSpc>
              <a:defRPr/>
            </a:pPr>
            <a:r>
              <a:rPr lang="en-US" sz="1199" i="1" dirty="0"/>
              <a:t>	    chronic obstructive tracheobronchitis (J44.-)</a:t>
            </a:r>
          </a:p>
          <a:p>
            <a:pPr defTabSz="761515">
              <a:lnSpc>
                <a:spcPct val="80000"/>
              </a:lnSpc>
              <a:defRPr/>
            </a:pPr>
            <a:r>
              <a:rPr lang="en-US" sz="1199" i="1" dirty="0"/>
              <a:t>	    chronic simple bronchitis (J41.0)</a:t>
            </a:r>
          </a:p>
          <a:p>
            <a:pPr defTabSz="761515">
              <a:lnSpc>
                <a:spcPct val="80000"/>
              </a:lnSpc>
              <a:defRPr/>
            </a:pPr>
            <a:r>
              <a:rPr lang="en-US" sz="1199" i="1" dirty="0"/>
              <a:t>	    chronic tracheobronchitis (J42)</a:t>
            </a:r>
          </a:p>
          <a:p>
            <a:pPr defTabSz="761515">
              <a:lnSpc>
                <a:spcPct val="80000"/>
              </a:lnSpc>
              <a:defRPr/>
            </a:pPr>
            <a:r>
              <a:rPr lang="en-US" sz="1199" i="1" dirty="0"/>
              <a:t>	    </a:t>
            </a:r>
          </a:p>
          <a:p>
            <a:pPr defTabSz="761515">
              <a:lnSpc>
                <a:spcPct val="80000"/>
              </a:lnSpc>
              <a:defRPr/>
            </a:pPr>
            <a:r>
              <a:rPr lang="en-US" sz="1199" i="1" dirty="0"/>
              <a:t>	</a:t>
            </a:r>
            <a:endParaRPr lang="en-US" sz="1199" dirty="0"/>
          </a:p>
          <a:p>
            <a:pPr defTabSz="761515">
              <a:lnSpc>
                <a:spcPct val="80000"/>
              </a:lnSpc>
              <a:defRPr/>
            </a:pPr>
            <a:r>
              <a:rPr lang="en-US" sz="1199" dirty="0"/>
              <a:t>J20.9 Acute bronchitis , unspecified</a:t>
            </a:r>
          </a:p>
        </p:txBody>
      </p:sp>
      <p:grpSp>
        <p:nvGrpSpPr>
          <p:cNvPr id="100358" name="Group 12">
            <a:extLst>
              <a:ext uri="{FF2B5EF4-FFF2-40B4-BE49-F238E27FC236}">
                <a16:creationId xmlns:a16="http://schemas.microsoft.com/office/drawing/2014/main" id="{676D4A53-97F7-4570-BBA8-D4864EF8A05A}"/>
              </a:ext>
            </a:extLst>
          </p:cNvPr>
          <p:cNvGrpSpPr>
            <a:grpSpLocks/>
          </p:cNvGrpSpPr>
          <p:nvPr/>
        </p:nvGrpSpPr>
        <p:grpSpPr bwMode="auto">
          <a:xfrm>
            <a:off x="4631532" y="436563"/>
            <a:ext cx="889000" cy="2030678"/>
            <a:chOff x="4267920" y="478259"/>
            <a:chExt cx="889131" cy="1454214"/>
          </a:xfrm>
        </p:grpSpPr>
        <p:sp>
          <p:nvSpPr>
            <p:cNvPr id="14" name="Rectangle 13">
              <a:extLst>
                <a:ext uri="{FF2B5EF4-FFF2-40B4-BE49-F238E27FC236}">
                  <a16:creationId xmlns:a16="http://schemas.microsoft.com/office/drawing/2014/main" id="{9ED1F92E-8EB7-4AEA-9CD8-83BC753D767F}"/>
                </a:ext>
              </a:extLst>
            </p:cNvPr>
            <p:cNvSpPr/>
            <p:nvPr/>
          </p:nvSpPr>
          <p:spPr>
            <a:xfrm>
              <a:off x="4267920" y="478259"/>
              <a:ext cx="850760" cy="113684"/>
            </a:xfrm>
            <a:prstGeom prst="rect">
              <a:avLst/>
            </a:prstGeom>
            <a:solidFill>
              <a:schemeClr val="bg2">
                <a:lumMod val="8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t>INCLUDES</a:t>
              </a:r>
            </a:p>
          </p:txBody>
        </p:sp>
        <p:sp>
          <p:nvSpPr>
            <p:cNvPr id="15" name="Rectangle 14">
              <a:extLst>
                <a:ext uri="{FF2B5EF4-FFF2-40B4-BE49-F238E27FC236}">
                  <a16:creationId xmlns:a16="http://schemas.microsoft.com/office/drawing/2014/main" id="{64E8C93B-F523-485C-B18B-A0B5C5323B4C}"/>
                </a:ext>
              </a:extLst>
            </p:cNvPr>
            <p:cNvSpPr/>
            <p:nvPr/>
          </p:nvSpPr>
          <p:spPr>
            <a:xfrm>
              <a:off x="4290412" y="1779946"/>
              <a:ext cx="857376" cy="152527"/>
            </a:xfrm>
            <a:prstGeom prst="rect">
              <a:avLst/>
            </a:prstGeom>
            <a:solidFill>
              <a:schemeClr val="bg2">
                <a:lumMod val="7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EXCLUDES2</a:t>
              </a:r>
            </a:p>
          </p:txBody>
        </p:sp>
        <p:sp>
          <p:nvSpPr>
            <p:cNvPr id="16" name="Rectangle 15">
              <a:extLst>
                <a:ext uri="{FF2B5EF4-FFF2-40B4-BE49-F238E27FC236}">
                  <a16:creationId xmlns:a16="http://schemas.microsoft.com/office/drawing/2014/main" id="{BCCEB776-8F85-47DC-9C46-14451325BDF1}"/>
                </a:ext>
              </a:extLst>
            </p:cNvPr>
            <p:cNvSpPr/>
            <p:nvPr/>
          </p:nvSpPr>
          <p:spPr>
            <a:xfrm>
              <a:off x="4298351" y="1461630"/>
              <a:ext cx="858700" cy="152527"/>
            </a:xfrm>
            <a:prstGeom prst="rect">
              <a:avLst/>
            </a:prstGeom>
            <a:solidFill>
              <a:schemeClr val="accent6">
                <a:lumMod val="50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EXCLUDES1</a:t>
              </a:r>
            </a:p>
          </p:txBody>
        </p:sp>
      </p:grpSp>
      <p:cxnSp>
        <p:nvCxnSpPr>
          <p:cNvPr id="11" name="Straight Arrow Connector 10">
            <a:extLst>
              <a:ext uri="{FF2B5EF4-FFF2-40B4-BE49-F238E27FC236}">
                <a16:creationId xmlns:a16="http://schemas.microsoft.com/office/drawing/2014/main" id="{58AC6487-B901-45B6-99EB-DCE6206DC558}"/>
              </a:ext>
            </a:extLst>
          </p:cNvPr>
          <p:cNvCxnSpPr>
            <a:cxnSpLocks/>
          </p:cNvCxnSpPr>
          <p:nvPr/>
        </p:nvCxnSpPr>
        <p:spPr>
          <a:xfrm>
            <a:off x="3492500" y="4286250"/>
            <a:ext cx="1161521" cy="381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itle 1">
            <a:extLst>
              <a:ext uri="{FF2B5EF4-FFF2-40B4-BE49-F238E27FC236}">
                <a16:creationId xmlns:a16="http://schemas.microsoft.com/office/drawing/2014/main" id="{79F9CDCE-1E53-49FA-AE22-F027CE2A7F8E}"/>
              </a:ext>
            </a:extLst>
          </p:cNvPr>
          <p:cNvSpPr>
            <a:spLocks noGrp="1"/>
          </p:cNvSpPr>
          <p:nvPr>
            <p:ph type="title"/>
          </p:nvPr>
        </p:nvSpPr>
        <p:spPr/>
        <p:txBody>
          <a:bodyPr/>
          <a:lstStyle/>
          <a:p>
            <a:r>
              <a:rPr lang="en-US" altLang="en-US" dirty="0"/>
              <a:t>Physical Medicine and Rehabilitation</a:t>
            </a:r>
          </a:p>
        </p:txBody>
      </p:sp>
      <p:sp>
        <p:nvSpPr>
          <p:cNvPr id="775170" name="Content Placeholder 2">
            <a:extLst>
              <a:ext uri="{FF2B5EF4-FFF2-40B4-BE49-F238E27FC236}">
                <a16:creationId xmlns:a16="http://schemas.microsoft.com/office/drawing/2014/main" id="{443D9B55-1B9F-4F97-992F-D56A06D7813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Treatment plan</a:t>
            </a:r>
          </a:p>
          <a:p>
            <a:pPr marL="269875" lvl="1" indent="-142875"/>
            <a:r>
              <a:rPr lang="en-US" altLang="en-US" dirty="0"/>
              <a:t>Problem list</a:t>
            </a:r>
          </a:p>
          <a:p>
            <a:pPr marL="269875" lvl="1" indent="-142875"/>
            <a:r>
              <a:rPr lang="en-US" altLang="en-US" dirty="0"/>
              <a:t>Goals</a:t>
            </a:r>
          </a:p>
          <a:p>
            <a:pPr marL="269875" lvl="1" indent="-142875"/>
            <a:r>
              <a:rPr lang="en-US" altLang="en-US" dirty="0"/>
              <a:t>Physician review progress each 30 days</a:t>
            </a:r>
          </a:p>
          <a:p>
            <a:pPr marL="127000" lvl="1" indent="0">
              <a:buNone/>
            </a:pPr>
            <a:r>
              <a:rPr lang="en-US" altLang="en-US" dirty="0"/>
              <a:t>     Progress made – recorded</a:t>
            </a:r>
          </a:p>
          <a:p>
            <a:pPr marL="127000" lvl="1" indent="0">
              <a:buNone/>
            </a:pPr>
            <a:r>
              <a:rPr lang="en-US" altLang="en-US" dirty="0"/>
              <a:t>     Modify or discontinue therapy</a:t>
            </a:r>
          </a:p>
          <a:p>
            <a:pPr marL="127000" lvl="1" indent="0">
              <a:buNone/>
            </a:pPr>
            <a:endParaRPr lang="en-US" altLang="en-US" dirty="0"/>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le 1">
            <a:extLst>
              <a:ext uri="{FF2B5EF4-FFF2-40B4-BE49-F238E27FC236}">
                <a16:creationId xmlns:a16="http://schemas.microsoft.com/office/drawing/2014/main" id="{9EE8787D-A72B-4776-A114-8C492B18526E}"/>
              </a:ext>
            </a:extLst>
          </p:cNvPr>
          <p:cNvSpPr>
            <a:spLocks noGrp="1"/>
          </p:cNvSpPr>
          <p:nvPr>
            <p:ph type="title"/>
          </p:nvPr>
        </p:nvSpPr>
        <p:spPr/>
        <p:txBody>
          <a:bodyPr>
            <a:normAutofit/>
          </a:bodyPr>
          <a:lstStyle/>
          <a:p>
            <a:r>
              <a:rPr lang="en-US" dirty="0"/>
              <a:t>Physical Medicine and Rehabilitation</a:t>
            </a:r>
          </a:p>
        </p:txBody>
      </p:sp>
      <p:sp>
        <p:nvSpPr>
          <p:cNvPr id="777218" name="Content Placeholder 2">
            <a:extLst>
              <a:ext uri="{FF2B5EF4-FFF2-40B4-BE49-F238E27FC236}">
                <a16:creationId xmlns:a16="http://schemas.microsoft.com/office/drawing/2014/main" id="{4E9E8CB5-F319-4DF7-A0CE-7966B072351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dirty="0"/>
              <a:t>Modalities</a:t>
            </a:r>
          </a:p>
          <a:p>
            <a:pPr lvl="1"/>
            <a:r>
              <a:rPr lang="en-US" altLang="en-US" dirty="0"/>
              <a:t>Supervised</a:t>
            </a:r>
          </a:p>
          <a:p>
            <a:pPr lvl="1"/>
            <a:r>
              <a:rPr lang="en-US" altLang="en-US" dirty="0"/>
              <a:t>Constant Attendance</a:t>
            </a:r>
          </a:p>
          <a:p>
            <a:pPr lvl="1"/>
            <a:r>
              <a:rPr lang="en-US" altLang="en-US" dirty="0"/>
              <a:t>Diathermy, </a:t>
            </a:r>
            <a:r>
              <a:rPr lang="en-US" altLang="en-US" dirty="0" err="1"/>
              <a:t>Vasopneumatic</a:t>
            </a:r>
            <a:r>
              <a:rPr lang="en-US" altLang="en-US" dirty="0"/>
              <a:t> Devices</a:t>
            </a:r>
            <a:br>
              <a:rPr lang="en-US" altLang="en-US" dirty="0"/>
            </a:br>
            <a:endParaRPr lang="en-US" altLang="en-US" dirty="0"/>
          </a:p>
          <a:p>
            <a:pPr lvl="1"/>
            <a:r>
              <a:rPr lang="en-US" dirty="0"/>
              <a:t>Key concepts:</a:t>
            </a:r>
          </a:p>
          <a:p>
            <a:pPr lvl="2"/>
            <a:r>
              <a:rPr lang="en-US" dirty="0"/>
              <a:t>Anatomic site</a:t>
            </a:r>
          </a:p>
          <a:p>
            <a:pPr lvl="2"/>
            <a:r>
              <a:rPr lang="en-US" dirty="0"/>
              <a:t>Type of procedure</a:t>
            </a:r>
          </a:p>
          <a:p>
            <a:pPr lvl="2"/>
            <a:r>
              <a:rPr lang="en-US" dirty="0"/>
              <a:t>Number of body regions involved</a:t>
            </a:r>
          </a:p>
          <a:p>
            <a:pPr lvl="1"/>
            <a:endParaRPr lang="en-US" altLang="en-US" dirty="0"/>
          </a:p>
          <a:p>
            <a:r>
              <a:rPr lang="en-US" altLang="en-US" dirty="0"/>
              <a:t>Therapeutic Procedures</a:t>
            </a:r>
          </a:p>
          <a:p>
            <a:endParaRPr lang="en-US" altLang="en-US" dirty="0"/>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a:extLst>
              <a:ext uri="{FF2B5EF4-FFF2-40B4-BE49-F238E27FC236}">
                <a16:creationId xmlns:a16="http://schemas.microsoft.com/office/drawing/2014/main" id="{2F863C30-B32D-4D17-B7D8-7E632658D7CA}"/>
              </a:ext>
            </a:extLst>
          </p:cNvPr>
          <p:cNvSpPr>
            <a:spLocks noGrp="1"/>
          </p:cNvSpPr>
          <p:nvPr>
            <p:ph type="title"/>
          </p:nvPr>
        </p:nvSpPr>
        <p:spPr>
          <a:xfrm>
            <a:off x="305331" y="104934"/>
            <a:ext cx="7887158" cy="942816"/>
          </a:xfrm>
        </p:spPr>
        <p:txBody>
          <a:bodyPr>
            <a:noAutofit/>
          </a:bodyPr>
          <a:lstStyle/>
          <a:p>
            <a:r>
              <a:rPr lang="en-US" dirty="0"/>
              <a:t>Wound Care Management Orthotic Management </a:t>
            </a:r>
            <a:br>
              <a:rPr lang="en-US" dirty="0"/>
            </a:br>
            <a:r>
              <a:rPr lang="en-US" dirty="0"/>
              <a:t>and Prosthetic Management</a:t>
            </a:r>
          </a:p>
        </p:txBody>
      </p:sp>
      <p:sp>
        <p:nvSpPr>
          <p:cNvPr id="779266" name="Content Placeholder 2">
            <a:extLst>
              <a:ext uri="{FF2B5EF4-FFF2-40B4-BE49-F238E27FC236}">
                <a16:creationId xmlns:a16="http://schemas.microsoft.com/office/drawing/2014/main" id="{1A31453A-D369-48DF-931B-53403B8B4DA6}"/>
              </a:ext>
            </a:extLst>
          </p:cNvPr>
          <p:cNvSpPr>
            <a:spLocks noGrp="1"/>
          </p:cNvSpPr>
          <p:nvPr>
            <p:ph type="body" sz="quarter" idx="14"/>
          </p:nvPr>
        </p:nvSpPr>
        <p:spPr bwMode="auto">
          <a:xfrm>
            <a:off x="305330" y="1428750"/>
            <a:ext cx="8516652" cy="3431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Active wound care</a:t>
            </a:r>
          </a:p>
          <a:p>
            <a:pPr lvl="1"/>
            <a:r>
              <a:rPr lang="en-US" altLang="en-US" dirty="0"/>
              <a:t>Not to be reported with 11042-11047</a:t>
            </a:r>
          </a:p>
          <a:p>
            <a:pPr lvl="1"/>
            <a:endParaRPr lang="en-US" altLang="en-US" dirty="0"/>
          </a:p>
          <a:p>
            <a:r>
              <a:rPr lang="en-US" altLang="en-US" dirty="0"/>
              <a:t>Orthotic management and Prosthetic Management </a:t>
            </a:r>
          </a:p>
          <a:p>
            <a:pPr lvl="1"/>
            <a:r>
              <a:rPr lang="en-US" altLang="en-US" dirty="0"/>
              <a:t>Orthotics</a:t>
            </a:r>
          </a:p>
          <a:p>
            <a:pPr lvl="1"/>
            <a:r>
              <a:rPr lang="en-US" altLang="en-US" dirty="0"/>
              <a:t>Prosthetics</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itle 1">
            <a:extLst>
              <a:ext uri="{FF2B5EF4-FFF2-40B4-BE49-F238E27FC236}">
                <a16:creationId xmlns:a16="http://schemas.microsoft.com/office/drawing/2014/main" id="{FAC817E3-0263-44C5-800C-5B57EF58ACB2}"/>
              </a:ext>
            </a:extLst>
          </p:cNvPr>
          <p:cNvSpPr>
            <a:spLocks noGrp="1"/>
          </p:cNvSpPr>
          <p:nvPr>
            <p:ph type="title"/>
          </p:nvPr>
        </p:nvSpPr>
        <p:spPr/>
        <p:txBody>
          <a:bodyPr>
            <a:normAutofit/>
          </a:bodyPr>
          <a:lstStyle/>
          <a:p>
            <a:r>
              <a:rPr lang="en-US" dirty="0"/>
              <a:t>Medicine Section</a:t>
            </a:r>
          </a:p>
        </p:txBody>
      </p:sp>
      <p:sp>
        <p:nvSpPr>
          <p:cNvPr id="781314" name="Content Placeholder 2">
            <a:extLst>
              <a:ext uri="{FF2B5EF4-FFF2-40B4-BE49-F238E27FC236}">
                <a16:creationId xmlns:a16="http://schemas.microsoft.com/office/drawing/2014/main" id="{CF2C5755-910A-4984-B707-0598F669912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Acupuncture - Face-to-face time</a:t>
            </a:r>
          </a:p>
          <a:p>
            <a:pPr marL="269875" lvl="1" indent="-142875"/>
            <a:endParaRPr lang="en-US" altLang="en-US" dirty="0"/>
          </a:p>
          <a:p>
            <a:pPr marL="269875" lvl="1" indent="-142875"/>
            <a:r>
              <a:rPr lang="en-US" altLang="en-US" dirty="0"/>
              <a:t>Osteopathic Manipulative Treatment (O.D.)</a:t>
            </a:r>
          </a:p>
          <a:p>
            <a:pPr marL="269875" lvl="1" indent="-142875"/>
            <a:endParaRPr lang="en-US" altLang="en-US" dirty="0"/>
          </a:p>
          <a:p>
            <a:pPr marL="269875" lvl="1" indent="-142875"/>
            <a:r>
              <a:rPr lang="en-US" altLang="en-US" dirty="0"/>
              <a:t>Chiropractic Manipulative Treatment (CMT)</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le 1">
            <a:extLst>
              <a:ext uri="{FF2B5EF4-FFF2-40B4-BE49-F238E27FC236}">
                <a16:creationId xmlns:a16="http://schemas.microsoft.com/office/drawing/2014/main" id="{19B519C1-4C6C-4B4C-A9E4-275203CBC6B4}"/>
              </a:ext>
            </a:extLst>
          </p:cNvPr>
          <p:cNvSpPr>
            <a:spLocks noGrp="1"/>
          </p:cNvSpPr>
          <p:nvPr>
            <p:ph type="title"/>
          </p:nvPr>
        </p:nvSpPr>
        <p:spPr/>
        <p:txBody>
          <a:bodyPr>
            <a:normAutofit/>
          </a:bodyPr>
          <a:lstStyle/>
          <a:p>
            <a:r>
              <a:rPr lang="en-US" dirty="0"/>
              <a:t>Education &amp; Training for Patient Self-Management</a:t>
            </a:r>
          </a:p>
        </p:txBody>
      </p:sp>
      <p:sp>
        <p:nvSpPr>
          <p:cNvPr id="783362" name="Content Placeholder 2">
            <a:extLst>
              <a:ext uri="{FF2B5EF4-FFF2-40B4-BE49-F238E27FC236}">
                <a16:creationId xmlns:a16="http://schemas.microsoft.com/office/drawing/2014/main" id="{6A950B85-4258-440E-A521-2B79A2171E2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Education and training</a:t>
            </a:r>
          </a:p>
          <a:p>
            <a:pPr lvl="1"/>
            <a:r>
              <a:rPr lang="en-US" altLang="en-US" dirty="0"/>
              <a:t>Self Management</a:t>
            </a:r>
          </a:p>
          <a:p>
            <a:pPr lvl="1"/>
            <a:r>
              <a:rPr lang="en-US" altLang="en-US" dirty="0"/>
              <a:t>How many in the group?</a:t>
            </a:r>
          </a:p>
          <a:p>
            <a:endParaRPr lang="en-US" altLang="en-US" dirty="0"/>
          </a:p>
          <a:p>
            <a:r>
              <a:rPr lang="en-US" altLang="en-US" dirty="0"/>
              <a:t>Telephone services – patient, parent, or guardian</a:t>
            </a:r>
          </a:p>
          <a:p>
            <a:pPr lvl="1"/>
            <a:r>
              <a:rPr lang="en-US" altLang="en-US" dirty="0"/>
              <a:t>24 hours</a:t>
            </a:r>
          </a:p>
          <a:p>
            <a:pPr lvl="1"/>
            <a:r>
              <a:rPr lang="en-US" altLang="en-US" dirty="0"/>
              <a:t>7 days</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itle 1">
            <a:extLst>
              <a:ext uri="{FF2B5EF4-FFF2-40B4-BE49-F238E27FC236}">
                <a16:creationId xmlns:a16="http://schemas.microsoft.com/office/drawing/2014/main" id="{CA5E9A5F-D1AB-488F-8D43-368C9F3E33E1}"/>
              </a:ext>
            </a:extLst>
          </p:cNvPr>
          <p:cNvSpPr>
            <a:spLocks noGrp="1"/>
          </p:cNvSpPr>
          <p:nvPr>
            <p:ph type="title"/>
          </p:nvPr>
        </p:nvSpPr>
        <p:spPr/>
        <p:txBody>
          <a:bodyPr>
            <a:normAutofit/>
          </a:bodyPr>
          <a:lstStyle/>
          <a:p>
            <a:r>
              <a:rPr lang="en-US" dirty="0"/>
              <a:t>On-line Medical Evaluation</a:t>
            </a:r>
          </a:p>
        </p:txBody>
      </p:sp>
      <p:sp>
        <p:nvSpPr>
          <p:cNvPr id="785410" name="Content Placeholder 2">
            <a:extLst>
              <a:ext uri="{FF2B5EF4-FFF2-40B4-BE49-F238E27FC236}">
                <a16:creationId xmlns:a16="http://schemas.microsoft.com/office/drawing/2014/main" id="{E52930A2-25DE-4108-9B27-D2AB67123B0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On-line encounter or other electronic communication mode of the medical kind</a:t>
            </a:r>
          </a:p>
          <a:p>
            <a:pPr marL="269875" lvl="1" indent="-142875"/>
            <a:endParaRPr lang="en-US" altLang="en-US" dirty="0"/>
          </a:p>
          <a:p>
            <a:pPr marL="269875" lvl="1" indent="-142875"/>
            <a:r>
              <a:rPr lang="en-US" altLang="en-US" dirty="0"/>
              <a:t>Includes all services provided</a:t>
            </a:r>
          </a:p>
          <a:p>
            <a:endParaRPr lang="en-US" altLang="en-US" dirty="0"/>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Moderate Sedation</a:t>
            </a:r>
          </a:p>
        </p:txBody>
      </p:sp>
      <p:sp>
        <p:nvSpPr>
          <p:cNvPr id="5" name="Text Placeholder 4"/>
          <p:cNvSpPr>
            <a:spLocks noGrp="1"/>
          </p:cNvSpPr>
          <p:nvPr>
            <p:ph type="body" sz="quarter" idx="14"/>
          </p:nvPr>
        </p:nvSpPr>
        <p:spPr>
          <a:xfrm>
            <a:off x="228600" y="858438"/>
            <a:ext cx="8593382" cy="4001599"/>
          </a:xfrm>
        </p:spPr>
        <p:txBody>
          <a:bodyPr>
            <a:normAutofit/>
          </a:bodyPr>
          <a:lstStyle/>
          <a:p>
            <a:pPr lvl="1"/>
            <a:r>
              <a:rPr lang="en-US" altLang="en-US" dirty="0"/>
              <a:t>Neither local nor general anesthesia. </a:t>
            </a:r>
          </a:p>
          <a:p>
            <a:pPr lvl="1"/>
            <a:r>
              <a:rPr lang="en-US" altLang="en-US" dirty="0"/>
              <a:t>Patient is still conscious and able to respond to verbal commands but is in a drug induced depression of consciousness. </a:t>
            </a:r>
          </a:p>
          <a:p>
            <a:pPr lvl="1"/>
            <a:r>
              <a:rPr lang="en-US" altLang="en-US" dirty="0"/>
              <a:t>Patients are breathing on their own and not intubated.  </a:t>
            </a:r>
          </a:p>
          <a:p>
            <a:pPr lvl="1"/>
            <a:r>
              <a:rPr lang="en-US" altLang="en-US" dirty="0"/>
              <a:t>Code concepts include:</a:t>
            </a:r>
          </a:p>
          <a:p>
            <a:pPr lvl="2"/>
            <a:r>
              <a:rPr lang="en-US" altLang="en-US" dirty="0"/>
              <a:t>Age of the patient</a:t>
            </a:r>
          </a:p>
          <a:p>
            <a:pPr lvl="2"/>
            <a:r>
              <a:rPr lang="en-US" altLang="en-US" dirty="0"/>
              <a:t>Service provider</a:t>
            </a:r>
          </a:p>
          <a:p>
            <a:pPr lvl="2"/>
            <a:r>
              <a:rPr lang="en-US" altLang="en-US" dirty="0"/>
              <a:t>Time</a:t>
            </a:r>
          </a:p>
          <a:p>
            <a:pPr lvl="1"/>
            <a:r>
              <a:rPr lang="en-US" altLang="en-US" dirty="0"/>
              <a:t>If the provider also performs the moderate sedation, an independent observer is required.  </a:t>
            </a:r>
          </a:p>
          <a:p>
            <a:pPr lvl="1"/>
            <a:endParaRPr lang="en-US" dirty="0"/>
          </a:p>
        </p:txBody>
      </p:sp>
    </p:spTree>
    <p:extLst>
      <p:ext uri="{BB962C8B-B14F-4D97-AF65-F5344CB8AC3E}">
        <p14:creationId xmlns:p14="http://schemas.microsoft.com/office/powerpoint/2010/main" val="1825525125"/>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itle 1">
            <a:extLst>
              <a:ext uri="{FF2B5EF4-FFF2-40B4-BE49-F238E27FC236}">
                <a16:creationId xmlns:a16="http://schemas.microsoft.com/office/drawing/2014/main" id="{F8A0DC82-044A-40B5-AA19-168E503D8ED4}"/>
              </a:ext>
            </a:extLst>
          </p:cNvPr>
          <p:cNvSpPr>
            <a:spLocks noGrp="1"/>
          </p:cNvSpPr>
          <p:nvPr>
            <p:ph type="title"/>
          </p:nvPr>
        </p:nvSpPr>
        <p:spPr/>
        <p:txBody>
          <a:bodyPr>
            <a:normAutofit/>
          </a:bodyPr>
          <a:lstStyle/>
          <a:p>
            <a:r>
              <a:rPr lang="en-US" dirty="0"/>
              <a:t>Special Services, Procedures and Reports</a:t>
            </a:r>
          </a:p>
        </p:txBody>
      </p:sp>
      <p:sp>
        <p:nvSpPr>
          <p:cNvPr id="787458" name="Content Placeholder 2">
            <a:extLst>
              <a:ext uri="{FF2B5EF4-FFF2-40B4-BE49-F238E27FC236}">
                <a16:creationId xmlns:a16="http://schemas.microsoft.com/office/drawing/2014/main" id="{0BFAEECF-8100-466B-9DBF-F5180D28DBD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Miscellaneous services</a:t>
            </a:r>
          </a:p>
          <a:p>
            <a:pPr lvl="1"/>
            <a:r>
              <a:rPr lang="en-US" altLang="en-US" dirty="0"/>
              <a:t>99024 – “tracking”</a:t>
            </a:r>
          </a:p>
          <a:p>
            <a:pPr lvl="1"/>
            <a:r>
              <a:rPr lang="en-US" altLang="en-US" dirty="0"/>
              <a:t>Mandatory on-call hospital personnel</a:t>
            </a:r>
          </a:p>
          <a:p>
            <a:pPr lvl="1"/>
            <a:r>
              <a:rPr lang="en-US" altLang="en-US" dirty="0"/>
              <a:t>Patient encounters outside the normal posted business hours or special circumstances at the request of the patient.</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itle 1">
            <a:extLst>
              <a:ext uri="{FF2B5EF4-FFF2-40B4-BE49-F238E27FC236}">
                <a16:creationId xmlns:a16="http://schemas.microsoft.com/office/drawing/2014/main" id="{4832929A-DE3E-4C23-A8DF-6D0E30100D59}"/>
              </a:ext>
            </a:extLst>
          </p:cNvPr>
          <p:cNvSpPr>
            <a:spLocks noGrp="1"/>
          </p:cNvSpPr>
          <p:nvPr>
            <p:ph type="title"/>
          </p:nvPr>
        </p:nvSpPr>
        <p:spPr/>
        <p:txBody>
          <a:bodyPr/>
          <a:lstStyle/>
          <a:p>
            <a:r>
              <a:rPr lang="en-US" altLang="en-US" dirty="0"/>
              <a:t>Home Health Procedures/Services</a:t>
            </a:r>
          </a:p>
        </p:txBody>
      </p:sp>
      <p:sp>
        <p:nvSpPr>
          <p:cNvPr id="789506" name="Content Placeholder 2">
            <a:extLst>
              <a:ext uri="{FF2B5EF4-FFF2-40B4-BE49-F238E27FC236}">
                <a16:creationId xmlns:a16="http://schemas.microsoft.com/office/drawing/2014/main" id="{00E4EAD4-2DFB-4CC2-B6B6-AF4BCC53785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Define home setting:</a:t>
            </a:r>
          </a:p>
          <a:p>
            <a:pPr lvl="1"/>
            <a:r>
              <a:rPr lang="en-US" altLang="en-US" dirty="0"/>
              <a:t>Patient’s residence</a:t>
            </a:r>
          </a:p>
          <a:p>
            <a:pPr lvl="1"/>
            <a:r>
              <a:rPr lang="en-US" altLang="en-US" dirty="0"/>
              <a:t>Assisted living apartments</a:t>
            </a:r>
          </a:p>
          <a:p>
            <a:pPr lvl="1"/>
            <a:r>
              <a:rPr lang="en-US" altLang="en-US" dirty="0"/>
              <a:t>Group homes</a:t>
            </a:r>
          </a:p>
          <a:p>
            <a:pPr lvl="1"/>
            <a:r>
              <a:rPr lang="en-US" altLang="en-US" dirty="0"/>
              <a:t>Nontraditional private homes</a:t>
            </a:r>
          </a:p>
          <a:p>
            <a:pPr lvl="1"/>
            <a:r>
              <a:rPr lang="en-US" altLang="en-US" dirty="0"/>
              <a:t>Custodial care facilities or schools</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itle 1">
            <a:extLst>
              <a:ext uri="{FF2B5EF4-FFF2-40B4-BE49-F238E27FC236}">
                <a16:creationId xmlns:a16="http://schemas.microsoft.com/office/drawing/2014/main" id="{9D93CBF4-F178-42C4-B491-1353AC9DE708}"/>
              </a:ext>
            </a:extLst>
          </p:cNvPr>
          <p:cNvSpPr>
            <a:spLocks noGrp="1"/>
          </p:cNvSpPr>
          <p:nvPr>
            <p:ph type="title"/>
          </p:nvPr>
        </p:nvSpPr>
        <p:spPr/>
        <p:txBody>
          <a:bodyPr/>
          <a:lstStyle/>
          <a:p>
            <a:r>
              <a:rPr lang="en-US" altLang="en-US" dirty="0"/>
              <a:t>Medication Therapy Management Services</a:t>
            </a:r>
          </a:p>
        </p:txBody>
      </p:sp>
      <p:sp>
        <p:nvSpPr>
          <p:cNvPr id="791554" name="Content Placeholder 2">
            <a:extLst>
              <a:ext uri="{FF2B5EF4-FFF2-40B4-BE49-F238E27FC236}">
                <a16:creationId xmlns:a16="http://schemas.microsoft.com/office/drawing/2014/main" id="{A9E6F372-923B-4090-9276-B85FB8A3B0A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Performed by a pharmacist</a:t>
            </a:r>
          </a:p>
          <a:p>
            <a:endParaRPr lang="en-US" altLang="en-US" dirty="0"/>
          </a:p>
          <a:p>
            <a:r>
              <a:rPr lang="en-US" altLang="en-US" dirty="0"/>
              <a:t>Documentation required:</a:t>
            </a:r>
          </a:p>
          <a:p>
            <a:pPr lvl="1"/>
            <a:r>
              <a:rPr lang="en-US" altLang="en-US" dirty="0"/>
              <a:t>Patient history</a:t>
            </a:r>
          </a:p>
          <a:p>
            <a:pPr lvl="1"/>
            <a:r>
              <a:rPr lang="en-US" altLang="en-US" dirty="0"/>
              <a:t>Current medications</a:t>
            </a:r>
          </a:p>
          <a:p>
            <a:pPr lvl="1"/>
            <a:r>
              <a:rPr lang="en-US" altLang="en-US" dirty="0"/>
              <a:t>Recommendations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331" y="955474"/>
            <a:ext cx="6247869" cy="832595"/>
          </a:xfrm>
        </p:spPr>
        <p:txBody>
          <a:bodyPr>
            <a:normAutofit fontScale="90000"/>
          </a:bodyPr>
          <a:lstStyle/>
          <a:p>
            <a:r>
              <a:rPr lang="en-US" altLang="en-US" dirty="0"/>
              <a:t>CPT</a:t>
            </a:r>
            <a:r>
              <a:rPr lang="en-US" altLang="en-US" baseline="30000" dirty="0"/>
              <a:t>®</a:t>
            </a:r>
            <a:r>
              <a:rPr lang="en-US" altLang="en-US" dirty="0"/>
              <a:t>, Surgery Guidelines, HCPCS Level II, and Modifiers</a:t>
            </a:r>
            <a:endParaRPr lang="en-US" dirty="0"/>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3240120580"/>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4" name="Text Placeholder 3"/>
          <p:cNvSpPr>
            <a:spLocks noGrp="1"/>
          </p:cNvSpPr>
          <p:nvPr>
            <p:ph type="body" sz="quarter" idx="14"/>
          </p:nvPr>
        </p:nvSpPr>
        <p:spPr/>
        <p:txBody>
          <a:bodyPr/>
          <a:lstStyle/>
          <a:p>
            <a:r>
              <a:rPr lang="en-US" dirty="0"/>
              <a:t>Ophthalmology</a:t>
            </a:r>
          </a:p>
        </p:txBody>
      </p:sp>
      <p:sp>
        <p:nvSpPr>
          <p:cNvPr id="5" name="Text Placeholder 4"/>
          <p:cNvSpPr>
            <a:spLocks noGrp="1"/>
          </p:cNvSpPr>
          <p:nvPr>
            <p:ph type="body" sz="quarter" idx="4294967295"/>
          </p:nvPr>
        </p:nvSpPr>
        <p:spPr>
          <a:xfrm>
            <a:off x="152400" y="1428750"/>
            <a:ext cx="7975600" cy="2984500"/>
          </a:xfrm>
        </p:spPr>
        <p:txBody>
          <a:bodyPr>
            <a:normAutofit/>
          </a:bodyPr>
          <a:lstStyle/>
          <a:p>
            <a:pPr marL="709740" lvl="1" indent="-285750"/>
            <a:r>
              <a:rPr lang="en-US" dirty="0"/>
              <a:t>Services under General are broken out by new or established patient and type of service (limited or comprehensive)</a:t>
            </a:r>
          </a:p>
          <a:p>
            <a:pPr marL="709740" lvl="1" indent="-285750"/>
            <a:r>
              <a:rPr lang="en-US" dirty="0"/>
              <a:t>Special Ophthalmological Services include:</a:t>
            </a:r>
          </a:p>
          <a:p>
            <a:pPr marL="1047987" lvl="2" indent="-285750"/>
            <a:r>
              <a:rPr lang="en-US" altLang="en-US" sz="1650" dirty="0"/>
              <a:t>Testing (ex. Refraction, visual fields, glaucoma evaluation, </a:t>
            </a:r>
            <a:r>
              <a:rPr lang="en-US" altLang="en-US" sz="1650" dirty="0" err="1"/>
              <a:t>etc</a:t>
            </a:r>
            <a:r>
              <a:rPr lang="en-US" altLang="en-US" sz="1650" dirty="0"/>
              <a:t>)</a:t>
            </a:r>
          </a:p>
          <a:p>
            <a:pPr marL="1047987" lvl="2" indent="-285750"/>
            <a:r>
              <a:rPr lang="en-US" altLang="en-US" sz="1650" dirty="0"/>
              <a:t>Prescription and fitting of lenses</a:t>
            </a:r>
          </a:p>
          <a:p>
            <a:pPr marL="1047987" lvl="2" indent="-285750"/>
            <a:r>
              <a:rPr lang="en-US" altLang="en-US" sz="1650" dirty="0"/>
              <a:t>Assessment of eye muscles</a:t>
            </a:r>
          </a:p>
          <a:p>
            <a:pPr marL="1047987" lvl="2" indent="-285750"/>
            <a:r>
              <a:rPr lang="en-US" altLang="en-US" sz="1650" dirty="0"/>
              <a:t>Contact lens services</a:t>
            </a:r>
          </a:p>
          <a:p>
            <a:pPr marL="1047987" lvl="2" indent="-285750"/>
            <a:r>
              <a:rPr lang="en-US" altLang="en-US" sz="1650" dirty="0"/>
              <a:t>Spectacle (eyeglasses) services</a:t>
            </a:r>
          </a:p>
          <a:p>
            <a:pPr marL="709740" lvl="1" indent="-285750"/>
            <a:r>
              <a:rPr lang="en-US" dirty="0"/>
              <a:t>Ophthalmoscopy</a:t>
            </a:r>
          </a:p>
        </p:txBody>
      </p:sp>
    </p:spTree>
    <p:extLst>
      <p:ext uri="{BB962C8B-B14F-4D97-AF65-F5344CB8AC3E}">
        <p14:creationId xmlns:p14="http://schemas.microsoft.com/office/powerpoint/2010/main" val="1212916272"/>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itle 5">
            <a:extLst>
              <a:ext uri="{FF2B5EF4-FFF2-40B4-BE49-F238E27FC236}">
                <a16:creationId xmlns:a16="http://schemas.microsoft.com/office/drawing/2014/main" id="{7EC61A70-9E2A-42F8-B5B3-B1EC67C4E385}"/>
              </a:ext>
            </a:extLst>
          </p:cNvPr>
          <p:cNvSpPr>
            <a:spLocks noGrp="1"/>
          </p:cNvSpPr>
          <p:nvPr>
            <p:ph type="title"/>
          </p:nvPr>
        </p:nvSpPr>
        <p:spPr>
          <a:xfrm>
            <a:off x="305331" y="955474"/>
            <a:ext cx="6552669" cy="832595"/>
          </a:xfrm>
        </p:spPr>
        <p:txBody>
          <a:bodyPr>
            <a:normAutofit fontScale="90000"/>
          </a:bodyPr>
          <a:lstStyle/>
          <a:p>
            <a:r>
              <a:rPr lang="en-US" altLang="en-US" dirty="0"/>
              <a:t>Tips for Taking an AAPC Certification Exam</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itle 1">
            <a:extLst>
              <a:ext uri="{FF2B5EF4-FFF2-40B4-BE49-F238E27FC236}">
                <a16:creationId xmlns:a16="http://schemas.microsoft.com/office/drawing/2014/main" id="{E73C3466-2C62-4049-BF37-99500B4D9415}"/>
              </a:ext>
            </a:extLst>
          </p:cNvPr>
          <p:cNvSpPr>
            <a:spLocks noGrp="1"/>
          </p:cNvSpPr>
          <p:nvPr>
            <p:ph type="title"/>
          </p:nvPr>
        </p:nvSpPr>
        <p:spPr/>
        <p:txBody>
          <a:bodyPr/>
          <a:lstStyle/>
          <a:p>
            <a:r>
              <a:rPr lang="en-US" altLang="en-US" dirty="0"/>
              <a:t>ICD-10-CM</a:t>
            </a:r>
          </a:p>
        </p:txBody>
      </p:sp>
      <p:sp>
        <p:nvSpPr>
          <p:cNvPr id="795650" name="Content Placeholder 2">
            <a:extLst>
              <a:ext uri="{FF2B5EF4-FFF2-40B4-BE49-F238E27FC236}">
                <a16:creationId xmlns:a16="http://schemas.microsoft.com/office/drawing/2014/main" id="{1D77954B-5CCC-4E65-AC33-4B9A18B8A8D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Highlight:</a:t>
            </a:r>
          </a:p>
          <a:p>
            <a:pPr lvl="1"/>
            <a:r>
              <a:rPr lang="en-US" altLang="en-US" dirty="0"/>
              <a:t>Code first notes</a:t>
            </a:r>
          </a:p>
          <a:p>
            <a:pPr lvl="1"/>
            <a:r>
              <a:rPr lang="en-US" altLang="en-US" dirty="0"/>
              <a:t>Use additional notes</a:t>
            </a:r>
          </a:p>
          <a:p>
            <a:pPr lvl="1"/>
            <a:r>
              <a:rPr lang="en-US" altLang="en-US" dirty="0"/>
              <a:t>Excludes1, Excludes2</a:t>
            </a:r>
          </a:p>
          <a:p>
            <a:endParaRPr lang="en-US" altLang="en-US" dirty="0"/>
          </a:p>
          <a:p>
            <a:r>
              <a:rPr lang="en-US" altLang="en-US" dirty="0"/>
              <a:t>Make notes to reference important guidelines</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itle 1">
            <a:extLst>
              <a:ext uri="{FF2B5EF4-FFF2-40B4-BE49-F238E27FC236}">
                <a16:creationId xmlns:a16="http://schemas.microsoft.com/office/drawing/2014/main" id="{43F1D928-1BD7-41DE-976E-38A384E7633C}"/>
              </a:ext>
            </a:extLst>
          </p:cNvPr>
          <p:cNvSpPr>
            <a:spLocks noGrp="1"/>
          </p:cNvSpPr>
          <p:nvPr>
            <p:ph type="title"/>
          </p:nvPr>
        </p:nvSpPr>
        <p:spPr/>
        <p:txBody>
          <a:bodyPr/>
          <a:lstStyle/>
          <a:p>
            <a:r>
              <a:rPr lang="en-US" altLang="en-US" dirty="0"/>
              <a:t>CPT</a:t>
            </a:r>
            <a:r>
              <a:rPr lang="en-US" altLang="en-US" baseline="30000" dirty="0"/>
              <a:t>®</a:t>
            </a:r>
          </a:p>
        </p:txBody>
      </p:sp>
      <p:sp>
        <p:nvSpPr>
          <p:cNvPr id="797698" name="Content Placeholder 2">
            <a:extLst>
              <a:ext uri="{FF2B5EF4-FFF2-40B4-BE49-F238E27FC236}">
                <a16:creationId xmlns:a16="http://schemas.microsoft.com/office/drawing/2014/main" id="{2447442C-F466-4AB2-B562-4C442E1BBBA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Highlight key words in subsection guidelines:</a:t>
            </a:r>
          </a:p>
          <a:p>
            <a:pPr lvl="1"/>
            <a:r>
              <a:rPr lang="en-US" altLang="en-US"/>
              <a:t>New vs. established</a:t>
            </a:r>
          </a:p>
          <a:p>
            <a:pPr lvl="1"/>
            <a:r>
              <a:rPr lang="en-US" altLang="en-US"/>
              <a:t>Definitions such as simple, intermediate, complex repair</a:t>
            </a:r>
          </a:p>
          <a:p>
            <a:pPr lvl="1"/>
            <a:r>
              <a:rPr lang="en-US" altLang="en-US"/>
              <a:t>Musculoskeletal section – open, closed, fixation, percutaneous, manipulation, etc.</a:t>
            </a:r>
          </a:p>
          <a:p>
            <a:pPr lvl="1"/>
            <a:r>
              <a:rPr lang="en-US" altLang="en-US"/>
              <a:t>Parenthetical instructions</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itle 1">
            <a:extLst>
              <a:ext uri="{FF2B5EF4-FFF2-40B4-BE49-F238E27FC236}">
                <a16:creationId xmlns:a16="http://schemas.microsoft.com/office/drawing/2014/main" id="{729E5E5F-F49A-4AE0-88B1-D64C8440D0F2}"/>
              </a:ext>
            </a:extLst>
          </p:cNvPr>
          <p:cNvSpPr>
            <a:spLocks noGrp="1"/>
          </p:cNvSpPr>
          <p:nvPr>
            <p:ph type="title"/>
          </p:nvPr>
        </p:nvSpPr>
        <p:spPr/>
        <p:txBody>
          <a:bodyPr/>
          <a:lstStyle/>
          <a:p>
            <a:r>
              <a:rPr lang="en-US" altLang="en-US" dirty="0"/>
              <a:t>Exam Registration</a:t>
            </a:r>
          </a:p>
        </p:txBody>
      </p:sp>
      <p:sp>
        <p:nvSpPr>
          <p:cNvPr id="799746" name="Content Placeholder 2">
            <a:extLst>
              <a:ext uri="{FF2B5EF4-FFF2-40B4-BE49-F238E27FC236}">
                <a16:creationId xmlns:a16="http://schemas.microsoft.com/office/drawing/2014/main" id="{5BD2111A-96C7-4325-85A2-0EF88BC3E57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hlinkClick r:id="rId3"/>
              </a:rPr>
              <a:t>www.aapc.com</a:t>
            </a:r>
            <a:endParaRPr lang="en-US" altLang="en-US" dirty="0"/>
          </a:p>
          <a:p>
            <a:r>
              <a:rPr lang="en-US" altLang="en-US" dirty="0"/>
              <a:t>You will receive a confirmation email including:</a:t>
            </a:r>
          </a:p>
          <a:p>
            <a:pPr lvl="1"/>
            <a:r>
              <a:rPr lang="en-US" altLang="en-US" dirty="0"/>
              <a:t>Exam date and location of exam</a:t>
            </a:r>
          </a:p>
          <a:p>
            <a:pPr lvl="1"/>
            <a:r>
              <a:rPr lang="en-US" altLang="en-US" dirty="0"/>
              <a:t>Proctor’s name and telephone number</a:t>
            </a:r>
          </a:p>
          <a:p>
            <a:pPr lvl="1"/>
            <a:r>
              <a:rPr lang="en-US" altLang="en-US" dirty="0"/>
              <a:t>Start time</a:t>
            </a:r>
          </a:p>
          <a:p>
            <a:endParaRPr lang="en-US" altLang="en-US" dirty="0"/>
          </a:p>
          <a:p>
            <a:r>
              <a:rPr lang="en-US" altLang="en-US" dirty="0"/>
              <a:t>Arrive at the exam early</a:t>
            </a:r>
          </a:p>
          <a:p>
            <a:pPr lvl="1"/>
            <a:r>
              <a:rPr lang="en-US" altLang="en-US" dirty="0"/>
              <a:t>Allow for time to find a seat</a:t>
            </a:r>
          </a:p>
          <a:p>
            <a:pPr lvl="1"/>
            <a:r>
              <a:rPr lang="en-US" altLang="en-US" dirty="0"/>
              <a:t>Arrange your books and supplies</a:t>
            </a:r>
          </a:p>
          <a:p>
            <a:pPr lvl="1"/>
            <a:r>
              <a:rPr lang="en-US" altLang="en-US" dirty="0"/>
              <a:t>Book check</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itle 1">
            <a:extLst>
              <a:ext uri="{FF2B5EF4-FFF2-40B4-BE49-F238E27FC236}">
                <a16:creationId xmlns:a16="http://schemas.microsoft.com/office/drawing/2014/main" id="{7FF5C58E-679B-4D37-840D-9CF600D61264}"/>
              </a:ext>
            </a:extLst>
          </p:cNvPr>
          <p:cNvSpPr>
            <a:spLocks noGrp="1"/>
          </p:cNvSpPr>
          <p:nvPr>
            <p:ph type="title"/>
          </p:nvPr>
        </p:nvSpPr>
        <p:spPr/>
        <p:txBody>
          <a:bodyPr/>
          <a:lstStyle/>
          <a:p>
            <a:r>
              <a:rPr lang="en-US" altLang="en-US" dirty="0"/>
              <a:t>Day of the Exam</a:t>
            </a:r>
          </a:p>
        </p:txBody>
      </p:sp>
      <p:sp>
        <p:nvSpPr>
          <p:cNvPr id="801794" name="Content Placeholder 2">
            <a:extLst>
              <a:ext uri="{FF2B5EF4-FFF2-40B4-BE49-F238E27FC236}">
                <a16:creationId xmlns:a16="http://schemas.microsoft.com/office/drawing/2014/main" id="{0C890D1A-00C4-44D3-8F80-2C6DC4FA892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Arrive early</a:t>
            </a:r>
          </a:p>
          <a:p>
            <a:r>
              <a:rPr lang="en-US" altLang="en-US" dirty="0"/>
              <a:t>Bring:</a:t>
            </a:r>
          </a:p>
          <a:p>
            <a:pPr lvl="1"/>
            <a:r>
              <a:rPr lang="en-US" altLang="en-US" dirty="0"/>
              <a:t>Code books</a:t>
            </a:r>
          </a:p>
          <a:p>
            <a:pPr lvl="1"/>
            <a:r>
              <a:rPr lang="en-US" altLang="en-US" dirty="0"/>
              <a:t>Photo ID</a:t>
            </a:r>
          </a:p>
          <a:p>
            <a:pPr lvl="1"/>
            <a:r>
              <a:rPr lang="en-US" altLang="en-US" dirty="0"/>
              <a:t>#2 pencils and eraser</a:t>
            </a:r>
          </a:p>
          <a:p>
            <a:pPr lvl="1"/>
            <a:r>
              <a:rPr lang="en-US" altLang="en-US" dirty="0"/>
              <a:t>NO scrap paper (not allowed)</a:t>
            </a:r>
          </a:p>
          <a:p>
            <a:endParaRPr lang="en-US" altLang="en-US" dirty="0"/>
          </a:p>
          <a:p>
            <a:pPr lvl="1"/>
            <a:r>
              <a:rPr lang="en-US" altLang="en-US" dirty="0"/>
              <a:t>Eat a healthy breakfast</a:t>
            </a:r>
          </a:p>
          <a:p>
            <a:pPr lvl="1"/>
            <a:r>
              <a:rPr lang="en-US" altLang="en-US" dirty="0"/>
              <a:t>Bring light snacks and water (avoid loud and crunchy snacks)</a:t>
            </a:r>
          </a:p>
          <a:p>
            <a:pPr lvl="1"/>
            <a:r>
              <a:rPr lang="en-US" altLang="en-US" dirty="0"/>
              <a:t>Bring a light jacket or sweater</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itle 1">
            <a:extLst>
              <a:ext uri="{FF2B5EF4-FFF2-40B4-BE49-F238E27FC236}">
                <a16:creationId xmlns:a16="http://schemas.microsoft.com/office/drawing/2014/main" id="{4E9CF3B6-6FBB-430A-9B4F-B7DA10491E57}"/>
              </a:ext>
            </a:extLst>
          </p:cNvPr>
          <p:cNvSpPr>
            <a:spLocks noGrp="1"/>
          </p:cNvSpPr>
          <p:nvPr>
            <p:ph type="title"/>
          </p:nvPr>
        </p:nvSpPr>
        <p:spPr/>
        <p:txBody>
          <a:bodyPr/>
          <a:lstStyle/>
          <a:p>
            <a:r>
              <a:rPr lang="en-US" altLang="en-US" dirty="0"/>
              <a:t>During the Test</a:t>
            </a:r>
          </a:p>
        </p:txBody>
      </p:sp>
      <p:sp>
        <p:nvSpPr>
          <p:cNvPr id="803842" name="Content Placeholder 2">
            <a:extLst>
              <a:ext uri="{FF2B5EF4-FFF2-40B4-BE49-F238E27FC236}">
                <a16:creationId xmlns:a16="http://schemas.microsoft.com/office/drawing/2014/main" id="{D4AB974D-3833-41E8-9B21-C7A77DFC0A2C}"/>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Listen carefully while proctor reads instructions</a:t>
            </a:r>
          </a:p>
          <a:p>
            <a:pPr lvl="1"/>
            <a:r>
              <a:rPr lang="en-US" altLang="en-US" dirty="0"/>
              <a:t>Stay relaxed and confident</a:t>
            </a:r>
          </a:p>
          <a:p>
            <a:pPr lvl="1"/>
            <a:r>
              <a:rPr lang="en-US" altLang="en-US" dirty="0"/>
              <a:t>Scan the entire test</a:t>
            </a:r>
          </a:p>
          <a:p>
            <a:pPr lvl="2"/>
            <a:r>
              <a:rPr lang="en-US" altLang="en-US" dirty="0"/>
              <a:t>Answer the easiest first</a:t>
            </a:r>
          </a:p>
          <a:p>
            <a:pPr lvl="1"/>
            <a:r>
              <a:rPr lang="en-US" altLang="en-US" dirty="0"/>
              <a:t>Read all choices before answering</a:t>
            </a:r>
          </a:p>
          <a:p>
            <a:pPr lvl="1"/>
            <a:r>
              <a:rPr lang="en-US" altLang="en-US" dirty="0"/>
              <a:t>Pace yourself</a:t>
            </a:r>
          </a:p>
          <a:p>
            <a:pPr lvl="1"/>
            <a:r>
              <a:rPr lang="en-US" altLang="en-US" dirty="0"/>
              <a:t>Answer every question</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itle 1">
            <a:extLst>
              <a:ext uri="{FF2B5EF4-FFF2-40B4-BE49-F238E27FC236}">
                <a16:creationId xmlns:a16="http://schemas.microsoft.com/office/drawing/2014/main" id="{80E69FE0-C789-4B53-B22C-FD8EEF8E8EB8}"/>
              </a:ext>
            </a:extLst>
          </p:cNvPr>
          <p:cNvSpPr>
            <a:spLocks noGrp="1"/>
          </p:cNvSpPr>
          <p:nvPr>
            <p:ph type="title"/>
          </p:nvPr>
        </p:nvSpPr>
        <p:spPr/>
        <p:txBody>
          <a:bodyPr/>
          <a:lstStyle/>
          <a:p>
            <a:r>
              <a:rPr lang="en-US" altLang="en-US" dirty="0"/>
              <a:t>Exam Completion</a:t>
            </a:r>
          </a:p>
        </p:txBody>
      </p:sp>
      <p:sp>
        <p:nvSpPr>
          <p:cNvPr id="805890" name="Content Placeholder 2">
            <a:extLst>
              <a:ext uri="{FF2B5EF4-FFF2-40B4-BE49-F238E27FC236}">
                <a16:creationId xmlns:a16="http://schemas.microsoft.com/office/drawing/2014/main" id="{FE9EA656-6C33-471F-B2D3-EE1C01C6978B}"/>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Exam results released within 5-7 business days after AAPC receives the exam package from the proctor</a:t>
            </a:r>
          </a:p>
          <a:p>
            <a:pPr lvl="1"/>
            <a:r>
              <a:rPr lang="en-US" altLang="en-US" dirty="0"/>
              <a:t>My AAPC area on the AAPC website</a:t>
            </a:r>
          </a:p>
          <a:p>
            <a:pPr lvl="1"/>
            <a:r>
              <a:rPr lang="en-US" altLang="en-US" dirty="0"/>
              <a:t>Official documents mailed to you</a:t>
            </a:r>
          </a:p>
          <a:p>
            <a:pPr lvl="1"/>
            <a:r>
              <a:rPr lang="en-US" altLang="en-US" dirty="0"/>
              <a:t>Exam results may NOT be released over the telephone</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Title 4">
            <a:extLst>
              <a:ext uri="{FF2B5EF4-FFF2-40B4-BE49-F238E27FC236}">
                <a16:creationId xmlns:a16="http://schemas.microsoft.com/office/drawing/2014/main" id="{38EBF2B4-8EF8-468C-95F3-56A3FF7D09FF}"/>
              </a:ext>
            </a:extLst>
          </p:cNvPr>
          <p:cNvSpPr>
            <a:spLocks noGrp="1"/>
          </p:cNvSpPr>
          <p:nvPr>
            <p:ph type="title"/>
          </p:nvPr>
        </p:nvSpPr>
        <p:spPr>
          <a:xfrm>
            <a:off x="1114690" y="895350"/>
            <a:ext cx="6914620" cy="832595"/>
          </a:xfrm>
        </p:spPr>
        <p:txBody>
          <a:bodyPr/>
          <a:lstStyle/>
          <a:p>
            <a:pPr algn="ctr">
              <a:defRPr/>
            </a:pPr>
            <a:r>
              <a:rPr lang="en-US" altLang="en-US" sz="2667" dirty="0"/>
              <a:t>The End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a:extLst>
              <a:ext uri="{FF2B5EF4-FFF2-40B4-BE49-F238E27FC236}">
                <a16:creationId xmlns:a16="http://schemas.microsoft.com/office/drawing/2014/main" id="{883B24D7-027B-4170-9987-45952E4B672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The CPT</a:t>
            </a:r>
            <a:r>
              <a:rPr lang="en-US" altLang="en-US" baseline="30000" dirty="0"/>
              <a:t>®</a:t>
            </a:r>
            <a:r>
              <a:rPr lang="en-US" altLang="en-US" dirty="0"/>
              <a:t> code set includes three categories of medical nomenclature with descriptors.</a:t>
            </a:r>
          </a:p>
          <a:p>
            <a:pPr lvl="2"/>
            <a:r>
              <a:rPr lang="en-US" altLang="en-US" dirty="0"/>
              <a:t> Category I</a:t>
            </a:r>
          </a:p>
          <a:p>
            <a:pPr lvl="2"/>
            <a:r>
              <a:rPr lang="en-US" altLang="en-US" dirty="0"/>
              <a:t> Category II</a:t>
            </a:r>
          </a:p>
          <a:p>
            <a:pPr lvl="2"/>
            <a:r>
              <a:rPr lang="en-US" altLang="en-US" dirty="0"/>
              <a:t> Category III</a:t>
            </a:r>
          </a:p>
        </p:txBody>
      </p:sp>
      <p:sp>
        <p:nvSpPr>
          <p:cNvPr id="40962" name="Title 6">
            <a:extLst>
              <a:ext uri="{FF2B5EF4-FFF2-40B4-BE49-F238E27FC236}">
                <a16:creationId xmlns:a16="http://schemas.microsoft.com/office/drawing/2014/main" id="{21F926C7-A495-468C-97EF-51D08ED31EE9}"/>
              </a:ext>
            </a:extLst>
          </p:cNvPr>
          <p:cNvSpPr>
            <a:spLocks noGrp="1"/>
          </p:cNvSpPr>
          <p:nvPr>
            <p:ph type="title"/>
          </p:nvPr>
        </p:nvSpPr>
        <p:spPr/>
        <p:txBody>
          <a:bodyPr/>
          <a:lstStyle/>
          <a:p>
            <a:r>
              <a:rPr lang="en-US" altLang="en-US" dirty="0"/>
              <a:t>Introduction to CPT</a:t>
            </a:r>
            <a:r>
              <a:rPr lang="en-US" altLang="en-US" baseline="30000" dirty="0"/>
              <a:t>®</a:t>
            </a:r>
          </a:p>
        </p:txBody>
      </p:sp>
      <p:sp>
        <p:nvSpPr>
          <p:cNvPr id="4" name="Rectangle 3">
            <a:extLst>
              <a:ext uri="{FF2B5EF4-FFF2-40B4-BE49-F238E27FC236}">
                <a16:creationId xmlns:a16="http://schemas.microsoft.com/office/drawing/2014/main" id="{AC793FD5-2072-4686-B6D6-4C4C20F3477E}"/>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CA59DCA2-F459-4E7E-89B4-29BDA834AB70}"/>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0FE8657A-72BB-4655-BA9F-7563986C429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Instructions for use of the CPT</a:t>
            </a:r>
            <a:r>
              <a:rPr lang="en-US" altLang="en-US" baseline="30000" dirty="0"/>
              <a:t>®</a:t>
            </a:r>
            <a:r>
              <a:rPr lang="en-US" altLang="en-US" dirty="0"/>
              <a:t> code book</a:t>
            </a:r>
          </a:p>
          <a:p>
            <a:pPr lvl="1"/>
            <a:r>
              <a:rPr lang="en-US" altLang="en-US" dirty="0"/>
              <a:t>Unlisted procedure</a:t>
            </a:r>
          </a:p>
          <a:p>
            <a:pPr lvl="1"/>
            <a:r>
              <a:rPr lang="en-US" altLang="en-US" dirty="0"/>
              <a:t>CPT</a:t>
            </a:r>
            <a:r>
              <a:rPr lang="en-US" altLang="en-US" baseline="30000" dirty="0"/>
              <a:t>®</a:t>
            </a:r>
            <a:r>
              <a:rPr lang="en-US" altLang="en-US" dirty="0"/>
              <a:t> use by any qualified healthcare professional</a:t>
            </a:r>
          </a:p>
          <a:p>
            <a:pPr lvl="1"/>
            <a:r>
              <a:rPr lang="en-US" altLang="en-US" dirty="0"/>
              <a:t>Parenthetical notes</a:t>
            </a:r>
          </a:p>
          <a:p>
            <a:pPr lvl="1"/>
            <a:r>
              <a:rPr lang="en-US" altLang="en-US" dirty="0"/>
              <a:t>Accuracy and quality of coding</a:t>
            </a:r>
          </a:p>
          <a:p>
            <a:pPr lvl="2"/>
            <a:r>
              <a:rPr lang="en-US" altLang="en-US" dirty="0"/>
              <a:t>Related guidelines</a:t>
            </a:r>
          </a:p>
          <a:p>
            <a:pPr lvl="2"/>
            <a:r>
              <a:rPr lang="en-US" altLang="en-US" dirty="0"/>
              <a:t>Parenthetical instructions</a:t>
            </a:r>
          </a:p>
          <a:p>
            <a:pPr lvl="2"/>
            <a:r>
              <a:rPr lang="en-US" altLang="en-US" dirty="0"/>
              <a:t>Other coding resources</a:t>
            </a:r>
          </a:p>
        </p:txBody>
      </p:sp>
      <p:sp>
        <p:nvSpPr>
          <p:cNvPr id="41986" name="Rectangle 2">
            <a:extLst>
              <a:ext uri="{FF2B5EF4-FFF2-40B4-BE49-F238E27FC236}">
                <a16:creationId xmlns:a16="http://schemas.microsoft.com/office/drawing/2014/main" id="{DBBBC0CF-08F5-43A2-83D9-135C30089F87}"/>
              </a:ext>
            </a:extLst>
          </p:cNvPr>
          <p:cNvSpPr>
            <a:spLocks noGrp="1"/>
          </p:cNvSpPr>
          <p:nvPr>
            <p:ph type="title"/>
          </p:nvPr>
        </p:nvSpPr>
        <p:spPr/>
        <p:txBody>
          <a:bodyPr/>
          <a:lstStyle/>
          <a:p>
            <a:r>
              <a:rPr lang="en-US" altLang="en-US" dirty="0"/>
              <a:t>Introduction to CPT</a:t>
            </a:r>
            <a:r>
              <a:rPr lang="en-US" altLang="en-US" baseline="300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additive="base">
                                        <p:cTn id="49" dur="500" fill="hold"/>
                                        <p:tgtEl>
                                          <p:spTgt spid="1843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84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a:extLst>
              <a:ext uri="{FF2B5EF4-FFF2-40B4-BE49-F238E27FC236}">
                <a16:creationId xmlns:a16="http://schemas.microsoft.com/office/drawing/2014/main" id="{70F290C4-21CD-4EB3-A6D9-45CD83A357B1}"/>
              </a:ext>
            </a:extLst>
          </p:cNvPr>
          <p:cNvSpPr>
            <a:spLocks noGrp="1"/>
          </p:cNvSpPr>
          <p:nvPr>
            <p:ph type="title"/>
          </p:nvPr>
        </p:nvSpPr>
        <p:spPr/>
        <p:txBody>
          <a:bodyPr/>
          <a:lstStyle/>
          <a:p>
            <a:r>
              <a:rPr lang="en-US" altLang="en-US" dirty="0"/>
              <a:t>CPT</a:t>
            </a:r>
            <a:r>
              <a:rPr lang="en-US" altLang="en-US" baseline="30000" dirty="0"/>
              <a:t>®</a:t>
            </a:r>
            <a:r>
              <a:rPr lang="en-US" altLang="en-US" dirty="0"/>
              <a:t> Guidelines</a:t>
            </a:r>
          </a:p>
        </p:txBody>
      </p:sp>
      <p:sp>
        <p:nvSpPr>
          <p:cNvPr id="106498" name="Rectangle 7">
            <a:extLst>
              <a:ext uri="{FF2B5EF4-FFF2-40B4-BE49-F238E27FC236}">
                <a16:creationId xmlns:a16="http://schemas.microsoft.com/office/drawing/2014/main" id="{29B19497-C8BC-41E8-8926-306734260C6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Referenced in the introduction of each section and subsection of the CPT</a:t>
            </a:r>
            <a:r>
              <a:rPr lang="en-US" altLang="en-US" baseline="30000" dirty="0"/>
              <a:t>®</a:t>
            </a:r>
            <a:r>
              <a:rPr lang="en-US" altLang="en-US" dirty="0"/>
              <a:t> code book</a:t>
            </a:r>
          </a:p>
          <a:p>
            <a:pPr lvl="1"/>
            <a:endParaRPr lang="en-US" altLang="en-US" dirty="0"/>
          </a:p>
          <a:p>
            <a:pPr lvl="1"/>
            <a:r>
              <a:rPr lang="en-US" altLang="en-US" dirty="0"/>
              <a:t>Applicable to the section being referenced</a:t>
            </a:r>
          </a:p>
          <a:p>
            <a:pPr lvl="1"/>
            <a:endParaRPr lang="en-US" altLang="en-US" dirty="0"/>
          </a:p>
          <a:p>
            <a:pPr lvl="1"/>
            <a:r>
              <a:rPr lang="en-US" altLang="en-US" dirty="0"/>
              <a:t>Define the information necessary for choosing the correct code</a:t>
            </a:r>
          </a:p>
        </p:txBody>
      </p:sp>
      <p:sp>
        <p:nvSpPr>
          <p:cNvPr id="4" name="Rectangle 3">
            <a:extLst>
              <a:ext uri="{FF2B5EF4-FFF2-40B4-BE49-F238E27FC236}">
                <a16:creationId xmlns:a16="http://schemas.microsoft.com/office/drawing/2014/main" id="{18A3E9D6-31AE-43FA-BF50-082E8B7CC02F}"/>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a:extLst>
              <a:ext uri="{FF2B5EF4-FFF2-40B4-BE49-F238E27FC236}">
                <a16:creationId xmlns:a16="http://schemas.microsoft.com/office/drawing/2014/main" id="{05B815A7-8A86-43A9-BA06-07F843F46FE1}"/>
              </a:ext>
            </a:extLst>
          </p:cNvPr>
          <p:cNvSpPr>
            <a:spLocks noGrp="1"/>
          </p:cNvSpPr>
          <p:nvPr>
            <p:ph type="title"/>
          </p:nvPr>
        </p:nvSpPr>
        <p:spPr/>
        <p:txBody>
          <a:bodyPr/>
          <a:lstStyle/>
          <a:p>
            <a:r>
              <a:rPr lang="en-US" altLang="en-US" dirty="0"/>
              <a:t>CPT</a:t>
            </a:r>
            <a:r>
              <a:rPr lang="en-US" altLang="en-US" baseline="30000" dirty="0"/>
              <a:t>®</a:t>
            </a:r>
            <a:r>
              <a:rPr lang="en-US" altLang="en-US" dirty="0"/>
              <a:t> Conventions and Iconography</a:t>
            </a:r>
          </a:p>
        </p:txBody>
      </p:sp>
      <p:sp>
        <p:nvSpPr>
          <p:cNvPr id="108546" name="Rectangle 7">
            <a:extLst>
              <a:ext uri="{FF2B5EF4-FFF2-40B4-BE49-F238E27FC236}">
                <a16:creationId xmlns:a16="http://schemas.microsoft.com/office/drawing/2014/main" id="{65FCB03C-6EEE-4D37-84C6-B7B927D5A475}"/>
              </a:ext>
            </a:extLst>
          </p:cNvPr>
          <p:cNvSpPr>
            <a:spLocks noGrp="1" noChangeArrowheads="1"/>
          </p:cNvSpPr>
          <p:nvPr>
            <p:ph type="body" sz="quarter" idx="14"/>
          </p:nvPr>
        </p:nvSpPr>
        <p:spPr bwMode="auto">
          <a:xfrm>
            <a:off x="457729" y="858438"/>
            <a:ext cx="83642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Used throughout the CPT</a:t>
            </a:r>
            <a:r>
              <a:rPr lang="en-US" altLang="en-US" baseline="30000" dirty="0"/>
              <a:t>®</a:t>
            </a:r>
            <a:r>
              <a:rPr lang="en-US" altLang="en-US" dirty="0"/>
              <a:t> code book and include:</a:t>
            </a:r>
          </a:p>
          <a:p>
            <a:pPr lvl="1"/>
            <a:r>
              <a:rPr lang="en-US" altLang="en-US" dirty="0"/>
              <a:t>Indentations</a:t>
            </a:r>
          </a:p>
          <a:p>
            <a:pPr lvl="1"/>
            <a:r>
              <a:rPr lang="en-US" altLang="en-US" dirty="0"/>
              <a:t>Code symbols - iconology</a:t>
            </a:r>
          </a:p>
          <a:p>
            <a:pPr lvl="1"/>
            <a:r>
              <a:rPr lang="en-US" altLang="en-US" dirty="0"/>
              <a:t>Parenthetical instructions</a:t>
            </a:r>
          </a:p>
        </p:txBody>
      </p:sp>
      <p:sp>
        <p:nvSpPr>
          <p:cNvPr id="4" name="Rectangle 3">
            <a:extLst>
              <a:ext uri="{FF2B5EF4-FFF2-40B4-BE49-F238E27FC236}">
                <a16:creationId xmlns:a16="http://schemas.microsoft.com/office/drawing/2014/main" id="{0952B00F-AB46-439B-96EE-28E20FE93A6A}"/>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4800" y="858838"/>
            <a:ext cx="5410200" cy="4000500"/>
          </a:xfrm>
        </p:spPr>
        <p:txBody>
          <a:bodyPr/>
          <a:lstStyle/>
          <a:p>
            <a:pPr marL="71459" indent="0">
              <a:buNone/>
            </a:pPr>
            <a:r>
              <a:rPr lang="en-US" b="1" dirty="0">
                <a:solidFill>
                  <a:schemeClr val="bg1">
                    <a:lumMod val="10000"/>
                  </a:schemeClr>
                </a:solidFill>
              </a:rPr>
              <a:t>Just over 2 minutes per question</a:t>
            </a:r>
          </a:p>
          <a:p>
            <a:pPr lvl="1"/>
            <a:r>
              <a:rPr lang="en-US" dirty="0"/>
              <a:t>Mark difficult questions and come back to them later</a:t>
            </a:r>
          </a:p>
          <a:p>
            <a:pPr lvl="1"/>
            <a:r>
              <a:rPr lang="en-US" dirty="0"/>
              <a:t>Read the question first, and then the scenario</a:t>
            </a:r>
          </a:p>
          <a:p>
            <a:pPr lvl="1"/>
            <a:r>
              <a:rPr lang="en-US" dirty="0"/>
              <a:t>No specific format for completion</a:t>
            </a:r>
          </a:p>
        </p:txBody>
      </p:sp>
      <p:sp>
        <p:nvSpPr>
          <p:cNvPr id="3" name="Title 2"/>
          <p:cNvSpPr>
            <a:spLocks noGrp="1"/>
          </p:cNvSpPr>
          <p:nvPr>
            <p:ph type="title"/>
          </p:nvPr>
        </p:nvSpPr>
        <p:spPr/>
        <p:txBody>
          <a:bodyPr/>
          <a:lstStyle/>
          <a:p>
            <a:r>
              <a:rPr lang="en-US" dirty="0"/>
              <a:t>Time Management</a:t>
            </a:r>
          </a:p>
        </p:txBody>
      </p:sp>
    </p:spTree>
    <p:extLst>
      <p:ext uri="{BB962C8B-B14F-4D97-AF65-F5344CB8AC3E}">
        <p14:creationId xmlns:p14="http://schemas.microsoft.com/office/powerpoint/2010/main" val="907104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a:extLst>
              <a:ext uri="{FF2B5EF4-FFF2-40B4-BE49-F238E27FC236}">
                <a16:creationId xmlns:a16="http://schemas.microsoft.com/office/drawing/2014/main" id="{34013E73-9EB7-415A-B546-98A47DAD4011}"/>
              </a:ext>
            </a:extLst>
          </p:cNvPr>
          <p:cNvSpPr>
            <a:spLocks noGrp="1"/>
          </p:cNvSpPr>
          <p:nvPr>
            <p:ph type="title"/>
          </p:nvPr>
        </p:nvSpPr>
        <p:spPr>
          <a:xfrm>
            <a:off x="305331" y="104934"/>
            <a:ext cx="7887158" cy="533797"/>
          </a:xfrm>
        </p:spPr>
        <p:txBody>
          <a:bodyPr/>
          <a:lstStyle/>
          <a:p>
            <a:r>
              <a:rPr lang="en-US" altLang="en-US" dirty="0"/>
              <a:t>CPT</a:t>
            </a:r>
            <a:r>
              <a:rPr lang="en-US" altLang="en-US" baseline="30000" dirty="0"/>
              <a:t>®</a:t>
            </a:r>
            <a:r>
              <a:rPr lang="en-US" altLang="en-US" dirty="0"/>
              <a:t> Conventions and Iconography</a:t>
            </a:r>
          </a:p>
        </p:txBody>
      </p:sp>
      <p:sp>
        <p:nvSpPr>
          <p:cNvPr id="110594" name="Rectangle 7">
            <a:extLst>
              <a:ext uri="{FF2B5EF4-FFF2-40B4-BE49-F238E27FC236}">
                <a16:creationId xmlns:a16="http://schemas.microsoft.com/office/drawing/2014/main" id="{8217AFD0-E225-4B52-BAB5-973EE7A1CBD5}"/>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	The semicolon and the conventional use of indentions</a:t>
            </a:r>
          </a:p>
          <a:p>
            <a:endParaRPr lang="en-US" altLang="en-US" dirty="0"/>
          </a:p>
          <a:p>
            <a:r>
              <a:rPr lang="en-US" altLang="en-US" dirty="0"/>
              <a:t>The use of the semicolon divides the description of a code into two parts:</a:t>
            </a:r>
          </a:p>
          <a:p>
            <a:pPr lvl="1"/>
            <a:r>
              <a:rPr lang="en-US" altLang="en-US" dirty="0"/>
              <a:t>The “stand-alone” code or the “common portion of the procedure” code descriptor</a:t>
            </a:r>
          </a:p>
          <a:p>
            <a:pPr lvl="1"/>
            <a:r>
              <a:rPr lang="en-US" altLang="en-US" dirty="0"/>
              <a:t>The indented descriptor is dependent on the preceding “stand-alone” code</a:t>
            </a:r>
          </a:p>
          <a:p>
            <a:endParaRPr lang="en-US" altLang="en-US" dirty="0"/>
          </a:p>
        </p:txBody>
      </p:sp>
      <p:sp>
        <p:nvSpPr>
          <p:cNvPr id="4" name="Rectangle 3">
            <a:extLst>
              <a:ext uri="{FF2B5EF4-FFF2-40B4-BE49-F238E27FC236}">
                <a16:creationId xmlns:a16="http://schemas.microsoft.com/office/drawing/2014/main" id="{A6EBA6FB-13CB-4DB1-B853-DC13B7AB2C21}"/>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6">
            <a:extLst>
              <a:ext uri="{FF2B5EF4-FFF2-40B4-BE49-F238E27FC236}">
                <a16:creationId xmlns:a16="http://schemas.microsoft.com/office/drawing/2014/main" id="{D5231C96-5BED-4832-A793-32032056E6D6}"/>
              </a:ext>
            </a:extLst>
          </p:cNvPr>
          <p:cNvSpPr>
            <a:spLocks noGrp="1"/>
          </p:cNvSpPr>
          <p:nvPr>
            <p:ph type="title"/>
          </p:nvPr>
        </p:nvSpPr>
        <p:spPr>
          <a:xfrm>
            <a:off x="305331" y="104934"/>
            <a:ext cx="7887158" cy="533797"/>
          </a:xfrm>
        </p:spPr>
        <p:txBody>
          <a:bodyPr/>
          <a:lstStyle/>
          <a:p>
            <a:r>
              <a:rPr lang="en-US" altLang="en-US" dirty="0"/>
              <a:t>CPT</a:t>
            </a:r>
            <a:r>
              <a:rPr lang="en-US" altLang="en-US" baseline="30000" dirty="0"/>
              <a:t>®</a:t>
            </a:r>
            <a:r>
              <a:rPr lang="en-US" altLang="en-US" dirty="0"/>
              <a:t> Conventions and Iconography</a:t>
            </a:r>
          </a:p>
        </p:txBody>
      </p:sp>
      <p:sp>
        <p:nvSpPr>
          <p:cNvPr id="112642" name="Rectangle 7">
            <a:extLst>
              <a:ext uri="{FF2B5EF4-FFF2-40B4-BE49-F238E27FC236}">
                <a16:creationId xmlns:a16="http://schemas.microsoft.com/office/drawing/2014/main" id="{CFD14744-13D5-425F-B87B-EDB6180AFFC2}"/>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       The “add-on” code symbol - Add-on codes are never reported 	alone.  They are always modifier 51 exempt.</a:t>
            </a:r>
          </a:p>
          <a:p>
            <a:pPr lvl="1"/>
            <a:endParaRPr lang="en-US" altLang="en-US" dirty="0"/>
          </a:p>
          <a:p>
            <a:pPr lvl="1"/>
            <a:r>
              <a:rPr lang="en-US" altLang="en-US" dirty="0"/>
              <a:t>l	The red bullet - new procedure code</a:t>
            </a:r>
          </a:p>
          <a:p>
            <a:pPr lvl="2"/>
            <a:endParaRPr lang="en-US" altLang="en-US" dirty="0"/>
          </a:p>
          <a:p>
            <a:pPr lvl="1"/>
            <a:r>
              <a:rPr lang="en-US" altLang="en-US" dirty="0"/>
              <a:t>p	The (blue) triangle - code revision</a:t>
            </a:r>
            <a:br>
              <a:rPr lang="en-US" altLang="en-US" dirty="0"/>
            </a:br>
            <a:endParaRPr lang="en-US" altLang="en-US" dirty="0"/>
          </a:p>
          <a:p>
            <a:pPr lvl="1"/>
            <a:r>
              <a:rPr lang="en-US" altLang="en-US" dirty="0" err="1"/>
              <a:t>ut</a:t>
            </a:r>
            <a:r>
              <a:rPr lang="en-US" altLang="en-US" dirty="0"/>
              <a:t> Opposing triangles - indicate new and revised text other than the</a:t>
            </a:r>
            <a:br>
              <a:rPr lang="en-US" altLang="en-US" dirty="0"/>
            </a:br>
            <a:r>
              <a:rPr lang="en-US" altLang="en-US" dirty="0"/>
              <a:t> 	 procedure descriptors</a:t>
            </a:r>
          </a:p>
          <a:p>
            <a:pPr lvl="1"/>
            <a:endParaRPr lang="en-US" altLang="en-US" dirty="0"/>
          </a:p>
        </p:txBody>
      </p:sp>
      <p:sp>
        <p:nvSpPr>
          <p:cNvPr id="4" name="Rectangle 3">
            <a:extLst>
              <a:ext uri="{FF2B5EF4-FFF2-40B4-BE49-F238E27FC236}">
                <a16:creationId xmlns:a16="http://schemas.microsoft.com/office/drawing/2014/main" id="{DA852FC0-9637-4315-B013-C9ED149DB36D}"/>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6">
            <a:extLst>
              <a:ext uri="{FF2B5EF4-FFF2-40B4-BE49-F238E27FC236}">
                <a16:creationId xmlns:a16="http://schemas.microsoft.com/office/drawing/2014/main" id="{53CE480C-B09C-408E-A78A-2868315D5D4B}"/>
              </a:ext>
            </a:extLst>
          </p:cNvPr>
          <p:cNvSpPr>
            <a:spLocks noGrp="1"/>
          </p:cNvSpPr>
          <p:nvPr>
            <p:ph type="title"/>
          </p:nvPr>
        </p:nvSpPr>
        <p:spPr/>
        <p:txBody>
          <a:bodyPr/>
          <a:lstStyle/>
          <a:p>
            <a:r>
              <a:rPr lang="en-US" altLang="en-US" dirty="0"/>
              <a:t>CPT</a:t>
            </a:r>
            <a:r>
              <a:rPr lang="en-US" altLang="en-US" baseline="30000" dirty="0"/>
              <a:t>®</a:t>
            </a:r>
            <a:r>
              <a:rPr lang="en-US" altLang="en-US" dirty="0"/>
              <a:t> Conventions and Iconography</a:t>
            </a:r>
          </a:p>
        </p:txBody>
      </p:sp>
      <p:sp>
        <p:nvSpPr>
          <p:cNvPr id="118786" name="Rectangle 7">
            <a:extLst>
              <a:ext uri="{FF2B5EF4-FFF2-40B4-BE49-F238E27FC236}">
                <a16:creationId xmlns:a16="http://schemas.microsoft.com/office/drawing/2014/main" id="{D95906AB-4E97-4211-B1AB-A5187D44E42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The circle with a line through it - exempt from the use of modifier 51</a:t>
            </a:r>
            <a:br>
              <a:rPr lang="en-US" altLang="en-US" dirty="0"/>
            </a:br>
            <a:endParaRPr lang="en-US" altLang="en-US" dirty="0"/>
          </a:p>
          <a:p>
            <a:pPr lvl="1"/>
            <a:r>
              <a:rPr lang="en-US" dirty="0"/>
              <a:t>The lightening bolt symbol - codes for vaccines that are pending FDA approval. </a:t>
            </a:r>
            <a:br>
              <a:rPr lang="en-US" dirty="0"/>
            </a:br>
            <a:endParaRPr lang="en-US" dirty="0"/>
          </a:p>
          <a:p>
            <a:pPr lvl="1"/>
            <a:r>
              <a:rPr lang="en-US" dirty="0"/>
              <a:t>#  The number symbol – Re-sequenced and are out of numerical order</a:t>
            </a:r>
          </a:p>
        </p:txBody>
      </p:sp>
      <p:sp>
        <p:nvSpPr>
          <p:cNvPr id="4" name="Rectangle 3">
            <a:extLst>
              <a:ext uri="{FF2B5EF4-FFF2-40B4-BE49-F238E27FC236}">
                <a16:creationId xmlns:a16="http://schemas.microsoft.com/office/drawing/2014/main" id="{E0E675C5-1698-41FF-90B2-8158DE361C09}"/>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09D3C70C-F305-4F8B-AE77-B5F6690F1C61}"/>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The CPT</a:t>
            </a:r>
            <a:r>
              <a:rPr lang="en-US" altLang="en-US" baseline="30000" dirty="0"/>
              <a:t>®</a:t>
            </a:r>
            <a:r>
              <a:rPr lang="en-US" altLang="en-US" dirty="0"/>
              <a:t> code book divides Category I CPT</a:t>
            </a:r>
            <a:r>
              <a:rPr lang="en-US" altLang="en-US" baseline="30000" dirty="0"/>
              <a:t>®</a:t>
            </a:r>
            <a:r>
              <a:rPr lang="en-US" altLang="en-US" dirty="0"/>
              <a:t> codes into six main section titles:</a:t>
            </a:r>
          </a:p>
          <a:p>
            <a:pPr lvl="1"/>
            <a:r>
              <a:rPr lang="en-US" altLang="en-US" dirty="0"/>
              <a:t>Evaluation and Management</a:t>
            </a:r>
          </a:p>
          <a:p>
            <a:pPr lvl="1"/>
            <a:r>
              <a:rPr lang="en-US" altLang="en-US" dirty="0"/>
              <a:t>Anesthesiology</a:t>
            </a:r>
          </a:p>
          <a:p>
            <a:pPr lvl="1"/>
            <a:r>
              <a:rPr lang="en-US" altLang="en-US" dirty="0"/>
              <a:t>Surgery</a:t>
            </a:r>
          </a:p>
          <a:p>
            <a:pPr lvl="1"/>
            <a:r>
              <a:rPr lang="en-US" altLang="en-US" dirty="0"/>
              <a:t>Radiology</a:t>
            </a:r>
          </a:p>
          <a:p>
            <a:pPr lvl="1"/>
            <a:r>
              <a:rPr lang="en-US" altLang="en-US" dirty="0"/>
              <a:t>Pathology and Laboratory</a:t>
            </a:r>
          </a:p>
          <a:p>
            <a:pPr lvl="1"/>
            <a:r>
              <a:rPr lang="en-US" altLang="en-US" dirty="0"/>
              <a:t>Medicine</a:t>
            </a:r>
          </a:p>
          <a:p>
            <a:endParaRPr lang="en-US" altLang="en-US" dirty="0"/>
          </a:p>
        </p:txBody>
      </p:sp>
      <p:sp>
        <p:nvSpPr>
          <p:cNvPr id="51202" name="Title 6">
            <a:extLst>
              <a:ext uri="{FF2B5EF4-FFF2-40B4-BE49-F238E27FC236}">
                <a16:creationId xmlns:a16="http://schemas.microsoft.com/office/drawing/2014/main" id="{A67DD23B-B924-49B4-B6E2-816CE57C71EF}"/>
              </a:ext>
            </a:extLst>
          </p:cNvPr>
          <p:cNvSpPr>
            <a:spLocks noGrp="1"/>
          </p:cNvSpPr>
          <p:nvPr>
            <p:ph type="title"/>
          </p:nvPr>
        </p:nvSpPr>
        <p:spPr>
          <a:xfrm>
            <a:off x="305330" y="103091"/>
            <a:ext cx="8516652" cy="533797"/>
          </a:xfrm>
        </p:spPr>
        <p:txBody>
          <a:bodyPr/>
          <a:lstStyle/>
          <a:p>
            <a:r>
              <a:rPr lang="en-US" altLang="en-US" dirty="0"/>
              <a:t>Category I CPT</a:t>
            </a:r>
            <a:r>
              <a:rPr lang="en-US" altLang="en-US" baseline="30000" dirty="0"/>
              <a:t>®</a:t>
            </a:r>
            <a:r>
              <a:rPr lang="en-US" altLang="en-US" dirty="0"/>
              <a:t> Codes</a:t>
            </a:r>
          </a:p>
        </p:txBody>
      </p:sp>
      <p:sp>
        <p:nvSpPr>
          <p:cNvPr id="4" name="Rectangle 3">
            <a:extLst>
              <a:ext uri="{FF2B5EF4-FFF2-40B4-BE49-F238E27FC236}">
                <a16:creationId xmlns:a16="http://schemas.microsoft.com/office/drawing/2014/main" id="{0148C024-A923-4BE8-8BA1-F764520B1047}"/>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1">
            <a:extLst>
              <a:ext uri="{FF2B5EF4-FFF2-40B4-BE49-F238E27FC236}">
                <a16:creationId xmlns:a16="http://schemas.microsoft.com/office/drawing/2014/main" id="{AD2F8C7F-1A6E-425A-9DA0-795388DAE8BE}"/>
              </a:ext>
            </a:extLst>
          </p:cNvPr>
          <p:cNvSpPr>
            <a:spLocks noGrp="1" noChangeArrowheads="1"/>
          </p:cNvSpPr>
          <p:nvPr>
            <p:ph type="body" sz="quarter" idx="14"/>
          </p:nvPr>
        </p:nvSpPr>
        <p:spPr>
          <a:xfrm>
            <a:off x="305330" y="858438"/>
            <a:ext cx="8516652" cy="4001599"/>
          </a:xfrm>
        </p:spPr>
        <p:txBody>
          <a:bodyPr>
            <a:normAutofit/>
          </a:bodyPr>
          <a:lstStyle/>
          <a:p>
            <a:pPr lvl="1"/>
            <a:r>
              <a:rPr lang="en-US" altLang="en-US" dirty="0"/>
              <a:t>Section titles have subsections divided by anatomic location, procedure, condition, or descriptor subheadings.</a:t>
            </a:r>
          </a:p>
          <a:p>
            <a:pPr lvl="1"/>
            <a:endParaRPr lang="en-US" altLang="en-US" dirty="0"/>
          </a:p>
          <a:p>
            <a:pPr lvl="1"/>
            <a:r>
              <a:rPr lang="en-US" altLang="en-US" dirty="0"/>
              <a:t>The subheadings, structured by CPT</a:t>
            </a:r>
            <a:r>
              <a:rPr lang="en-US" altLang="en-US" baseline="30000" dirty="0"/>
              <a:t>®</a:t>
            </a:r>
            <a:r>
              <a:rPr lang="en-US" altLang="en-US" dirty="0"/>
              <a:t> conventions, may list alternate coding suggestions in parenthetical instructions. </a:t>
            </a:r>
          </a:p>
          <a:p>
            <a:endParaRPr lang="en-US" altLang="en-US" dirty="0"/>
          </a:p>
          <a:p>
            <a:pPr lvl="1"/>
            <a:r>
              <a:rPr lang="en-US" altLang="en-US" dirty="0"/>
              <a:t>Example:</a:t>
            </a:r>
          </a:p>
          <a:p>
            <a:pPr lvl="2"/>
            <a:r>
              <a:rPr lang="en-US" altLang="en-US" dirty="0"/>
              <a:t>Section: Surgery (10021-69990)</a:t>
            </a:r>
          </a:p>
          <a:p>
            <a:pPr lvl="2"/>
            <a:r>
              <a:rPr lang="en-US" altLang="en-US" dirty="0"/>
              <a:t>Subsection: Integumentary System</a:t>
            </a:r>
          </a:p>
          <a:p>
            <a:pPr lvl="2"/>
            <a:r>
              <a:rPr lang="en-US" altLang="en-US" dirty="0"/>
              <a:t>Subheading: Skin, Subcutaneous and Accessory Structures</a:t>
            </a:r>
          </a:p>
          <a:p>
            <a:pPr lvl="2"/>
            <a:r>
              <a:rPr lang="en-US" altLang="en-US" dirty="0"/>
              <a:t>Category: Debridement</a:t>
            </a:r>
            <a:br>
              <a:rPr lang="en-US" altLang="en-US" dirty="0"/>
            </a:br>
            <a:endParaRPr lang="en-US" altLang="en-US" dirty="0"/>
          </a:p>
          <a:p>
            <a:pPr marL="1257300" lvl="4" indent="-247650">
              <a:buNone/>
            </a:pPr>
            <a:r>
              <a:rPr lang="en-US" altLang="en-US" dirty="0"/>
              <a:t>(For dermabrasions, see 15780 – 15783)</a:t>
            </a:r>
          </a:p>
          <a:p>
            <a:pPr marL="1257300" lvl="4" indent="-247650">
              <a:buNone/>
            </a:pPr>
            <a:r>
              <a:rPr lang="en-US" altLang="en-US" dirty="0"/>
              <a:t>(For nail debridement, see 11720-11721)</a:t>
            </a:r>
          </a:p>
          <a:p>
            <a:pPr marL="1257300" lvl="4" indent="-247650">
              <a:buNone/>
            </a:pPr>
            <a:r>
              <a:rPr lang="en-US" altLang="en-US" dirty="0"/>
              <a:t>(For burn(s), see 16000-16036 16035)</a:t>
            </a:r>
          </a:p>
          <a:p>
            <a:pPr marL="1257300" lvl="4" indent="-247650">
              <a:buNone/>
            </a:pPr>
            <a:r>
              <a:rPr lang="en-US" altLang="en-US" dirty="0"/>
              <a:t>(For pressure ulcers, see 15920-15999)</a:t>
            </a:r>
          </a:p>
          <a:p>
            <a:endParaRPr lang="en-US" altLang="en-US" dirty="0"/>
          </a:p>
        </p:txBody>
      </p:sp>
      <p:sp>
        <p:nvSpPr>
          <p:cNvPr id="52226" name="Title 6">
            <a:extLst>
              <a:ext uri="{FF2B5EF4-FFF2-40B4-BE49-F238E27FC236}">
                <a16:creationId xmlns:a16="http://schemas.microsoft.com/office/drawing/2014/main" id="{2F8CEA4B-6B8E-4AEC-BCB1-9056DFC7D7C6}"/>
              </a:ext>
            </a:extLst>
          </p:cNvPr>
          <p:cNvSpPr>
            <a:spLocks noGrp="1"/>
          </p:cNvSpPr>
          <p:nvPr>
            <p:ph type="title"/>
          </p:nvPr>
        </p:nvSpPr>
        <p:spPr>
          <a:xfrm>
            <a:off x="305330" y="103091"/>
            <a:ext cx="8516652" cy="533797"/>
          </a:xfrm>
        </p:spPr>
        <p:txBody>
          <a:bodyPr/>
          <a:lstStyle/>
          <a:p>
            <a:r>
              <a:rPr lang="en-US" altLang="en-US" dirty="0"/>
              <a:t>Category I CPT</a:t>
            </a:r>
            <a:r>
              <a:rPr lang="en-US" altLang="en-US" baseline="30000" dirty="0"/>
              <a:t>®</a:t>
            </a:r>
            <a:r>
              <a:rPr lang="en-US" altLang="en-US" dirty="0"/>
              <a:t> Codes</a:t>
            </a:r>
          </a:p>
        </p:txBody>
      </p:sp>
      <p:sp>
        <p:nvSpPr>
          <p:cNvPr id="4" name="Rectangle 3">
            <a:extLst>
              <a:ext uri="{FF2B5EF4-FFF2-40B4-BE49-F238E27FC236}">
                <a16:creationId xmlns:a16="http://schemas.microsoft.com/office/drawing/2014/main" id="{0162BCAE-6D27-4A7C-96E0-A62BBA0E4C40}"/>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124934" name="Text Box 4">
            <a:extLst>
              <a:ext uri="{FF2B5EF4-FFF2-40B4-BE49-F238E27FC236}">
                <a16:creationId xmlns:a16="http://schemas.microsoft.com/office/drawing/2014/main" id="{8E0CE5E8-53AC-4D4F-A4DE-099311FA7560}"/>
              </a:ext>
            </a:extLst>
          </p:cNvPr>
          <p:cNvSpPr txBox="1">
            <a:spLocks noChangeArrowheads="1"/>
          </p:cNvSpPr>
          <p:nvPr/>
        </p:nvSpPr>
        <p:spPr bwMode="auto">
          <a:xfrm>
            <a:off x="57679" y="3802908"/>
            <a:ext cx="149357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50" dirty="0">
                <a:solidFill>
                  <a:srgbClr val="0000FF"/>
                </a:solidFill>
                <a:latin typeface="Calibri" panose="020F0502020204030204" pitchFamily="34" charset="0"/>
                <a:ea typeface="ＭＳ Ｐゴシック" panose="020B0600070205080204" pitchFamily="34" charset="-128"/>
              </a:rPr>
              <a:t>Alternate coding  suggestions</a:t>
            </a:r>
          </a:p>
        </p:txBody>
      </p:sp>
      <p:sp>
        <p:nvSpPr>
          <p:cNvPr id="124935" name="Line 7">
            <a:extLst>
              <a:ext uri="{FF2B5EF4-FFF2-40B4-BE49-F238E27FC236}">
                <a16:creationId xmlns:a16="http://schemas.microsoft.com/office/drawing/2014/main" id="{9ABEFCFE-2935-41B2-BCB8-0DB9F5C23AE0}"/>
              </a:ext>
            </a:extLst>
          </p:cNvPr>
          <p:cNvSpPr>
            <a:spLocks noChangeShapeType="1"/>
          </p:cNvSpPr>
          <p:nvPr/>
        </p:nvSpPr>
        <p:spPr bwMode="auto">
          <a:xfrm>
            <a:off x="762000" y="4279961"/>
            <a:ext cx="452704" cy="783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50"/>
          </a:p>
        </p:txBody>
      </p:sp>
      <p:sp>
        <p:nvSpPr>
          <p:cNvPr id="124936" name="AutoShape 10">
            <a:extLst>
              <a:ext uri="{FF2B5EF4-FFF2-40B4-BE49-F238E27FC236}">
                <a16:creationId xmlns:a16="http://schemas.microsoft.com/office/drawing/2014/main" id="{88F8D8F1-E6A4-42D8-ACC5-0E8B43885C92}"/>
              </a:ext>
            </a:extLst>
          </p:cNvPr>
          <p:cNvSpPr>
            <a:spLocks/>
          </p:cNvSpPr>
          <p:nvPr/>
        </p:nvSpPr>
        <p:spPr bwMode="auto">
          <a:xfrm>
            <a:off x="1278071" y="3864900"/>
            <a:ext cx="152135" cy="927365"/>
          </a:xfrm>
          <a:prstGeom prst="leftBracket">
            <a:avLst>
              <a:gd name="adj" fmla="val 543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50">
              <a:latin typeface="Calibri" panose="020F0502020204030204" pitchFamily="34" charset="0"/>
              <a:ea typeface="ＭＳ Ｐゴシック" panose="020B0600070205080204" pitchFamily="34"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8">
            <a:extLst>
              <a:ext uri="{FF2B5EF4-FFF2-40B4-BE49-F238E27FC236}">
                <a16:creationId xmlns:a16="http://schemas.microsoft.com/office/drawing/2014/main" id="{87119E36-3BFC-477B-B23A-1E4A21E088FC}"/>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CPT</a:t>
            </a:r>
            <a:r>
              <a:rPr lang="en-US" altLang="en-US" baseline="30000" dirty="0"/>
              <a:t>®</a:t>
            </a:r>
            <a:r>
              <a:rPr lang="en-US" altLang="en-US" dirty="0"/>
              <a:t> Sections </a:t>
            </a:r>
          </a:p>
          <a:p>
            <a:pPr lvl="1"/>
            <a:r>
              <a:rPr lang="en-US" altLang="en-US" dirty="0"/>
              <a:t>Section Guidelines</a:t>
            </a:r>
          </a:p>
          <a:p>
            <a:pPr lvl="1"/>
            <a:r>
              <a:rPr lang="en-US" altLang="en-US" dirty="0"/>
              <a:t>Section Table of Contents</a:t>
            </a:r>
          </a:p>
          <a:p>
            <a:pPr lvl="1"/>
            <a:r>
              <a:rPr lang="en-US" altLang="en-US" dirty="0"/>
              <a:t>Notes</a:t>
            </a:r>
          </a:p>
          <a:p>
            <a:pPr lvl="1"/>
            <a:r>
              <a:rPr lang="en-US" altLang="en-US" dirty="0"/>
              <a:t>Category II codes </a:t>
            </a:r>
          </a:p>
          <a:p>
            <a:pPr lvl="1"/>
            <a:r>
              <a:rPr lang="en-US" altLang="en-US" dirty="0"/>
              <a:t>Category III codes </a:t>
            </a:r>
          </a:p>
          <a:p>
            <a:pPr lvl="1"/>
            <a:r>
              <a:rPr lang="en-US" altLang="en-US" dirty="0"/>
              <a:t>Appendices A-O</a:t>
            </a:r>
          </a:p>
          <a:p>
            <a:pPr lvl="1"/>
            <a:r>
              <a:rPr lang="en-US" altLang="en-US" dirty="0"/>
              <a:t>Alphabetic Index</a:t>
            </a:r>
          </a:p>
        </p:txBody>
      </p:sp>
      <p:sp>
        <p:nvSpPr>
          <p:cNvPr id="53250" name="Title 6">
            <a:extLst>
              <a:ext uri="{FF2B5EF4-FFF2-40B4-BE49-F238E27FC236}">
                <a16:creationId xmlns:a16="http://schemas.microsoft.com/office/drawing/2014/main" id="{5AD4F4F8-4F96-4F45-9DAA-5A5F5907F960}"/>
              </a:ext>
            </a:extLst>
          </p:cNvPr>
          <p:cNvSpPr>
            <a:spLocks noGrp="1"/>
          </p:cNvSpPr>
          <p:nvPr>
            <p:ph type="title"/>
          </p:nvPr>
        </p:nvSpPr>
        <p:spPr>
          <a:xfrm>
            <a:off x="305330" y="103091"/>
            <a:ext cx="8516652" cy="533797"/>
          </a:xfrm>
        </p:spPr>
        <p:txBody>
          <a:bodyPr/>
          <a:lstStyle/>
          <a:p>
            <a:r>
              <a:rPr lang="en-US" altLang="en-US" dirty="0"/>
              <a:t>The CPT</a:t>
            </a:r>
            <a:r>
              <a:rPr lang="en-US" altLang="en-US" baseline="30000" dirty="0"/>
              <a:t>®</a:t>
            </a:r>
            <a:r>
              <a:rPr lang="en-US" altLang="en-US" dirty="0"/>
              <a:t> Code Book</a:t>
            </a:r>
          </a:p>
        </p:txBody>
      </p:sp>
      <p:sp>
        <p:nvSpPr>
          <p:cNvPr id="4" name="Rectangle 3">
            <a:extLst>
              <a:ext uri="{FF2B5EF4-FFF2-40B4-BE49-F238E27FC236}">
                <a16:creationId xmlns:a16="http://schemas.microsoft.com/office/drawing/2014/main" id="{D2B8FECC-C9CD-4FB8-9FF0-E67CA3AF1D0D}"/>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CAA71CB5-B6DF-43A2-A422-25F8350C546E}"/>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6">
            <a:extLst>
              <a:ext uri="{FF2B5EF4-FFF2-40B4-BE49-F238E27FC236}">
                <a16:creationId xmlns:a16="http://schemas.microsoft.com/office/drawing/2014/main" id="{6B09EB97-8229-479F-B9A3-2DEFDC5B4EA4}"/>
              </a:ext>
            </a:extLst>
          </p:cNvPr>
          <p:cNvSpPr>
            <a:spLocks noGrp="1"/>
          </p:cNvSpPr>
          <p:nvPr>
            <p:ph type="title"/>
          </p:nvPr>
        </p:nvSpPr>
        <p:spPr>
          <a:xfrm>
            <a:off x="305331" y="104934"/>
            <a:ext cx="7887158" cy="533797"/>
          </a:xfrm>
        </p:spPr>
        <p:txBody>
          <a:bodyPr/>
          <a:lstStyle/>
          <a:p>
            <a:r>
              <a:rPr lang="en-US" altLang="en-US" dirty="0"/>
              <a:t>CPT</a:t>
            </a:r>
            <a:r>
              <a:rPr lang="en-US" altLang="en-US" baseline="30000" dirty="0"/>
              <a:t>®</a:t>
            </a:r>
            <a:r>
              <a:rPr lang="en-US" altLang="en-US" dirty="0"/>
              <a:t> Code Basics</a:t>
            </a:r>
          </a:p>
        </p:txBody>
      </p:sp>
      <p:sp>
        <p:nvSpPr>
          <p:cNvPr id="129026" name="Rectangle 7">
            <a:extLst>
              <a:ext uri="{FF2B5EF4-FFF2-40B4-BE49-F238E27FC236}">
                <a16:creationId xmlns:a16="http://schemas.microsoft.com/office/drawing/2014/main" id="{3C83E0D6-C84E-4748-BD5D-A081E22425CB}"/>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Review medical documentation thoroughly and gather additional reports</a:t>
            </a:r>
          </a:p>
          <a:p>
            <a:pPr lvl="1"/>
            <a:r>
              <a:rPr lang="en-US" altLang="en-US" dirty="0"/>
              <a:t>Reference the alphabetical index for a CPT</a:t>
            </a:r>
            <a:r>
              <a:rPr lang="en-US" altLang="en-US" baseline="30000" dirty="0"/>
              <a:t>®</a:t>
            </a:r>
            <a:r>
              <a:rPr lang="en-US" altLang="en-US" dirty="0"/>
              <a:t> numerical code and/or code range.  </a:t>
            </a:r>
          </a:p>
          <a:p>
            <a:pPr lvl="2"/>
            <a:r>
              <a:rPr lang="en-US" altLang="en-US" dirty="0"/>
              <a:t>Condition</a:t>
            </a:r>
          </a:p>
          <a:p>
            <a:pPr lvl="2"/>
            <a:r>
              <a:rPr lang="en-US" altLang="en-US" dirty="0"/>
              <a:t>Procedure or service</a:t>
            </a:r>
          </a:p>
          <a:p>
            <a:pPr lvl="2"/>
            <a:r>
              <a:rPr lang="en-US" altLang="en-US" dirty="0"/>
              <a:t>Anatomic site</a:t>
            </a:r>
          </a:p>
          <a:p>
            <a:pPr lvl="2"/>
            <a:r>
              <a:rPr lang="en-US" altLang="en-US" dirty="0"/>
              <a:t>Synonyms, eponyms, and abbreviations</a:t>
            </a:r>
          </a:p>
          <a:p>
            <a:pPr lvl="1"/>
            <a:r>
              <a:rPr lang="en-US" altLang="en-US" dirty="0"/>
              <a:t>Review the numerical code and/or code range for specific descriptions</a:t>
            </a:r>
          </a:p>
          <a:p>
            <a:pPr lvl="1"/>
            <a:r>
              <a:rPr lang="en-US" altLang="en-US" dirty="0"/>
              <a:t>Follow CPT</a:t>
            </a:r>
            <a:r>
              <a:rPr lang="en-US" altLang="en-US" baseline="30000" dirty="0"/>
              <a:t>®</a:t>
            </a:r>
            <a:r>
              <a:rPr lang="en-US" altLang="en-US" dirty="0"/>
              <a:t> Guidelines, Conventions, and Iconology</a:t>
            </a:r>
          </a:p>
        </p:txBody>
      </p:sp>
      <p:sp>
        <p:nvSpPr>
          <p:cNvPr id="4" name="Rectangle 3">
            <a:extLst>
              <a:ext uri="{FF2B5EF4-FFF2-40B4-BE49-F238E27FC236}">
                <a16:creationId xmlns:a16="http://schemas.microsoft.com/office/drawing/2014/main" id="{ECE32D0A-7B5D-43CC-9FC0-B8272F7998BE}"/>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6">
            <a:extLst>
              <a:ext uri="{FF2B5EF4-FFF2-40B4-BE49-F238E27FC236}">
                <a16:creationId xmlns:a16="http://schemas.microsoft.com/office/drawing/2014/main" id="{F1290C72-AE1A-416A-9698-4A4D4CBA9B7D}"/>
              </a:ext>
            </a:extLst>
          </p:cNvPr>
          <p:cNvSpPr>
            <a:spLocks noGrp="1"/>
          </p:cNvSpPr>
          <p:nvPr>
            <p:ph type="title"/>
          </p:nvPr>
        </p:nvSpPr>
        <p:spPr>
          <a:xfrm>
            <a:off x="305331" y="104934"/>
            <a:ext cx="7887158" cy="533797"/>
          </a:xfrm>
        </p:spPr>
        <p:txBody>
          <a:bodyPr/>
          <a:lstStyle/>
          <a:p>
            <a:r>
              <a:rPr lang="en-US" altLang="en-US" dirty="0"/>
              <a:t>Category II CPT</a:t>
            </a:r>
            <a:r>
              <a:rPr lang="en-US" altLang="en-US" baseline="30000" dirty="0"/>
              <a:t>®</a:t>
            </a:r>
            <a:r>
              <a:rPr lang="en-US" altLang="en-US" dirty="0"/>
              <a:t> Codes</a:t>
            </a:r>
          </a:p>
        </p:txBody>
      </p:sp>
      <p:sp>
        <p:nvSpPr>
          <p:cNvPr id="137218" name="Rectangle 8">
            <a:extLst>
              <a:ext uri="{FF2B5EF4-FFF2-40B4-BE49-F238E27FC236}">
                <a16:creationId xmlns:a16="http://schemas.microsoft.com/office/drawing/2014/main" id="{46894CB8-0ECC-49A1-A835-C68A1E6A5EC1}"/>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Alphanumeric format, with the letter “F” in the last position, </a:t>
            </a:r>
            <a:r>
              <a:rPr lang="en-US" altLang="en-US" dirty="0" err="1"/>
              <a:t>eg</a:t>
            </a:r>
            <a:r>
              <a:rPr lang="en-US" altLang="en-US" dirty="0"/>
              <a:t>, 0001F</a:t>
            </a:r>
          </a:p>
          <a:p>
            <a:pPr lvl="1"/>
            <a:endParaRPr lang="en-US" altLang="en-US" dirty="0"/>
          </a:p>
          <a:p>
            <a:pPr lvl="1"/>
            <a:r>
              <a:rPr lang="en-US" altLang="en-US" dirty="0"/>
              <a:t>Optional “performance measurement” tracking codes</a:t>
            </a:r>
          </a:p>
          <a:p>
            <a:pPr lvl="1"/>
            <a:endParaRPr lang="en-US" altLang="en-US" dirty="0"/>
          </a:p>
          <a:p>
            <a:pPr lvl="1"/>
            <a:r>
              <a:rPr lang="en-US" altLang="en-US" dirty="0"/>
              <a:t>Used to report Quality to Medicare under Quality Payment Program</a:t>
            </a:r>
          </a:p>
          <a:p>
            <a:pPr lvl="1"/>
            <a:endParaRPr lang="en-US" altLang="en-US" dirty="0"/>
          </a:p>
          <a:p>
            <a:pPr lvl="1"/>
            <a:r>
              <a:rPr lang="en-US" altLang="en-US" dirty="0"/>
              <a:t>Formerly referred to as Physician Quality Reporting System (PQRS)</a:t>
            </a:r>
          </a:p>
        </p:txBody>
      </p:sp>
      <p:sp>
        <p:nvSpPr>
          <p:cNvPr id="4" name="Rectangle 3">
            <a:extLst>
              <a:ext uri="{FF2B5EF4-FFF2-40B4-BE49-F238E27FC236}">
                <a16:creationId xmlns:a16="http://schemas.microsoft.com/office/drawing/2014/main" id="{4F7C896D-E9C2-4878-8113-29EC7268D8B5}"/>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5D6D634F-9918-497A-A2D9-FF2B94C5A163}"/>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6">
            <a:extLst>
              <a:ext uri="{FF2B5EF4-FFF2-40B4-BE49-F238E27FC236}">
                <a16:creationId xmlns:a16="http://schemas.microsoft.com/office/drawing/2014/main" id="{5B897CF0-95F9-4169-97C6-B62169DB492F}"/>
              </a:ext>
            </a:extLst>
          </p:cNvPr>
          <p:cNvSpPr>
            <a:spLocks noGrp="1"/>
          </p:cNvSpPr>
          <p:nvPr>
            <p:ph type="title"/>
          </p:nvPr>
        </p:nvSpPr>
        <p:spPr>
          <a:xfrm>
            <a:off x="305331" y="104934"/>
            <a:ext cx="7887158" cy="533797"/>
          </a:xfrm>
        </p:spPr>
        <p:txBody>
          <a:bodyPr/>
          <a:lstStyle/>
          <a:p>
            <a:r>
              <a:rPr lang="en-US" altLang="en-US" dirty="0"/>
              <a:t>Category III CPT</a:t>
            </a:r>
            <a:r>
              <a:rPr lang="en-US" altLang="en-US" baseline="30000" dirty="0"/>
              <a:t>®</a:t>
            </a:r>
            <a:r>
              <a:rPr lang="en-US" altLang="en-US" dirty="0"/>
              <a:t> codes</a:t>
            </a:r>
          </a:p>
        </p:txBody>
      </p:sp>
      <p:sp>
        <p:nvSpPr>
          <p:cNvPr id="139266" name="Rectangle 9">
            <a:extLst>
              <a:ext uri="{FF2B5EF4-FFF2-40B4-BE49-F238E27FC236}">
                <a16:creationId xmlns:a16="http://schemas.microsoft.com/office/drawing/2014/main" id="{78FEBF16-5D61-40B7-B0B1-2A5AB9C46B07}"/>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Temporary codes</a:t>
            </a:r>
          </a:p>
          <a:p>
            <a:pPr lvl="1"/>
            <a:endParaRPr lang="en-US" altLang="en-US" dirty="0"/>
          </a:p>
          <a:p>
            <a:pPr lvl="1"/>
            <a:r>
              <a:rPr lang="en-US" altLang="en-US" dirty="0"/>
              <a:t>Alphanumeric structure, with a “T” in the last position, </a:t>
            </a:r>
            <a:r>
              <a:rPr lang="en-US" altLang="en-US" dirty="0" err="1"/>
              <a:t>eg</a:t>
            </a:r>
            <a:r>
              <a:rPr lang="en-US" altLang="en-US" dirty="0"/>
              <a:t>, 0042T</a:t>
            </a:r>
          </a:p>
          <a:p>
            <a:pPr lvl="1"/>
            <a:endParaRPr lang="en-US" altLang="en-US" dirty="0"/>
          </a:p>
          <a:p>
            <a:pPr lvl="1"/>
            <a:r>
              <a:rPr lang="en-US" altLang="en-US" dirty="0"/>
              <a:t>Can be reported alone, without an additional Category I code</a:t>
            </a:r>
          </a:p>
        </p:txBody>
      </p:sp>
      <p:sp>
        <p:nvSpPr>
          <p:cNvPr id="4" name="Rectangle 3">
            <a:extLst>
              <a:ext uri="{FF2B5EF4-FFF2-40B4-BE49-F238E27FC236}">
                <a16:creationId xmlns:a16="http://schemas.microsoft.com/office/drawing/2014/main" id="{F8B5D02D-93D4-4392-BB71-7997219CCB9B}"/>
              </a:ext>
            </a:extLst>
          </p:cNvPr>
          <p:cNvSpPr txBox="1">
            <a:spLocks noChangeArrowheads="1"/>
          </p:cNvSpPr>
          <p:nvPr/>
        </p:nvSpPr>
        <p:spPr>
          <a:xfrm>
            <a:off x="0" y="1029230"/>
            <a:ext cx="8229865" cy="2971271"/>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48DBB42A-9854-4496-870D-3A7400A08E60}"/>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6">
            <a:extLst>
              <a:ext uri="{FF2B5EF4-FFF2-40B4-BE49-F238E27FC236}">
                <a16:creationId xmlns:a16="http://schemas.microsoft.com/office/drawing/2014/main" id="{BD10DB54-7939-4893-A2EE-3E7D51F5336B}"/>
              </a:ext>
            </a:extLst>
          </p:cNvPr>
          <p:cNvSpPr>
            <a:spLocks noGrp="1"/>
          </p:cNvSpPr>
          <p:nvPr>
            <p:ph type="title"/>
          </p:nvPr>
        </p:nvSpPr>
        <p:spPr/>
        <p:txBody>
          <a:bodyPr/>
          <a:lstStyle/>
          <a:p>
            <a:r>
              <a:rPr lang="en-US" altLang="en-US" dirty="0"/>
              <a:t>CPT</a:t>
            </a:r>
            <a:r>
              <a:rPr lang="en-US" altLang="en-US" baseline="30000" dirty="0"/>
              <a:t>®</a:t>
            </a:r>
            <a:r>
              <a:rPr lang="en-US" altLang="en-US" dirty="0"/>
              <a:t> Appendices</a:t>
            </a:r>
          </a:p>
        </p:txBody>
      </p:sp>
      <p:sp>
        <p:nvSpPr>
          <p:cNvPr id="141314" name="Rectangle 7">
            <a:extLst>
              <a:ext uri="{FF2B5EF4-FFF2-40B4-BE49-F238E27FC236}">
                <a16:creationId xmlns:a16="http://schemas.microsoft.com/office/drawing/2014/main" id="{4DA77992-A8DE-4F58-8EF5-6D9F8919361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Appendix A - Modifiers categorized:</a:t>
            </a:r>
          </a:p>
          <a:p>
            <a:pPr lvl="1"/>
            <a:r>
              <a:rPr lang="en-IN" altLang="en-US" dirty="0"/>
              <a:t>Modifiers applicable to CPT</a:t>
            </a:r>
            <a:r>
              <a:rPr lang="en-IN" altLang="en-US" baseline="30000" dirty="0"/>
              <a:t>®</a:t>
            </a:r>
            <a:r>
              <a:rPr lang="en-IN" altLang="en-US" dirty="0"/>
              <a:t> codes</a:t>
            </a:r>
          </a:p>
          <a:p>
            <a:pPr lvl="1"/>
            <a:r>
              <a:rPr lang="en-IN" altLang="en-US" dirty="0" err="1"/>
              <a:t>Anesthesia</a:t>
            </a:r>
            <a:r>
              <a:rPr lang="en-IN" altLang="en-US" dirty="0"/>
              <a:t> Physical Status Modifiers</a:t>
            </a:r>
          </a:p>
          <a:p>
            <a:pPr lvl="1"/>
            <a:r>
              <a:rPr lang="en-IN" altLang="en-US" dirty="0"/>
              <a:t>CPT</a:t>
            </a:r>
            <a:r>
              <a:rPr lang="en-IN" altLang="en-US" baseline="30000" dirty="0"/>
              <a:t>®</a:t>
            </a:r>
            <a:r>
              <a:rPr lang="en-IN" altLang="en-US" dirty="0"/>
              <a:t> Level I Modifiers approved for Ambulatory Surgery </a:t>
            </a:r>
            <a:r>
              <a:rPr lang="en-IN" altLang="en-US" dirty="0" err="1"/>
              <a:t>Center</a:t>
            </a:r>
            <a:r>
              <a:rPr lang="en-IN" altLang="en-US" dirty="0"/>
              <a:t> (ASC) Hospital Outpatient Use</a:t>
            </a:r>
          </a:p>
          <a:p>
            <a:pPr lvl="1"/>
            <a:r>
              <a:rPr lang="en-IN" altLang="en-US" dirty="0"/>
              <a:t>Level II (HCPCS/National) Modifiers</a:t>
            </a:r>
          </a:p>
          <a:p>
            <a:endParaRPr lang="en-IN" altLang="en-US" dirty="0"/>
          </a:p>
        </p:txBody>
      </p:sp>
      <p:sp>
        <p:nvSpPr>
          <p:cNvPr id="4" name="Rectangle 3">
            <a:extLst>
              <a:ext uri="{FF2B5EF4-FFF2-40B4-BE49-F238E27FC236}">
                <a16:creationId xmlns:a16="http://schemas.microsoft.com/office/drawing/2014/main" id="{21A994DA-C7B6-41F3-A19A-46056931A63D}"/>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1"/>
            <a:r>
              <a:rPr lang="en-US" dirty="0"/>
              <a:t>Underline main terms</a:t>
            </a:r>
          </a:p>
          <a:p>
            <a:pPr lvl="1"/>
            <a:endParaRPr lang="en-US" dirty="0"/>
          </a:p>
          <a:p>
            <a:pPr lvl="1"/>
            <a:r>
              <a:rPr lang="en-US" dirty="0"/>
              <a:t>Highlight key points</a:t>
            </a:r>
          </a:p>
          <a:p>
            <a:pPr lvl="1"/>
            <a:endParaRPr lang="en-US" dirty="0"/>
          </a:p>
          <a:p>
            <a:pPr lvl="1"/>
            <a:r>
              <a:rPr lang="en-US" dirty="0"/>
              <a:t>Write effective reminders, such as guidelines</a:t>
            </a:r>
          </a:p>
        </p:txBody>
      </p:sp>
      <p:sp>
        <p:nvSpPr>
          <p:cNvPr id="3" name="Title 2"/>
          <p:cNvSpPr>
            <a:spLocks noGrp="1"/>
          </p:cNvSpPr>
          <p:nvPr>
            <p:ph type="title"/>
          </p:nvPr>
        </p:nvSpPr>
        <p:spPr/>
        <p:txBody>
          <a:bodyPr/>
          <a:lstStyle/>
          <a:p>
            <a:r>
              <a:rPr lang="en-US" dirty="0"/>
              <a:t>Marking Your Books</a:t>
            </a:r>
          </a:p>
        </p:txBody>
      </p:sp>
    </p:spTree>
    <p:extLst>
      <p:ext uri="{BB962C8B-B14F-4D97-AF65-F5344CB8AC3E}">
        <p14:creationId xmlns:p14="http://schemas.microsoft.com/office/powerpoint/2010/main" val="1853794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6">
            <a:extLst>
              <a:ext uri="{FF2B5EF4-FFF2-40B4-BE49-F238E27FC236}">
                <a16:creationId xmlns:a16="http://schemas.microsoft.com/office/drawing/2014/main" id="{A649791D-B098-4D2A-A8BA-FD8305B280DC}"/>
              </a:ext>
            </a:extLst>
          </p:cNvPr>
          <p:cNvSpPr>
            <a:spLocks noGrp="1"/>
          </p:cNvSpPr>
          <p:nvPr>
            <p:ph type="title"/>
          </p:nvPr>
        </p:nvSpPr>
        <p:spPr/>
        <p:txBody>
          <a:bodyPr/>
          <a:lstStyle/>
          <a:p>
            <a:r>
              <a:rPr lang="en-US" altLang="en-US" dirty="0"/>
              <a:t>CPT</a:t>
            </a:r>
            <a:r>
              <a:rPr lang="en-US" altLang="en-US" baseline="30000" dirty="0"/>
              <a:t>®</a:t>
            </a:r>
            <a:r>
              <a:rPr lang="en-US" altLang="en-US" dirty="0"/>
              <a:t> Appendices</a:t>
            </a:r>
          </a:p>
        </p:txBody>
      </p:sp>
      <p:sp>
        <p:nvSpPr>
          <p:cNvPr id="143362" name="Rectangle 7">
            <a:extLst>
              <a:ext uri="{FF2B5EF4-FFF2-40B4-BE49-F238E27FC236}">
                <a16:creationId xmlns:a16="http://schemas.microsoft.com/office/drawing/2014/main" id="{73996693-8E6D-4684-B978-221B5F11EC6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Appendix B - changes and additions to the CPT</a:t>
            </a:r>
            <a:r>
              <a:rPr lang="en-US" altLang="en-US" baseline="30000" dirty="0"/>
              <a:t>®</a:t>
            </a:r>
            <a:r>
              <a:rPr lang="en-US" altLang="en-US" dirty="0"/>
              <a:t> codes from the previous year</a:t>
            </a:r>
          </a:p>
          <a:p>
            <a:pPr lvl="1"/>
            <a:endParaRPr lang="en-US" altLang="en-US" dirty="0"/>
          </a:p>
          <a:p>
            <a:pPr lvl="1"/>
            <a:r>
              <a:rPr lang="en-US" altLang="en-US" dirty="0"/>
              <a:t>Appendix C - clinical E/M examples for different specialties</a:t>
            </a:r>
          </a:p>
          <a:p>
            <a:pPr lvl="1"/>
            <a:endParaRPr lang="en-US" altLang="en-US" dirty="0"/>
          </a:p>
          <a:p>
            <a:pPr lvl="1"/>
            <a:r>
              <a:rPr lang="en-US" altLang="en-US" dirty="0"/>
              <a:t>Appendix D – Add-on Codes</a:t>
            </a:r>
          </a:p>
        </p:txBody>
      </p:sp>
      <p:sp>
        <p:nvSpPr>
          <p:cNvPr id="4" name="Rectangle 3">
            <a:extLst>
              <a:ext uri="{FF2B5EF4-FFF2-40B4-BE49-F238E27FC236}">
                <a16:creationId xmlns:a16="http://schemas.microsoft.com/office/drawing/2014/main" id="{24C6CBB8-B1F0-4FDC-AAD2-59FDE02933B4}"/>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6">
            <a:extLst>
              <a:ext uri="{FF2B5EF4-FFF2-40B4-BE49-F238E27FC236}">
                <a16:creationId xmlns:a16="http://schemas.microsoft.com/office/drawing/2014/main" id="{D8215792-D380-4B9D-85C9-7DC8B1E228F6}"/>
              </a:ext>
            </a:extLst>
          </p:cNvPr>
          <p:cNvSpPr>
            <a:spLocks noGrp="1"/>
          </p:cNvSpPr>
          <p:nvPr>
            <p:ph type="title"/>
          </p:nvPr>
        </p:nvSpPr>
        <p:spPr>
          <a:xfrm>
            <a:off x="305331" y="104934"/>
            <a:ext cx="7887158" cy="533797"/>
          </a:xfrm>
        </p:spPr>
        <p:txBody>
          <a:bodyPr/>
          <a:lstStyle/>
          <a:p>
            <a:r>
              <a:rPr lang="en-US" altLang="en-US" dirty="0"/>
              <a:t>CPT</a:t>
            </a:r>
            <a:r>
              <a:rPr lang="en-US" altLang="en-US" baseline="30000" dirty="0"/>
              <a:t>®</a:t>
            </a:r>
            <a:r>
              <a:rPr lang="en-US" altLang="en-US" dirty="0"/>
              <a:t> Appendices</a:t>
            </a:r>
          </a:p>
        </p:txBody>
      </p:sp>
      <p:sp>
        <p:nvSpPr>
          <p:cNvPr id="145410" name="Rectangle 7">
            <a:extLst>
              <a:ext uri="{FF2B5EF4-FFF2-40B4-BE49-F238E27FC236}">
                <a16:creationId xmlns:a16="http://schemas.microsoft.com/office/drawing/2014/main" id="{DF898B34-E5CD-4199-B811-6355196BD1C4}"/>
              </a:ext>
            </a:extLst>
          </p:cNvPr>
          <p:cNvSpPr>
            <a:spLocks noGrp="1" noChangeArrowheads="1"/>
          </p:cNvSpPr>
          <p:nvPr>
            <p:ph type="body" sz="quarter" idx="14"/>
          </p:nvPr>
        </p:nvSpPr>
        <p:spPr bwMode="auto">
          <a:xfrm>
            <a:off x="304800" y="858838"/>
            <a:ext cx="8516938" cy="247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Appendix E – Exempt from the use of modifier 51 (multiple procedures)</a:t>
            </a:r>
          </a:p>
          <a:p>
            <a:pPr lvl="1"/>
            <a:endParaRPr lang="en-US" altLang="en-US" dirty="0"/>
          </a:p>
          <a:p>
            <a:pPr lvl="1"/>
            <a:r>
              <a:rPr lang="en-US" altLang="en-US" dirty="0"/>
              <a:t>Appendix F – Exempt from the use of Modifier 63 (procedures performed on infants less than 4kg)</a:t>
            </a:r>
          </a:p>
          <a:p>
            <a:pPr lvl="1"/>
            <a:endParaRPr lang="en-US" altLang="en-US" dirty="0"/>
          </a:p>
          <a:p>
            <a:pPr lvl="1"/>
            <a:r>
              <a:rPr lang="en-US" altLang="en-US" dirty="0"/>
              <a:t>Appendix G – Removed from the CPT</a:t>
            </a:r>
            <a:r>
              <a:rPr lang="en-US" altLang="en-US" baseline="30000" dirty="0"/>
              <a:t>®</a:t>
            </a:r>
            <a:r>
              <a:rPr lang="en-US" altLang="en-US" dirty="0"/>
              <a:t> code book (2017).</a:t>
            </a:r>
          </a:p>
        </p:txBody>
      </p:sp>
      <p:sp>
        <p:nvSpPr>
          <p:cNvPr id="4" name="Rectangle 3">
            <a:extLst>
              <a:ext uri="{FF2B5EF4-FFF2-40B4-BE49-F238E27FC236}">
                <a16:creationId xmlns:a16="http://schemas.microsoft.com/office/drawing/2014/main" id="{19128699-A1FD-4D21-8BBB-C51744EB85BC}"/>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6">
            <a:extLst>
              <a:ext uri="{FF2B5EF4-FFF2-40B4-BE49-F238E27FC236}">
                <a16:creationId xmlns:a16="http://schemas.microsoft.com/office/drawing/2014/main" id="{B067EB0C-A6B5-4931-899C-CFB5445DD58C}"/>
              </a:ext>
            </a:extLst>
          </p:cNvPr>
          <p:cNvSpPr>
            <a:spLocks noGrp="1"/>
          </p:cNvSpPr>
          <p:nvPr>
            <p:ph type="title"/>
          </p:nvPr>
        </p:nvSpPr>
        <p:spPr/>
        <p:txBody>
          <a:bodyPr/>
          <a:lstStyle/>
          <a:p>
            <a:r>
              <a:rPr lang="en-US" altLang="en-US" dirty="0"/>
              <a:t>CPT</a:t>
            </a:r>
            <a:r>
              <a:rPr lang="en-US" altLang="en-US" baseline="30000" dirty="0"/>
              <a:t>®</a:t>
            </a:r>
            <a:r>
              <a:rPr lang="en-US" altLang="en-US" dirty="0"/>
              <a:t> Appendices</a:t>
            </a:r>
          </a:p>
        </p:txBody>
      </p:sp>
      <p:sp>
        <p:nvSpPr>
          <p:cNvPr id="147458" name="Rectangle 7">
            <a:extLst>
              <a:ext uri="{FF2B5EF4-FFF2-40B4-BE49-F238E27FC236}">
                <a16:creationId xmlns:a16="http://schemas.microsoft.com/office/drawing/2014/main" id="{D0AEB4FB-5049-4918-9880-21D513A537C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Appendix H – Alphabetic Index of Performance Measures by Clinical Condition or Topic</a:t>
            </a:r>
          </a:p>
          <a:p>
            <a:pPr lvl="2"/>
            <a:r>
              <a:rPr lang="en-US" altLang="en-US" dirty="0"/>
              <a:t>Available only on the AMA website</a:t>
            </a:r>
          </a:p>
          <a:p>
            <a:pPr lvl="2"/>
            <a:r>
              <a:rPr lang="en-US" altLang="en-US" dirty="0">
                <a:hlinkClick r:id="rId3"/>
              </a:rPr>
              <a:t>www.ama-assn.org</a:t>
            </a:r>
            <a:r>
              <a:rPr lang="en-US" altLang="en-US" dirty="0"/>
              <a:t>.</a:t>
            </a:r>
          </a:p>
          <a:p>
            <a:pPr lvl="1"/>
            <a:endParaRPr lang="en-US" altLang="en-US" dirty="0"/>
          </a:p>
          <a:p>
            <a:pPr lvl="1"/>
            <a:r>
              <a:rPr lang="en-US" altLang="en-US" dirty="0"/>
              <a:t>Appendix I – Genetic Testing Code Modifiers</a:t>
            </a:r>
          </a:p>
          <a:p>
            <a:pPr lvl="2"/>
            <a:r>
              <a:rPr lang="en-US" altLang="en-US" dirty="0"/>
              <a:t>Removed from the CPT</a:t>
            </a:r>
            <a:r>
              <a:rPr lang="en-US" altLang="en-US" baseline="30000" dirty="0"/>
              <a:t>®</a:t>
            </a:r>
            <a:r>
              <a:rPr lang="en-US" altLang="en-US" dirty="0"/>
              <a:t> code book (2013)</a:t>
            </a:r>
          </a:p>
          <a:p>
            <a:pPr lvl="2"/>
            <a:endParaRPr lang="en-US" altLang="en-US" dirty="0"/>
          </a:p>
          <a:p>
            <a:pPr lvl="1"/>
            <a:r>
              <a:rPr lang="en-US" altLang="en-US" dirty="0"/>
              <a:t>Appendix J - Electrodiagnostic Medicine Listing of Sensory, Motor, and Mixed Nerves</a:t>
            </a:r>
          </a:p>
        </p:txBody>
      </p:sp>
      <p:sp>
        <p:nvSpPr>
          <p:cNvPr id="4" name="Rectangle 3">
            <a:extLst>
              <a:ext uri="{FF2B5EF4-FFF2-40B4-BE49-F238E27FC236}">
                <a16:creationId xmlns:a16="http://schemas.microsoft.com/office/drawing/2014/main" id="{1305E666-A8B6-418E-8668-D891B4B00910}"/>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6">
            <a:extLst>
              <a:ext uri="{FF2B5EF4-FFF2-40B4-BE49-F238E27FC236}">
                <a16:creationId xmlns:a16="http://schemas.microsoft.com/office/drawing/2014/main" id="{E1227861-DDAA-45B3-AF3C-D1A2BD0A26C7}"/>
              </a:ext>
            </a:extLst>
          </p:cNvPr>
          <p:cNvSpPr>
            <a:spLocks noGrp="1"/>
          </p:cNvSpPr>
          <p:nvPr>
            <p:ph type="title"/>
          </p:nvPr>
        </p:nvSpPr>
        <p:spPr/>
        <p:txBody>
          <a:bodyPr/>
          <a:lstStyle/>
          <a:p>
            <a:r>
              <a:rPr lang="en-US" altLang="en-US" dirty="0"/>
              <a:t>CPT</a:t>
            </a:r>
            <a:r>
              <a:rPr lang="en-US" altLang="en-US" baseline="30000" dirty="0"/>
              <a:t>®</a:t>
            </a:r>
            <a:r>
              <a:rPr lang="en-US" altLang="en-US" dirty="0"/>
              <a:t> Appendices</a:t>
            </a:r>
          </a:p>
        </p:txBody>
      </p:sp>
      <p:sp>
        <p:nvSpPr>
          <p:cNvPr id="149506" name="Rectangle 7">
            <a:extLst>
              <a:ext uri="{FF2B5EF4-FFF2-40B4-BE49-F238E27FC236}">
                <a16:creationId xmlns:a16="http://schemas.microsoft.com/office/drawing/2014/main" id="{C17BE7C0-17B1-4995-B0E0-1EC1B5F6A92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IN" altLang="en-US" dirty="0"/>
              <a:t>Appendix K - Product Pending FDA Approval</a:t>
            </a:r>
          </a:p>
          <a:p>
            <a:pPr lvl="1"/>
            <a:endParaRPr lang="en-IN" altLang="en-US" dirty="0"/>
          </a:p>
          <a:p>
            <a:pPr lvl="1"/>
            <a:r>
              <a:rPr lang="en-IN" altLang="en-US" dirty="0"/>
              <a:t>Appendix L - Vascular Families</a:t>
            </a:r>
          </a:p>
          <a:p>
            <a:pPr lvl="2"/>
            <a:r>
              <a:rPr lang="en-IN" altLang="en-US" dirty="0"/>
              <a:t>Based on the assumption that a vascular catheterization has a starting point of the aorta</a:t>
            </a:r>
          </a:p>
          <a:p>
            <a:pPr lvl="1"/>
            <a:endParaRPr lang="en-IN" altLang="en-US" dirty="0"/>
          </a:p>
          <a:p>
            <a:pPr lvl="1"/>
            <a:r>
              <a:rPr lang="en-IN" altLang="en-US" dirty="0"/>
              <a:t>Appendix M - Crosswalk to Deleted CPT</a:t>
            </a:r>
            <a:r>
              <a:rPr lang="en-IN" altLang="en-US" baseline="30000" dirty="0"/>
              <a:t>®</a:t>
            </a:r>
            <a:r>
              <a:rPr lang="en-IN" altLang="en-US" dirty="0"/>
              <a:t> Codes</a:t>
            </a:r>
          </a:p>
          <a:p>
            <a:pPr lvl="1"/>
            <a:endParaRPr lang="en-IN" altLang="en-US" dirty="0"/>
          </a:p>
          <a:p>
            <a:pPr lvl="1"/>
            <a:r>
              <a:rPr lang="en-IN" altLang="en-US" dirty="0"/>
              <a:t>Appendix N - Summary of Re-sequenced CPT</a:t>
            </a:r>
            <a:r>
              <a:rPr lang="en-IN" altLang="en-US" baseline="30000" dirty="0"/>
              <a:t>®</a:t>
            </a:r>
            <a:r>
              <a:rPr lang="en-IN" altLang="en-US" dirty="0"/>
              <a:t> Codes</a:t>
            </a:r>
          </a:p>
          <a:p>
            <a:pPr lvl="1"/>
            <a:endParaRPr lang="en-IN" altLang="en-US" dirty="0"/>
          </a:p>
          <a:p>
            <a:pPr lvl="1"/>
            <a:r>
              <a:rPr lang="en-IN" altLang="en-US" dirty="0"/>
              <a:t>Appendix O – Multianalyte Assays</a:t>
            </a:r>
          </a:p>
          <a:p>
            <a:pPr lvl="2"/>
            <a:r>
              <a:rPr lang="en-IN" altLang="en-US" dirty="0"/>
              <a:t>Laboratory use</a:t>
            </a:r>
          </a:p>
        </p:txBody>
      </p:sp>
      <p:sp>
        <p:nvSpPr>
          <p:cNvPr id="4" name="Rectangle 3">
            <a:extLst>
              <a:ext uri="{FF2B5EF4-FFF2-40B4-BE49-F238E27FC236}">
                <a16:creationId xmlns:a16="http://schemas.microsoft.com/office/drawing/2014/main" id="{B064EC83-5C2E-4932-A91A-A77A329CF411}"/>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6">
            <a:extLst>
              <a:ext uri="{FF2B5EF4-FFF2-40B4-BE49-F238E27FC236}">
                <a16:creationId xmlns:a16="http://schemas.microsoft.com/office/drawing/2014/main" id="{B53E0A53-4421-4452-AC06-827BFC71F0C9}"/>
              </a:ext>
            </a:extLst>
          </p:cNvPr>
          <p:cNvSpPr>
            <a:spLocks noGrp="1"/>
          </p:cNvSpPr>
          <p:nvPr>
            <p:ph type="title"/>
          </p:nvPr>
        </p:nvSpPr>
        <p:spPr/>
        <p:txBody>
          <a:bodyPr/>
          <a:lstStyle/>
          <a:p>
            <a:r>
              <a:rPr lang="en-US" altLang="en-US" dirty="0"/>
              <a:t>CPT</a:t>
            </a:r>
            <a:r>
              <a:rPr lang="en-US" altLang="en-US" baseline="30000" dirty="0"/>
              <a:t>®</a:t>
            </a:r>
            <a:r>
              <a:rPr lang="en-US" altLang="en-US" dirty="0"/>
              <a:t> Appendices</a:t>
            </a:r>
          </a:p>
        </p:txBody>
      </p:sp>
      <p:sp>
        <p:nvSpPr>
          <p:cNvPr id="151554" name="Rectangle 7">
            <a:extLst>
              <a:ext uri="{FF2B5EF4-FFF2-40B4-BE49-F238E27FC236}">
                <a16:creationId xmlns:a16="http://schemas.microsoft.com/office/drawing/2014/main" id="{164DD891-1CC4-4CA1-94ED-321E7C55256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Appendix P – CPT</a:t>
            </a:r>
            <a:r>
              <a:rPr lang="en-US" altLang="en-US" baseline="30000" dirty="0"/>
              <a:t>®</a:t>
            </a:r>
            <a:r>
              <a:rPr lang="en-US" altLang="en-US" dirty="0"/>
              <a:t> Codes that May Be Used for Synchronous Telemedicine Services </a:t>
            </a:r>
          </a:p>
          <a:p>
            <a:pPr lvl="2"/>
            <a:r>
              <a:rPr lang="en-US" altLang="en-US" dirty="0"/>
              <a:t>These codes are used with real-time telemedicine services when appended with modifier 95.  </a:t>
            </a:r>
          </a:p>
        </p:txBody>
      </p:sp>
      <p:sp>
        <p:nvSpPr>
          <p:cNvPr id="4" name="Rectangle 3">
            <a:extLst>
              <a:ext uri="{FF2B5EF4-FFF2-40B4-BE49-F238E27FC236}">
                <a16:creationId xmlns:a16="http://schemas.microsoft.com/office/drawing/2014/main" id="{360F758C-7CB0-4082-990C-AD4F9B6440E6}"/>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6">
            <a:extLst>
              <a:ext uri="{FF2B5EF4-FFF2-40B4-BE49-F238E27FC236}">
                <a16:creationId xmlns:a16="http://schemas.microsoft.com/office/drawing/2014/main" id="{648D036E-6DD6-4CEF-BA82-736B9D39383A}"/>
              </a:ext>
            </a:extLst>
          </p:cNvPr>
          <p:cNvSpPr>
            <a:spLocks noGrp="1"/>
          </p:cNvSpPr>
          <p:nvPr>
            <p:ph type="title"/>
          </p:nvPr>
        </p:nvSpPr>
        <p:spPr/>
        <p:txBody>
          <a:bodyPr/>
          <a:lstStyle/>
          <a:p>
            <a:r>
              <a:rPr lang="en-US" altLang="en-US" dirty="0"/>
              <a:t>National Correct Coding Initiative (NCCI)</a:t>
            </a:r>
          </a:p>
        </p:txBody>
      </p:sp>
      <p:sp>
        <p:nvSpPr>
          <p:cNvPr id="135170" name="Rectangle 7">
            <a:extLst>
              <a:ext uri="{FF2B5EF4-FFF2-40B4-BE49-F238E27FC236}">
                <a16:creationId xmlns:a16="http://schemas.microsoft.com/office/drawing/2014/main" id="{7CEF2D7E-2AF7-405D-9142-5271B42B4957}"/>
              </a:ext>
            </a:extLst>
          </p:cNvPr>
          <p:cNvSpPr>
            <a:spLocks noGrp="1" noChangeArrowheads="1"/>
          </p:cNvSpPr>
          <p:nvPr>
            <p:ph type="body" sz="quarter" idx="14"/>
          </p:nvPr>
        </p:nvSpPr>
        <p:spPr bwMode="auto"/>
        <p:txBody>
          <a:bodyPr vert="horz" wrap="square" numCol="1" anchor="t" anchorCtr="0" compatLnSpc="1">
            <a:prstTxWarp prst="textNoShape">
              <a:avLst/>
            </a:prstTxWarp>
          </a:bodyPr>
          <a:lstStyle/>
          <a:p>
            <a:pPr lvl="1"/>
            <a:r>
              <a:rPr lang="en-US" altLang="en-US" dirty="0"/>
              <a:t>Implemented by CMS  </a:t>
            </a:r>
          </a:p>
          <a:p>
            <a:pPr lvl="1"/>
            <a:r>
              <a:rPr lang="en-US" altLang="en-US" dirty="0"/>
              <a:t>Promotes correct coding methodologies </a:t>
            </a:r>
          </a:p>
          <a:p>
            <a:pPr lvl="1"/>
            <a:r>
              <a:rPr lang="en-US" altLang="en-US" dirty="0"/>
              <a:t>Controls the improper assignment of codes that results in inappropriate reimbursement </a:t>
            </a:r>
          </a:p>
          <a:p>
            <a:endParaRPr lang="en-US" altLang="en-US" dirty="0"/>
          </a:p>
          <a:p>
            <a:r>
              <a:rPr lang="en-US" altLang="en-US" dirty="0"/>
              <a:t>Medicare publishes CCI:</a:t>
            </a:r>
          </a:p>
          <a:p>
            <a:r>
              <a:rPr lang="en-US" altLang="en-US" dirty="0">
                <a:hlinkClick r:id="rId3"/>
              </a:rPr>
              <a:t>https://www.cms.gov/Medicare/Coding/NationalCorrectCodInitEd/index.html</a:t>
            </a:r>
            <a:endParaRPr lang="en-US" altLang="en-US" dirty="0"/>
          </a:p>
          <a:p>
            <a:endParaRPr lang="en-US" altLang="en-US" dirty="0"/>
          </a:p>
        </p:txBody>
      </p:sp>
      <p:sp>
        <p:nvSpPr>
          <p:cNvPr id="4" name="Rectangle 3">
            <a:extLst>
              <a:ext uri="{FF2B5EF4-FFF2-40B4-BE49-F238E27FC236}">
                <a16:creationId xmlns:a16="http://schemas.microsoft.com/office/drawing/2014/main" id="{CB97811B-A210-4437-BB60-F35151548704}"/>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B0DAEA7-83FF-4945-A47E-B3DB398A6554}"/>
              </a:ext>
            </a:extLst>
          </p:cNvPr>
          <p:cNvSpPr>
            <a:spLocks noGrp="1" noChangeArrowheads="1"/>
          </p:cNvSpPr>
          <p:nvPr>
            <p:ph type="title"/>
          </p:nvPr>
        </p:nvSpPr>
        <p:spPr/>
        <p:txBody>
          <a:bodyPr/>
          <a:lstStyle/>
          <a:p>
            <a:r>
              <a:rPr lang="en-US" altLang="en-US" dirty="0"/>
              <a:t>Sequencing</a:t>
            </a:r>
          </a:p>
        </p:txBody>
      </p:sp>
      <p:sp>
        <p:nvSpPr>
          <p:cNvPr id="133122" name="Rectangle 3">
            <a:extLst>
              <a:ext uri="{FF2B5EF4-FFF2-40B4-BE49-F238E27FC236}">
                <a16:creationId xmlns:a16="http://schemas.microsoft.com/office/drawing/2014/main" id="{24DCD3A5-0752-4015-AB1E-106CAAA74BD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Based on RBRVS</a:t>
            </a:r>
          </a:p>
          <a:p>
            <a:pPr lvl="1"/>
            <a:r>
              <a:rPr lang="en-US" altLang="en-US" dirty="0"/>
              <a:t>Physician Work</a:t>
            </a:r>
          </a:p>
          <a:p>
            <a:pPr lvl="1"/>
            <a:r>
              <a:rPr lang="en-US" altLang="en-US" dirty="0"/>
              <a:t>Practice Expense</a:t>
            </a:r>
          </a:p>
          <a:p>
            <a:pPr lvl="1"/>
            <a:r>
              <a:rPr lang="en-US" altLang="en-US" dirty="0"/>
              <a:t>Professional Liability/Malpractice Insurance</a:t>
            </a:r>
          </a:p>
          <a:p>
            <a:endParaRPr lang="en-US" altLang="en-US" dirty="0"/>
          </a:p>
          <a:p>
            <a:r>
              <a:rPr lang="en-US" altLang="en-US" dirty="0"/>
              <a:t>Highest RBRVS listed first</a:t>
            </a:r>
          </a:p>
          <a:p>
            <a:r>
              <a:rPr lang="en-US" altLang="en-US" dirty="0">
                <a:hlinkClick r:id="rId3"/>
              </a:rPr>
              <a:t>https://www.cms.gov/apps/physician-fee-schedule/overview.aspx</a:t>
            </a:r>
            <a:endParaRPr lang="en-US" altLang="en-US" dirty="0"/>
          </a:p>
          <a:p>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8">
            <a:extLst>
              <a:ext uri="{FF2B5EF4-FFF2-40B4-BE49-F238E27FC236}">
                <a16:creationId xmlns:a16="http://schemas.microsoft.com/office/drawing/2014/main" id="{A43F56CF-3853-42CB-80CF-02D4E0638ABC}"/>
              </a:ext>
            </a:extLst>
          </p:cNvPr>
          <p:cNvSpPr>
            <a:spLocks noGrp="1" noChangeArrowheads="1"/>
          </p:cNvSpPr>
          <p:nvPr>
            <p:ph type="title"/>
          </p:nvPr>
        </p:nvSpPr>
        <p:spPr/>
        <p:txBody>
          <a:bodyPr/>
          <a:lstStyle/>
          <a:p>
            <a:r>
              <a:rPr lang="en-US" altLang="en-US" dirty="0"/>
              <a:t>CPT</a:t>
            </a:r>
            <a:r>
              <a:rPr lang="en-US" altLang="en-US" baseline="30000" dirty="0"/>
              <a:t>®</a:t>
            </a:r>
            <a:r>
              <a:rPr lang="en-US" altLang="en-US" dirty="0"/>
              <a:t> Assistant</a:t>
            </a:r>
          </a:p>
        </p:txBody>
      </p:sp>
      <p:sp>
        <p:nvSpPr>
          <p:cNvPr id="135170" name="Rectangle 7">
            <a:extLst>
              <a:ext uri="{FF2B5EF4-FFF2-40B4-BE49-F238E27FC236}">
                <a16:creationId xmlns:a16="http://schemas.microsoft.com/office/drawing/2014/main" id="{B7339D70-6EB4-4583-8875-7626363BB48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Articles answering everyday coding questions</a:t>
            </a:r>
          </a:p>
          <a:p>
            <a:pPr lvl="1"/>
            <a:r>
              <a:rPr lang="en-IN" altLang="en-US" dirty="0"/>
              <a:t>CCI bundling information</a:t>
            </a:r>
          </a:p>
          <a:p>
            <a:pPr lvl="1"/>
            <a:r>
              <a:rPr lang="en-IN" altLang="en-US" dirty="0"/>
              <a:t>E/M billing guidance</a:t>
            </a:r>
          </a:p>
          <a:p>
            <a:pPr lvl="1"/>
            <a:r>
              <a:rPr lang="en-IN" altLang="en-US" dirty="0"/>
              <a:t>Current code use and interpretation</a:t>
            </a:r>
          </a:p>
          <a:p>
            <a:pPr lvl="1"/>
            <a:r>
              <a:rPr lang="en-IN" altLang="en-US" dirty="0"/>
              <a:t>Case studies demonstrating practical application of codes</a:t>
            </a:r>
          </a:p>
          <a:p>
            <a:pPr lvl="1"/>
            <a:r>
              <a:rPr lang="en-IN" altLang="en-US" dirty="0"/>
              <a:t>Anatomical illustration charts and graphs for quick reference</a:t>
            </a:r>
          </a:p>
          <a:p>
            <a:pPr lvl="1"/>
            <a:r>
              <a:rPr lang="en-IN" altLang="en-US" dirty="0"/>
              <a:t>Information for appealing insurance denials</a:t>
            </a:r>
          </a:p>
          <a:p>
            <a:pPr lvl="1"/>
            <a:r>
              <a:rPr lang="en-IN" altLang="en-US" dirty="0"/>
              <a:t>Information to validate code usage when audited</a:t>
            </a:r>
          </a:p>
        </p:txBody>
      </p:sp>
      <p:sp>
        <p:nvSpPr>
          <p:cNvPr id="4" name="Rectangle 3">
            <a:extLst>
              <a:ext uri="{FF2B5EF4-FFF2-40B4-BE49-F238E27FC236}">
                <a16:creationId xmlns:a16="http://schemas.microsoft.com/office/drawing/2014/main" id="{405CDEB5-196F-4C19-872C-04F2C4CE5A91}"/>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6">
            <a:extLst>
              <a:ext uri="{FF2B5EF4-FFF2-40B4-BE49-F238E27FC236}">
                <a16:creationId xmlns:a16="http://schemas.microsoft.com/office/drawing/2014/main" id="{32171063-A8D8-4FF3-87A3-46D23658A436}"/>
              </a:ext>
            </a:extLst>
          </p:cNvPr>
          <p:cNvSpPr>
            <a:spLocks noGrp="1"/>
          </p:cNvSpPr>
          <p:nvPr>
            <p:ph type="title"/>
          </p:nvPr>
        </p:nvSpPr>
        <p:spPr/>
        <p:txBody>
          <a:bodyPr/>
          <a:lstStyle/>
          <a:p>
            <a:r>
              <a:rPr lang="en-US" altLang="en-US" dirty="0"/>
              <a:t>CPT</a:t>
            </a:r>
            <a:r>
              <a:rPr lang="en-US" altLang="en-US" baseline="30000" dirty="0"/>
              <a:t>®</a:t>
            </a:r>
            <a:r>
              <a:rPr lang="en-US" altLang="en-US" dirty="0"/>
              <a:t> Global Surgical Package</a:t>
            </a:r>
          </a:p>
        </p:txBody>
      </p:sp>
      <p:sp>
        <p:nvSpPr>
          <p:cNvPr id="153602" name="Rectangle 7">
            <a:extLst>
              <a:ext uri="{FF2B5EF4-FFF2-40B4-BE49-F238E27FC236}">
                <a16:creationId xmlns:a16="http://schemas.microsoft.com/office/drawing/2014/main" id="{49824882-174B-49BD-AC94-CA800DE7826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Includes a standard package of preoperative, intraoperative, and postoperative services </a:t>
            </a:r>
          </a:p>
          <a:p>
            <a:pPr lvl="1"/>
            <a:endParaRPr lang="en-US" altLang="en-US" dirty="0"/>
          </a:p>
          <a:p>
            <a:pPr lvl="1"/>
            <a:r>
              <a:rPr lang="en-US" altLang="en-US" dirty="0"/>
              <a:t>Payer policies may vary</a:t>
            </a:r>
          </a:p>
          <a:p>
            <a:pPr lvl="1"/>
            <a:endParaRPr lang="en-US" altLang="en-US" dirty="0"/>
          </a:p>
          <a:p>
            <a:pPr lvl="1"/>
            <a:r>
              <a:rPr lang="en-US" altLang="en-US" dirty="0"/>
              <a:t>May be furnished in any service location</a:t>
            </a:r>
          </a:p>
          <a:p>
            <a:pPr lvl="2"/>
            <a:r>
              <a:rPr lang="en-US" altLang="en-US" dirty="0"/>
              <a:t>For example, a hospital, an ambulatory surgical center (ASC), or physician office</a:t>
            </a:r>
          </a:p>
        </p:txBody>
      </p:sp>
      <p:sp>
        <p:nvSpPr>
          <p:cNvPr id="4" name="Rectangle 3">
            <a:extLst>
              <a:ext uri="{FF2B5EF4-FFF2-40B4-BE49-F238E27FC236}">
                <a16:creationId xmlns:a16="http://schemas.microsoft.com/office/drawing/2014/main" id="{0DE76B92-0091-4F07-A796-A7AB0FC98506}"/>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6">
            <a:extLst>
              <a:ext uri="{FF2B5EF4-FFF2-40B4-BE49-F238E27FC236}">
                <a16:creationId xmlns:a16="http://schemas.microsoft.com/office/drawing/2014/main" id="{C39F3860-BB0C-4B8C-8CC1-5B9ABF57B16A}"/>
              </a:ext>
            </a:extLst>
          </p:cNvPr>
          <p:cNvSpPr>
            <a:spLocks noGrp="1"/>
          </p:cNvSpPr>
          <p:nvPr>
            <p:ph type="title"/>
          </p:nvPr>
        </p:nvSpPr>
        <p:spPr/>
        <p:txBody>
          <a:bodyPr/>
          <a:lstStyle/>
          <a:p>
            <a:r>
              <a:rPr lang="en-US" altLang="en-US" dirty="0"/>
              <a:t>CPT</a:t>
            </a:r>
            <a:r>
              <a:rPr lang="en-US" altLang="en-US" baseline="30000" dirty="0"/>
              <a:t>®</a:t>
            </a:r>
            <a:r>
              <a:rPr lang="en-US" altLang="en-US" dirty="0"/>
              <a:t> Global Surgical Package</a:t>
            </a:r>
          </a:p>
        </p:txBody>
      </p:sp>
      <p:sp>
        <p:nvSpPr>
          <p:cNvPr id="155650" name="Rectangle 7">
            <a:extLst>
              <a:ext uri="{FF2B5EF4-FFF2-40B4-BE49-F238E27FC236}">
                <a16:creationId xmlns:a16="http://schemas.microsoft.com/office/drawing/2014/main" id="{F723F74B-48B3-4F14-B7E7-0B6045956CF3}"/>
              </a:ext>
            </a:extLst>
          </p:cNvPr>
          <p:cNvSpPr>
            <a:spLocks noGrp="1" noChangeArrowheads="1"/>
          </p:cNvSpPr>
          <p:nvPr>
            <p:ph type="body" sz="quarter" idx="14"/>
          </p:nvPr>
        </p:nvSpPr>
        <p:spPr bwMode="auto">
          <a:xfrm>
            <a:off x="554118" y="858438"/>
            <a:ext cx="8267864"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Included in the surgery package and not separately billable:</a:t>
            </a:r>
          </a:p>
          <a:p>
            <a:pPr lvl="1"/>
            <a:r>
              <a:rPr lang="en-US" altLang="en-US" dirty="0"/>
              <a:t>Local infiltration, metacarpal/metatarsal/digital block or topical anesthesia</a:t>
            </a:r>
          </a:p>
          <a:p>
            <a:pPr lvl="1"/>
            <a:r>
              <a:rPr lang="en-US" altLang="en-US" dirty="0"/>
              <a:t>Subsequent to the decision for surgery, one related E/M encounter on the date immediately prior to or on the date of procedure (including history and physical)</a:t>
            </a:r>
          </a:p>
          <a:p>
            <a:pPr lvl="1"/>
            <a:r>
              <a:rPr lang="en-US" altLang="en-US" dirty="0"/>
              <a:t>Immediate postoperative care, including dictating operative notes, talking with the family and other physicians</a:t>
            </a:r>
          </a:p>
          <a:p>
            <a:pPr lvl="1"/>
            <a:r>
              <a:rPr lang="en-US" altLang="en-US" dirty="0"/>
              <a:t>Evaluating the patient in the post-anesthesia recovery area</a:t>
            </a:r>
          </a:p>
          <a:p>
            <a:pPr lvl="1"/>
            <a:r>
              <a:rPr lang="en-US" altLang="en-US" dirty="0"/>
              <a:t>Writing orders</a:t>
            </a:r>
          </a:p>
          <a:p>
            <a:pPr lvl="1"/>
            <a:r>
              <a:rPr lang="en-US" altLang="en-US" dirty="0"/>
              <a:t>Typical postoperative follow-up care</a:t>
            </a:r>
          </a:p>
        </p:txBody>
      </p:sp>
      <p:sp>
        <p:nvSpPr>
          <p:cNvPr id="155653" name="AutoShape 8">
            <a:extLst>
              <a:ext uri="{FF2B5EF4-FFF2-40B4-BE49-F238E27FC236}">
                <a16:creationId xmlns:a16="http://schemas.microsoft.com/office/drawing/2014/main" id="{87916472-5E4E-46CA-9A10-DCBD89BA70B5}"/>
              </a:ext>
            </a:extLst>
          </p:cNvPr>
          <p:cNvSpPr>
            <a:spLocks/>
          </p:cNvSpPr>
          <p:nvPr/>
        </p:nvSpPr>
        <p:spPr bwMode="auto">
          <a:xfrm>
            <a:off x="574836" y="1200150"/>
            <a:ext cx="491964" cy="2133600"/>
          </a:xfrm>
          <a:prstGeom prst="leftBracket">
            <a:avLst>
              <a:gd name="adj" fmla="val 72156"/>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50">
              <a:latin typeface="Calibri" panose="020F0502020204030204" pitchFamily="34" charset="0"/>
              <a:ea typeface="ＭＳ Ｐゴシック" panose="020B0600070205080204" pitchFamily="34" charset="-128"/>
            </a:endParaRPr>
          </a:p>
        </p:txBody>
      </p:sp>
      <p:sp>
        <p:nvSpPr>
          <p:cNvPr id="155654" name="Text Box 9">
            <a:extLst>
              <a:ext uri="{FF2B5EF4-FFF2-40B4-BE49-F238E27FC236}">
                <a16:creationId xmlns:a16="http://schemas.microsoft.com/office/drawing/2014/main" id="{D095AF83-C454-4343-99E4-191705EBAB4D}"/>
              </a:ext>
            </a:extLst>
          </p:cNvPr>
          <p:cNvSpPr txBox="1">
            <a:spLocks noChangeArrowheads="1"/>
          </p:cNvSpPr>
          <p:nvPr/>
        </p:nvSpPr>
        <p:spPr bwMode="auto">
          <a:xfrm rot="16200000">
            <a:off x="-877754" y="2194245"/>
            <a:ext cx="2514865"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67">
                <a:solidFill>
                  <a:srgbClr val="0000FF"/>
                </a:solidFill>
                <a:latin typeface="Calibri" panose="020F0502020204030204" pitchFamily="34" charset="0"/>
                <a:ea typeface="ＭＳ Ｐゴシック" panose="020B0600070205080204" pitchFamily="34" charset="-128"/>
              </a:rPr>
              <a:t>Inclusive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Compliance and Regulatory / Business of Medicine</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2894434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6">
            <a:extLst>
              <a:ext uri="{FF2B5EF4-FFF2-40B4-BE49-F238E27FC236}">
                <a16:creationId xmlns:a16="http://schemas.microsoft.com/office/drawing/2014/main" id="{D310B275-9309-4FD2-93E4-09EAF6B7835D}"/>
              </a:ext>
            </a:extLst>
          </p:cNvPr>
          <p:cNvSpPr>
            <a:spLocks noGrp="1"/>
          </p:cNvSpPr>
          <p:nvPr>
            <p:ph type="title"/>
          </p:nvPr>
        </p:nvSpPr>
        <p:spPr/>
        <p:txBody>
          <a:bodyPr/>
          <a:lstStyle/>
          <a:p>
            <a:r>
              <a:rPr lang="en-US" altLang="en-US" dirty="0"/>
              <a:t>CMS Global Surgical Package</a:t>
            </a:r>
          </a:p>
        </p:txBody>
      </p:sp>
      <p:sp>
        <p:nvSpPr>
          <p:cNvPr id="157698" name="Rectangle 9">
            <a:extLst>
              <a:ext uri="{FF2B5EF4-FFF2-40B4-BE49-F238E27FC236}">
                <a16:creationId xmlns:a16="http://schemas.microsoft.com/office/drawing/2014/main" id="{EFD97FE8-AA87-4D0D-AFB0-8C9D9E4DC42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Major Surgery: Has a preoperative period of 1 day with 90 days for the postoperative period.</a:t>
            </a:r>
          </a:p>
          <a:p>
            <a:pPr lvl="1"/>
            <a:endParaRPr lang="en-US" altLang="en-US" dirty="0"/>
          </a:p>
          <a:p>
            <a:pPr lvl="1"/>
            <a:r>
              <a:rPr lang="en-US" altLang="en-US" dirty="0"/>
              <a:t>Minor Surgery: The preoperative period is the day of the procedure with a postoperative period of either 0 or 10 days depending on the procedure. </a:t>
            </a:r>
          </a:p>
        </p:txBody>
      </p:sp>
      <p:sp>
        <p:nvSpPr>
          <p:cNvPr id="4" name="Rectangle 3">
            <a:extLst>
              <a:ext uri="{FF2B5EF4-FFF2-40B4-BE49-F238E27FC236}">
                <a16:creationId xmlns:a16="http://schemas.microsoft.com/office/drawing/2014/main" id="{2DDB16D1-D8E8-4639-BD2B-21E1014EFEF3}"/>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DD576CA-65DE-4783-978D-7DA1534DF66D}"/>
              </a:ext>
            </a:extLst>
          </p:cNvPr>
          <p:cNvSpPr>
            <a:spLocks noGrp="1"/>
          </p:cNvSpPr>
          <p:nvPr>
            <p:ph type="title"/>
          </p:nvPr>
        </p:nvSpPr>
        <p:spPr/>
        <p:txBody>
          <a:bodyPr/>
          <a:lstStyle/>
          <a:p>
            <a:r>
              <a:rPr lang="en-US" altLang="en-US" dirty="0"/>
              <a:t>HCPCS Level II</a:t>
            </a:r>
          </a:p>
        </p:txBody>
      </p:sp>
      <p:sp>
        <p:nvSpPr>
          <p:cNvPr id="159746" name="Rectangle 3">
            <a:extLst>
              <a:ext uri="{FF2B5EF4-FFF2-40B4-BE49-F238E27FC236}">
                <a16:creationId xmlns:a16="http://schemas.microsoft.com/office/drawing/2014/main" id="{01F15C1F-B7CB-4FBE-9EE4-96EF597411A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Types of Level II Codes</a:t>
            </a:r>
          </a:p>
          <a:p>
            <a:pPr lvl="1"/>
            <a:r>
              <a:rPr lang="en-US" altLang="en-US" dirty="0"/>
              <a:t>Permanent National Codes maintained by the CMS HCPCS Workgroup</a:t>
            </a:r>
          </a:p>
          <a:p>
            <a:pPr lvl="2"/>
            <a:r>
              <a:rPr lang="en-US" altLang="en-US" dirty="0"/>
              <a:t>Responsible for additions, deletions, revisions</a:t>
            </a:r>
          </a:p>
          <a:p>
            <a:pPr lvl="2"/>
            <a:r>
              <a:rPr lang="en-US" altLang="en-US" dirty="0"/>
              <a:t>Updated annually</a:t>
            </a:r>
          </a:p>
          <a:p>
            <a:pPr lvl="2"/>
            <a:endParaRPr lang="en-US" altLang="en-US" dirty="0"/>
          </a:p>
          <a:p>
            <a:pPr lvl="1"/>
            <a:r>
              <a:rPr lang="en-US" altLang="en-US" dirty="0"/>
              <a:t>Temporary National Codes maintained by the CMS HCPCS Workgroup</a:t>
            </a:r>
          </a:p>
          <a:p>
            <a:pPr lvl="2"/>
            <a:r>
              <a:rPr lang="en-US" altLang="en-US" dirty="0"/>
              <a:t>Responsible for additions, deletions, revisions</a:t>
            </a:r>
          </a:p>
          <a:p>
            <a:pPr lvl="2"/>
            <a:r>
              <a:rPr lang="en-US" altLang="en-US" dirty="0"/>
              <a:t>Updated quarterly</a:t>
            </a:r>
          </a:p>
          <a:p>
            <a:pPr lvl="2"/>
            <a:endParaRPr lang="en-US" altLang="en-US" dirty="0"/>
          </a:p>
          <a:p>
            <a:pPr lvl="2"/>
            <a:endParaRPr lang="en-US" altLang="en-US" dirty="0"/>
          </a:p>
          <a:p>
            <a:pPr lvl="1"/>
            <a:endParaRPr lang="en-US" altLang="en-US" dirty="0"/>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4" name="Text Placeholder 3"/>
          <p:cNvSpPr>
            <a:spLocks noGrp="1"/>
          </p:cNvSpPr>
          <p:nvPr>
            <p:ph type="body" sz="quarter" idx="14"/>
          </p:nvPr>
        </p:nvSpPr>
        <p:spPr/>
        <p:txBody>
          <a:bodyPr/>
          <a:lstStyle/>
          <a:p>
            <a:r>
              <a:rPr lang="en-US" dirty="0"/>
              <a:t>A Code</a:t>
            </a:r>
          </a:p>
        </p:txBody>
      </p:sp>
      <p:sp>
        <p:nvSpPr>
          <p:cNvPr id="5" name="Text Placeholder 4"/>
          <p:cNvSpPr>
            <a:spLocks noGrp="1"/>
          </p:cNvSpPr>
          <p:nvPr>
            <p:ph type="body" sz="quarter" idx="4294967295"/>
          </p:nvPr>
        </p:nvSpPr>
        <p:spPr>
          <a:xfrm>
            <a:off x="0" y="1555750"/>
            <a:ext cx="8128000" cy="1854200"/>
          </a:xfrm>
        </p:spPr>
        <p:txBody>
          <a:bodyPr>
            <a:normAutofit/>
          </a:bodyPr>
          <a:lstStyle/>
          <a:p>
            <a:pPr marL="595440" lvl="1" indent="-171450"/>
            <a:r>
              <a:rPr lang="en-US" dirty="0"/>
              <a:t>Codes include:</a:t>
            </a:r>
          </a:p>
          <a:p>
            <a:pPr marL="933687" lvl="2" indent="-171450"/>
            <a:r>
              <a:rPr lang="en-US" dirty="0"/>
              <a:t>Ambulance codes</a:t>
            </a:r>
          </a:p>
          <a:p>
            <a:pPr marL="933687" lvl="2" indent="-171450"/>
            <a:r>
              <a:rPr lang="en-US" dirty="0"/>
              <a:t>Ambulance modifiers to indicate</a:t>
            </a:r>
            <a:br>
              <a:rPr lang="en-US" dirty="0"/>
            </a:br>
            <a:r>
              <a:rPr lang="en-US" dirty="0"/>
              <a:t>origin and destination of transport</a:t>
            </a:r>
          </a:p>
          <a:p>
            <a:pPr marL="933687" lvl="2" indent="-171450"/>
            <a:r>
              <a:rPr lang="en-US" dirty="0"/>
              <a:t>Medical and surgical supplies</a:t>
            </a:r>
          </a:p>
          <a:p>
            <a:pPr marL="766890" lvl="1" indent="-342900"/>
            <a:endParaRPr lang="en-US" sz="1700" dirty="0"/>
          </a:p>
        </p:txBody>
      </p:sp>
    </p:spTree>
    <p:extLst>
      <p:ext uri="{BB962C8B-B14F-4D97-AF65-F5344CB8AC3E}">
        <p14:creationId xmlns:p14="http://schemas.microsoft.com/office/powerpoint/2010/main" val="1945962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4" name="Text Placeholder 3"/>
          <p:cNvSpPr>
            <a:spLocks noGrp="1"/>
          </p:cNvSpPr>
          <p:nvPr>
            <p:ph type="body" sz="quarter" idx="14"/>
          </p:nvPr>
        </p:nvSpPr>
        <p:spPr>
          <a:xfrm>
            <a:off x="305330" y="858439"/>
            <a:ext cx="8516652" cy="341712"/>
          </a:xfrm>
        </p:spPr>
        <p:txBody>
          <a:bodyPr>
            <a:normAutofit lnSpcReduction="10000"/>
          </a:bodyPr>
          <a:lstStyle/>
          <a:p>
            <a:r>
              <a:rPr lang="en-US" dirty="0"/>
              <a:t>G Code</a:t>
            </a:r>
          </a:p>
        </p:txBody>
      </p:sp>
      <p:sp>
        <p:nvSpPr>
          <p:cNvPr id="5" name="Text Placeholder 4"/>
          <p:cNvSpPr>
            <a:spLocks noGrp="1"/>
          </p:cNvSpPr>
          <p:nvPr>
            <p:ph type="body" sz="quarter" idx="4294967295"/>
          </p:nvPr>
        </p:nvSpPr>
        <p:spPr>
          <a:xfrm>
            <a:off x="0" y="1200151"/>
            <a:ext cx="8128000" cy="3213099"/>
          </a:xfrm>
        </p:spPr>
        <p:txBody>
          <a:bodyPr/>
          <a:lstStyle/>
          <a:p>
            <a:pPr marL="766890" lvl="1" indent="-342900"/>
            <a:r>
              <a:rPr lang="en-US" dirty="0"/>
              <a:t>Codes include:</a:t>
            </a:r>
          </a:p>
          <a:p>
            <a:pPr marL="1105137" lvl="2" indent="-342900"/>
            <a:r>
              <a:rPr lang="en-US" dirty="0"/>
              <a:t>Temporary codes</a:t>
            </a:r>
          </a:p>
          <a:p>
            <a:pPr marL="1105137" lvl="2" indent="-342900"/>
            <a:r>
              <a:rPr lang="en-US" dirty="0"/>
              <a:t>Some CMS service/procedure codes</a:t>
            </a:r>
          </a:p>
          <a:p>
            <a:pPr marL="1105137" lvl="2" indent="-342900"/>
            <a:r>
              <a:rPr lang="en-US" dirty="0"/>
              <a:t>CMS Quality Reporting codes</a:t>
            </a:r>
          </a:p>
        </p:txBody>
      </p:sp>
    </p:spTree>
    <p:extLst>
      <p:ext uri="{BB962C8B-B14F-4D97-AF65-F5344CB8AC3E}">
        <p14:creationId xmlns:p14="http://schemas.microsoft.com/office/powerpoint/2010/main" val="1774838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1A24978-6AAD-4AAF-881D-30FAA8FCDF6E}"/>
              </a:ext>
            </a:extLst>
          </p:cNvPr>
          <p:cNvSpPr>
            <a:spLocks noGrp="1"/>
          </p:cNvSpPr>
          <p:nvPr>
            <p:ph type="title"/>
          </p:nvPr>
        </p:nvSpPr>
        <p:spPr/>
        <p:txBody>
          <a:bodyPr/>
          <a:lstStyle/>
          <a:p>
            <a:r>
              <a:rPr lang="en-US" altLang="en-US" dirty="0"/>
              <a:t>HCPCS Level II</a:t>
            </a:r>
          </a:p>
        </p:txBody>
      </p:sp>
      <p:sp>
        <p:nvSpPr>
          <p:cNvPr id="161794" name="Rectangle 3">
            <a:extLst>
              <a:ext uri="{FF2B5EF4-FFF2-40B4-BE49-F238E27FC236}">
                <a16:creationId xmlns:a16="http://schemas.microsoft.com/office/drawing/2014/main" id="{65279FF4-467D-450A-A181-DB0C906BF6C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G codes</a:t>
            </a:r>
          </a:p>
          <a:p>
            <a:pPr lvl="1"/>
            <a:r>
              <a:rPr lang="en-US" altLang="en-US" dirty="0"/>
              <a:t>Professional healthcare procedures/services with no CPT</a:t>
            </a:r>
            <a:r>
              <a:rPr lang="en-US" altLang="en-US" baseline="30000" dirty="0"/>
              <a:t>®</a:t>
            </a:r>
            <a:r>
              <a:rPr lang="en-US" altLang="en-US" dirty="0"/>
              <a:t> codes</a:t>
            </a:r>
          </a:p>
          <a:p>
            <a:pPr lvl="1"/>
            <a:r>
              <a:rPr lang="en-US" altLang="en-US" dirty="0"/>
              <a:t>Example:</a:t>
            </a:r>
          </a:p>
          <a:p>
            <a:pPr lvl="2"/>
            <a:r>
              <a:rPr lang="en-US" altLang="en-US" dirty="0"/>
              <a:t>G0412 – G0415 – unilateral or bilateral</a:t>
            </a:r>
          </a:p>
          <a:p>
            <a:pPr lvl="2"/>
            <a:r>
              <a:rPr lang="en-US" altLang="en-US" dirty="0"/>
              <a:t>27215 – 27218 – unilateral only, use modifier 50 for bilateral</a:t>
            </a:r>
          </a:p>
          <a:p>
            <a:pPr lvl="1"/>
            <a:endParaRPr lang="en-US" altLang="en-US" dirty="0"/>
          </a:p>
          <a:p>
            <a:r>
              <a:rPr lang="en-US" altLang="en-US" dirty="0"/>
              <a:t>H codes</a:t>
            </a:r>
          </a:p>
          <a:p>
            <a:pPr lvl="1"/>
            <a:r>
              <a:rPr lang="en-US" altLang="en-US" dirty="0"/>
              <a:t>Used by state Medicaid agencies for mental health services such as alcohol and drug treatment services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31" y="104934"/>
            <a:ext cx="7887158" cy="533797"/>
          </a:xfrm>
        </p:spPr>
        <p:txBody>
          <a:bodyPr/>
          <a:lstStyle/>
          <a:p>
            <a:r>
              <a:rPr lang="en-US" dirty="0"/>
              <a:t>Most Common</a:t>
            </a:r>
          </a:p>
        </p:txBody>
      </p:sp>
      <p:sp>
        <p:nvSpPr>
          <p:cNvPr id="4" name="Text Placeholder 3"/>
          <p:cNvSpPr>
            <a:spLocks noGrp="1"/>
          </p:cNvSpPr>
          <p:nvPr>
            <p:ph type="body" sz="quarter" idx="14"/>
          </p:nvPr>
        </p:nvSpPr>
        <p:spPr>
          <a:xfrm>
            <a:off x="305330" y="858438"/>
            <a:ext cx="8516652" cy="4001599"/>
          </a:xfrm>
        </p:spPr>
        <p:txBody>
          <a:bodyPr/>
          <a:lstStyle/>
          <a:p>
            <a:r>
              <a:rPr lang="en-US" dirty="0"/>
              <a:t>J Code</a:t>
            </a:r>
          </a:p>
        </p:txBody>
      </p:sp>
      <p:sp>
        <p:nvSpPr>
          <p:cNvPr id="5" name="Text Placeholder 4"/>
          <p:cNvSpPr>
            <a:spLocks noGrp="1"/>
          </p:cNvSpPr>
          <p:nvPr>
            <p:ph type="body" sz="quarter" idx="4294967295"/>
          </p:nvPr>
        </p:nvSpPr>
        <p:spPr>
          <a:xfrm>
            <a:off x="0" y="1555750"/>
            <a:ext cx="8128000" cy="2857500"/>
          </a:xfrm>
        </p:spPr>
        <p:txBody>
          <a:bodyPr>
            <a:normAutofit/>
          </a:bodyPr>
          <a:lstStyle/>
          <a:p>
            <a:pPr marL="766890" lvl="1" indent="-342900"/>
            <a:r>
              <a:rPr lang="en-US" dirty="0"/>
              <a:t>J codes include drugs administered to patients.</a:t>
            </a:r>
          </a:p>
          <a:p>
            <a:pPr marL="766890" lvl="1" indent="-342900"/>
            <a:r>
              <a:rPr lang="en-US" dirty="0"/>
              <a:t>Most codes list a specific dose per code.</a:t>
            </a:r>
          </a:p>
          <a:p>
            <a:pPr marL="766890" lvl="1" indent="-342900"/>
            <a:r>
              <a:rPr lang="en-US" dirty="0"/>
              <a:t>Reporting concepts include:</a:t>
            </a:r>
          </a:p>
          <a:p>
            <a:pPr marL="1105137" lvl="2" indent="-342900"/>
            <a:r>
              <a:rPr lang="en-US" dirty="0"/>
              <a:t>Amount of medication administered – Quantity billing is common</a:t>
            </a:r>
          </a:p>
          <a:p>
            <a:pPr marL="1105137" lvl="2" indent="-342900"/>
            <a:r>
              <a:rPr lang="en-US" dirty="0"/>
              <a:t>Route of administration (intra-arterial, intravenous, intramuscular, intrathecal, subcutaneous, inhaled, oral, </a:t>
            </a:r>
            <a:r>
              <a:rPr lang="en-US" dirty="0" err="1"/>
              <a:t>etc</a:t>
            </a:r>
            <a:r>
              <a:rPr lang="en-US" dirty="0"/>
              <a:t>…)</a:t>
            </a:r>
          </a:p>
          <a:p>
            <a:pPr marL="766890" lvl="1" indent="-342900"/>
            <a:r>
              <a:rPr lang="en-US" dirty="0"/>
              <a:t>Select the correct code for the correct route of administration.</a:t>
            </a:r>
          </a:p>
        </p:txBody>
      </p:sp>
    </p:spTree>
    <p:extLst>
      <p:ext uri="{BB962C8B-B14F-4D97-AF65-F5344CB8AC3E}">
        <p14:creationId xmlns:p14="http://schemas.microsoft.com/office/powerpoint/2010/main" val="789011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4" name="Text Placeholder 3"/>
          <p:cNvSpPr>
            <a:spLocks noGrp="1"/>
          </p:cNvSpPr>
          <p:nvPr>
            <p:ph type="body" sz="quarter" idx="14"/>
          </p:nvPr>
        </p:nvSpPr>
        <p:spPr/>
        <p:txBody>
          <a:bodyPr/>
          <a:lstStyle/>
          <a:p>
            <a:r>
              <a:rPr lang="en-US" dirty="0"/>
              <a:t>J Code</a:t>
            </a:r>
          </a:p>
        </p:txBody>
      </p:sp>
      <p:sp>
        <p:nvSpPr>
          <p:cNvPr id="5" name="Text Placeholder 4"/>
          <p:cNvSpPr>
            <a:spLocks noGrp="1"/>
          </p:cNvSpPr>
          <p:nvPr>
            <p:ph type="body" sz="quarter" idx="4294967295"/>
          </p:nvPr>
        </p:nvSpPr>
        <p:spPr>
          <a:xfrm>
            <a:off x="0" y="1555750"/>
            <a:ext cx="8128000" cy="2857500"/>
          </a:xfrm>
        </p:spPr>
        <p:txBody>
          <a:bodyPr>
            <a:normAutofit/>
          </a:bodyPr>
          <a:lstStyle/>
          <a:p>
            <a:pPr marL="766890" lvl="1" indent="-342900"/>
            <a:r>
              <a:rPr lang="en-US" dirty="0"/>
              <a:t>Appendix A: Table of Drugs and Biologicals</a:t>
            </a:r>
          </a:p>
        </p:txBody>
      </p:sp>
    </p:spTree>
    <p:extLst>
      <p:ext uri="{BB962C8B-B14F-4D97-AF65-F5344CB8AC3E}">
        <p14:creationId xmlns:p14="http://schemas.microsoft.com/office/powerpoint/2010/main" val="34085911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4" name="Text Placeholder 3"/>
          <p:cNvSpPr>
            <a:spLocks noGrp="1"/>
          </p:cNvSpPr>
          <p:nvPr>
            <p:ph type="body" sz="quarter" idx="14"/>
          </p:nvPr>
        </p:nvSpPr>
        <p:spPr/>
        <p:txBody>
          <a:bodyPr/>
          <a:lstStyle/>
          <a:p>
            <a:r>
              <a:rPr lang="en-US" dirty="0"/>
              <a:t>L Code</a:t>
            </a:r>
          </a:p>
        </p:txBody>
      </p:sp>
      <p:sp>
        <p:nvSpPr>
          <p:cNvPr id="5" name="Text Placeholder 4"/>
          <p:cNvSpPr>
            <a:spLocks noGrp="1"/>
          </p:cNvSpPr>
          <p:nvPr>
            <p:ph type="body" sz="quarter" idx="4294967295"/>
          </p:nvPr>
        </p:nvSpPr>
        <p:spPr>
          <a:xfrm>
            <a:off x="0" y="1555750"/>
            <a:ext cx="8128000" cy="2857500"/>
          </a:xfrm>
        </p:spPr>
        <p:txBody>
          <a:bodyPr>
            <a:normAutofit/>
          </a:bodyPr>
          <a:lstStyle/>
          <a:p>
            <a:pPr marL="766890" lvl="1" indent="-342900"/>
            <a:r>
              <a:rPr lang="en-US" dirty="0"/>
              <a:t>Primarily orthotic and prosthetic supplies, devices and services</a:t>
            </a:r>
          </a:p>
          <a:p>
            <a:pPr marL="766890" lvl="1" indent="-342900"/>
            <a:r>
              <a:rPr lang="en-US" dirty="0"/>
              <a:t>Coding concepts:</a:t>
            </a:r>
          </a:p>
          <a:p>
            <a:pPr marL="1105137" lvl="2" indent="-342900"/>
            <a:r>
              <a:rPr lang="en-US" dirty="0"/>
              <a:t>Product</a:t>
            </a:r>
          </a:p>
          <a:p>
            <a:pPr marL="1105137" lvl="2" indent="-342900"/>
            <a:r>
              <a:rPr lang="en-US" dirty="0"/>
              <a:t>Anatomic site</a:t>
            </a:r>
          </a:p>
          <a:p>
            <a:pPr marL="1105137" lvl="2" indent="-342900"/>
            <a:r>
              <a:rPr lang="en-US" dirty="0"/>
              <a:t>Number</a:t>
            </a:r>
          </a:p>
          <a:p>
            <a:pPr marL="1105137" lvl="2" indent="-342900"/>
            <a:r>
              <a:rPr lang="en-US" dirty="0"/>
              <a:t>Size</a:t>
            </a:r>
          </a:p>
          <a:p>
            <a:pPr lvl="1"/>
            <a:endParaRPr lang="en-US" dirty="0"/>
          </a:p>
        </p:txBody>
      </p:sp>
    </p:spTree>
    <p:extLst>
      <p:ext uri="{BB962C8B-B14F-4D97-AF65-F5344CB8AC3E}">
        <p14:creationId xmlns:p14="http://schemas.microsoft.com/office/powerpoint/2010/main" val="37361309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31" y="104934"/>
            <a:ext cx="7887158" cy="533797"/>
          </a:xfrm>
        </p:spPr>
        <p:txBody>
          <a:bodyPr/>
          <a:lstStyle/>
          <a:p>
            <a:r>
              <a:rPr lang="en-US" dirty="0"/>
              <a:t>Most Common</a:t>
            </a:r>
          </a:p>
        </p:txBody>
      </p:sp>
      <p:sp>
        <p:nvSpPr>
          <p:cNvPr id="4" name="Text Placeholder 3"/>
          <p:cNvSpPr>
            <a:spLocks noGrp="1"/>
          </p:cNvSpPr>
          <p:nvPr>
            <p:ph type="body" sz="quarter" idx="14"/>
          </p:nvPr>
        </p:nvSpPr>
        <p:spPr>
          <a:xfrm>
            <a:off x="305330" y="858438"/>
            <a:ext cx="8516652" cy="4001599"/>
          </a:xfrm>
        </p:spPr>
        <p:txBody>
          <a:bodyPr/>
          <a:lstStyle/>
          <a:p>
            <a:r>
              <a:rPr lang="en-US" dirty="0"/>
              <a:t>Q Code</a:t>
            </a:r>
          </a:p>
        </p:txBody>
      </p:sp>
      <p:sp>
        <p:nvSpPr>
          <p:cNvPr id="5" name="Text Placeholder 4"/>
          <p:cNvSpPr>
            <a:spLocks noGrp="1"/>
          </p:cNvSpPr>
          <p:nvPr>
            <p:ph type="body" sz="quarter" idx="4294967295"/>
          </p:nvPr>
        </p:nvSpPr>
        <p:spPr>
          <a:xfrm>
            <a:off x="0" y="1555750"/>
            <a:ext cx="8128000" cy="2997200"/>
          </a:xfrm>
        </p:spPr>
        <p:txBody>
          <a:bodyPr>
            <a:normAutofit/>
          </a:bodyPr>
          <a:lstStyle/>
          <a:p>
            <a:pPr marL="766890" lvl="1" indent="-342900"/>
            <a:r>
              <a:rPr lang="en-US" dirty="0"/>
              <a:t>Codes includes are temporary codes </a:t>
            </a:r>
          </a:p>
          <a:p>
            <a:pPr marL="766890" lvl="1" indent="-342900"/>
            <a:r>
              <a:rPr lang="en-US" dirty="0"/>
              <a:t>Can be added, changed and deleted </a:t>
            </a:r>
            <a:r>
              <a:rPr lang="en-US" u="sng" dirty="0"/>
              <a:t>quarterly</a:t>
            </a:r>
            <a:endParaRPr lang="en-US" dirty="0"/>
          </a:p>
          <a:p>
            <a:pPr marL="766890" lvl="1" indent="-342900"/>
            <a:r>
              <a:rPr lang="en-US" dirty="0"/>
              <a:t>Coding concepts:</a:t>
            </a:r>
          </a:p>
          <a:p>
            <a:pPr marL="1105137" lvl="2" indent="-342900"/>
            <a:r>
              <a:rPr lang="en-US" dirty="0"/>
              <a:t>Anatomic site</a:t>
            </a:r>
          </a:p>
          <a:p>
            <a:pPr marL="1105137" lvl="2" indent="-342900"/>
            <a:r>
              <a:rPr lang="en-US" dirty="0"/>
              <a:t>Number</a:t>
            </a:r>
          </a:p>
          <a:p>
            <a:pPr marL="1105137" lvl="2" indent="-342900"/>
            <a:r>
              <a:rPr lang="en-US" dirty="0"/>
              <a:t>Size</a:t>
            </a:r>
          </a:p>
          <a:p>
            <a:pPr marL="1105137" lvl="2" indent="-342900"/>
            <a:r>
              <a:rPr lang="en-US" dirty="0"/>
              <a:t>Type of procedure</a:t>
            </a:r>
          </a:p>
          <a:p>
            <a:pPr marL="1105137" lvl="2" indent="-342900"/>
            <a:r>
              <a:rPr lang="en-US" dirty="0"/>
              <a:t>Patient age</a:t>
            </a:r>
          </a:p>
        </p:txBody>
      </p:sp>
    </p:spTree>
    <p:extLst>
      <p:ext uri="{BB962C8B-B14F-4D97-AF65-F5344CB8AC3E}">
        <p14:creationId xmlns:p14="http://schemas.microsoft.com/office/powerpoint/2010/main" val="2990891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4" name="Text Placeholder 3"/>
          <p:cNvSpPr>
            <a:spLocks noGrp="1"/>
          </p:cNvSpPr>
          <p:nvPr>
            <p:ph type="body" sz="quarter" idx="14"/>
          </p:nvPr>
        </p:nvSpPr>
        <p:spPr/>
        <p:txBody>
          <a:bodyPr/>
          <a:lstStyle/>
          <a:p>
            <a:r>
              <a:rPr lang="en-US" dirty="0"/>
              <a:t>S Code</a:t>
            </a:r>
          </a:p>
        </p:txBody>
      </p:sp>
      <p:sp>
        <p:nvSpPr>
          <p:cNvPr id="5" name="Text Placeholder 4"/>
          <p:cNvSpPr>
            <a:spLocks noGrp="1"/>
          </p:cNvSpPr>
          <p:nvPr>
            <p:ph type="body" sz="quarter" idx="4294967295"/>
          </p:nvPr>
        </p:nvSpPr>
        <p:spPr>
          <a:xfrm>
            <a:off x="0" y="1555750"/>
            <a:ext cx="8128000" cy="2857500"/>
          </a:xfrm>
        </p:spPr>
        <p:txBody>
          <a:bodyPr>
            <a:normAutofit/>
          </a:bodyPr>
          <a:lstStyle/>
          <a:p>
            <a:pPr marL="766890" lvl="1" indent="-342900"/>
            <a:r>
              <a:rPr lang="en-US" dirty="0"/>
              <a:t>These codes are temporary national, non-Medicare, codes</a:t>
            </a:r>
          </a:p>
          <a:p>
            <a:pPr marL="766890" lvl="1" indent="-342900"/>
            <a:r>
              <a:rPr lang="en-US" dirty="0"/>
              <a:t>Coding concepts include:</a:t>
            </a:r>
          </a:p>
          <a:p>
            <a:pPr marL="1105137" lvl="2" indent="-342900"/>
            <a:r>
              <a:rPr lang="en-US" dirty="0"/>
              <a:t>Anatomic site</a:t>
            </a:r>
          </a:p>
          <a:p>
            <a:pPr marL="1105137" lvl="2" indent="-342900"/>
            <a:r>
              <a:rPr lang="en-US" dirty="0"/>
              <a:t>Number</a:t>
            </a:r>
          </a:p>
          <a:p>
            <a:pPr marL="1105137" lvl="2" indent="-342900"/>
            <a:r>
              <a:rPr lang="en-US" dirty="0"/>
              <a:t>Size</a:t>
            </a:r>
          </a:p>
          <a:p>
            <a:pPr marL="1105137" lvl="2" indent="-342900"/>
            <a:r>
              <a:rPr lang="en-US" dirty="0"/>
              <a:t>Age</a:t>
            </a:r>
          </a:p>
          <a:p>
            <a:pPr marL="1105137" lvl="2" indent="-342900"/>
            <a:r>
              <a:rPr lang="en-US" dirty="0"/>
              <a:t>Type of procedure</a:t>
            </a:r>
          </a:p>
        </p:txBody>
      </p:sp>
    </p:spTree>
    <p:extLst>
      <p:ext uri="{BB962C8B-B14F-4D97-AF65-F5344CB8AC3E}">
        <p14:creationId xmlns:p14="http://schemas.microsoft.com/office/powerpoint/2010/main" val="146314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13E7CEA-C79B-4252-81AB-55A0B622D231}"/>
              </a:ext>
            </a:extLst>
          </p:cNvPr>
          <p:cNvSpPr>
            <a:spLocks noGrp="1" noChangeArrowheads="1"/>
          </p:cNvSpPr>
          <p:nvPr>
            <p:ph type="title"/>
          </p:nvPr>
        </p:nvSpPr>
        <p:spPr/>
        <p:txBody>
          <a:bodyPr/>
          <a:lstStyle/>
          <a:p>
            <a:r>
              <a:rPr lang="en-US" altLang="en-US" dirty="0"/>
              <a:t>Payers</a:t>
            </a:r>
          </a:p>
        </p:txBody>
      </p:sp>
      <p:sp>
        <p:nvSpPr>
          <p:cNvPr id="12291" name="Rectangle 3">
            <a:extLst>
              <a:ext uri="{FF2B5EF4-FFF2-40B4-BE49-F238E27FC236}">
                <a16:creationId xmlns:a16="http://schemas.microsoft.com/office/drawing/2014/main" id="{4F52E011-313E-4D72-9509-772ED502E1CE}"/>
              </a:ext>
            </a:extLst>
          </p:cNvPr>
          <p:cNvSpPr>
            <a:spLocks noGrp="1" noChangeArrowheads="1"/>
          </p:cNvSpPr>
          <p:nvPr>
            <p:ph type="body" sz="quarter" idx="14"/>
          </p:nvPr>
        </p:nvSpPr>
        <p:spPr/>
        <p:txBody>
          <a:bodyPr/>
          <a:lstStyle/>
          <a:p>
            <a:pPr marL="71459" indent="0">
              <a:buNone/>
            </a:pPr>
            <a:r>
              <a:rPr lang="en-US" altLang="en-US" b="1" dirty="0">
                <a:solidFill>
                  <a:schemeClr val="bg1">
                    <a:lumMod val="10000"/>
                  </a:schemeClr>
                </a:solidFill>
              </a:rPr>
              <a:t>Self-Pay vs. Insurance</a:t>
            </a:r>
          </a:p>
        </p:txBody>
      </p:sp>
      <p:sp>
        <p:nvSpPr>
          <p:cNvPr id="2" name="Text Placeholder 1">
            <a:extLst>
              <a:ext uri="{FF2B5EF4-FFF2-40B4-BE49-F238E27FC236}">
                <a16:creationId xmlns:a16="http://schemas.microsoft.com/office/drawing/2014/main" id="{8EE183A8-ED45-4112-B003-9E7BC063E128}"/>
              </a:ext>
            </a:extLst>
          </p:cNvPr>
          <p:cNvSpPr>
            <a:spLocks noGrp="1"/>
          </p:cNvSpPr>
          <p:nvPr>
            <p:ph type="body" sz="quarter" idx="4294967295"/>
          </p:nvPr>
        </p:nvSpPr>
        <p:spPr>
          <a:xfrm>
            <a:off x="0" y="1301750"/>
            <a:ext cx="7518400" cy="3238500"/>
          </a:xfrm>
        </p:spPr>
        <p:txBody>
          <a:bodyPr/>
          <a:lstStyle/>
          <a:p>
            <a:pPr lvl="1">
              <a:defRPr/>
            </a:pPr>
            <a:r>
              <a:rPr lang="en-US" altLang="en-US" sz="1500" dirty="0"/>
              <a:t>Self-pay</a:t>
            </a:r>
          </a:p>
          <a:p>
            <a:pPr lvl="1">
              <a:defRPr/>
            </a:pPr>
            <a:r>
              <a:rPr lang="en-US" altLang="en-US" sz="1500" dirty="0"/>
              <a:t>Insurance</a:t>
            </a:r>
          </a:p>
          <a:p>
            <a:pPr lvl="2">
              <a:defRPr/>
            </a:pPr>
            <a:r>
              <a:rPr lang="en-US" altLang="en-US" sz="1350" dirty="0"/>
              <a:t>Private (commercial) insurance</a:t>
            </a:r>
          </a:p>
          <a:p>
            <a:pPr lvl="3">
              <a:defRPr/>
            </a:pPr>
            <a:r>
              <a:rPr lang="en-US" altLang="en-US" sz="1200" dirty="0"/>
              <a:t>BCBS</a:t>
            </a:r>
          </a:p>
          <a:p>
            <a:pPr lvl="3">
              <a:defRPr/>
            </a:pPr>
            <a:r>
              <a:rPr lang="en-US" altLang="en-US" sz="1200" dirty="0"/>
              <a:t>Aetna</a:t>
            </a:r>
          </a:p>
          <a:p>
            <a:pPr lvl="3">
              <a:defRPr/>
            </a:pPr>
            <a:r>
              <a:rPr lang="en-US" altLang="en-US" sz="1200" dirty="0"/>
              <a:t>Cigna</a:t>
            </a:r>
          </a:p>
          <a:p>
            <a:pPr lvl="2">
              <a:defRPr/>
            </a:pPr>
            <a:r>
              <a:rPr lang="en-US" altLang="en-US" sz="1350" dirty="0"/>
              <a:t>Government insurance</a:t>
            </a:r>
          </a:p>
          <a:p>
            <a:pPr lvl="3">
              <a:defRPr/>
            </a:pPr>
            <a:r>
              <a:rPr lang="en-US" altLang="en-US" sz="1200" dirty="0"/>
              <a:t>Medicare</a:t>
            </a:r>
          </a:p>
          <a:p>
            <a:pPr lvl="3">
              <a:defRPr/>
            </a:pPr>
            <a:r>
              <a:rPr lang="en-US" altLang="en-US" sz="1200" dirty="0"/>
              <a:t>Medicaid</a:t>
            </a:r>
          </a:p>
          <a:p>
            <a:pPr lvl="3">
              <a:defRPr/>
            </a:pPr>
            <a:r>
              <a:rPr lang="en-US" altLang="en-US" sz="1200" dirty="0"/>
              <a:t>TriCare</a:t>
            </a:r>
          </a:p>
          <a:p>
            <a:pPr marL="95246" indent="0">
              <a:buNone/>
              <a:defRPr/>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B244738-BD25-4C79-A87D-0DD3133A470B}"/>
              </a:ext>
            </a:extLst>
          </p:cNvPr>
          <p:cNvSpPr>
            <a:spLocks noGrp="1"/>
          </p:cNvSpPr>
          <p:nvPr>
            <p:ph type="title"/>
          </p:nvPr>
        </p:nvSpPr>
        <p:spPr/>
        <p:txBody>
          <a:bodyPr/>
          <a:lstStyle/>
          <a:p>
            <a:r>
              <a:rPr lang="en-US" altLang="en-US" dirty="0"/>
              <a:t>HCPCS Level II</a:t>
            </a:r>
          </a:p>
        </p:txBody>
      </p:sp>
      <p:sp>
        <p:nvSpPr>
          <p:cNvPr id="163842" name="Rectangle 3">
            <a:extLst>
              <a:ext uri="{FF2B5EF4-FFF2-40B4-BE49-F238E27FC236}">
                <a16:creationId xmlns:a16="http://schemas.microsoft.com/office/drawing/2014/main" id="{96F9B2C8-E427-4C0B-B79A-20E80F560AF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IN" altLang="en-US" dirty="0"/>
              <a:t>Appendices:</a:t>
            </a:r>
          </a:p>
          <a:p>
            <a:pPr lvl="1"/>
            <a:r>
              <a:rPr lang="en-IN" altLang="en-US" dirty="0"/>
              <a:t>Table of Drugs</a:t>
            </a:r>
          </a:p>
          <a:p>
            <a:pPr lvl="2"/>
            <a:r>
              <a:rPr lang="en-IN" altLang="en-US" dirty="0"/>
              <a:t>Names of Drugs, dosage, delivery method, J code</a:t>
            </a:r>
          </a:p>
          <a:p>
            <a:pPr lvl="1"/>
            <a:r>
              <a:rPr lang="en-IN" altLang="en-US" dirty="0"/>
              <a:t>Level II modifiers</a:t>
            </a:r>
          </a:p>
          <a:p>
            <a:pPr lvl="2"/>
            <a:r>
              <a:rPr lang="en-IN" altLang="en-US" dirty="0"/>
              <a:t>May be used with some CPT</a:t>
            </a:r>
            <a:r>
              <a:rPr lang="en-IN" altLang="en-US" baseline="30000" dirty="0"/>
              <a:t>®</a:t>
            </a:r>
            <a:r>
              <a:rPr lang="en-IN" altLang="en-US" dirty="0"/>
              <a:t> codes, i.e., LT/RT</a:t>
            </a:r>
          </a:p>
          <a:p>
            <a:pPr lvl="1"/>
            <a:r>
              <a:rPr lang="en-IN" altLang="en-US" dirty="0"/>
              <a:t>List of Abbreviations</a:t>
            </a:r>
          </a:p>
          <a:p>
            <a:pPr lvl="1"/>
            <a:r>
              <a:rPr lang="en-IN" altLang="en-US" dirty="0"/>
              <a:t>Medicare References</a:t>
            </a:r>
          </a:p>
          <a:p>
            <a:pPr lvl="1"/>
            <a:r>
              <a:rPr lang="en-IN" altLang="en-US" dirty="0"/>
              <a:t>Jurisdiction List</a:t>
            </a:r>
          </a:p>
          <a:p>
            <a:pPr lvl="1"/>
            <a:r>
              <a:rPr lang="en-IN" altLang="en-US" dirty="0"/>
              <a:t>Deleted Code Crosswalk</a:t>
            </a:r>
          </a:p>
          <a:p>
            <a:pPr lvl="1"/>
            <a:endParaRPr lang="en-IN" altLang="en-US" dirty="0"/>
          </a:p>
          <a:p>
            <a:pPr lvl="1"/>
            <a:r>
              <a:rPr lang="en-IN" altLang="en-US" dirty="0"/>
              <a:t>(each publisher may have different appendices)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a:extLst>
              <a:ext uri="{FF2B5EF4-FFF2-40B4-BE49-F238E27FC236}">
                <a16:creationId xmlns:a16="http://schemas.microsoft.com/office/drawing/2014/main" id="{8859130A-B97C-4CE7-8BEB-E3AFD176D52C}"/>
              </a:ext>
            </a:extLst>
          </p:cNvPr>
          <p:cNvSpPr>
            <a:spLocks noGrp="1"/>
          </p:cNvSpPr>
          <p:nvPr>
            <p:ph type="title"/>
          </p:nvPr>
        </p:nvSpPr>
        <p:spPr/>
        <p:txBody>
          <a:bodyPr/>
          <a:lstStyle/>
          <a:p>
            <a:r>
              <a:rPr lang="en-US" altLang="en-US" dirty="0"/>
              <a:t>Modifiers</a:t>
            </a:r>
          </a:p>
        </p:txBody>
      </p:sp>
      <p:sp>
        <p:nvSpPr>
          <p:cNvPr id="169986" name="Content Placeholder 4">
            <a:extLst>
              <a:ext uri="{FF2B5EF4-FFF2-40B4-BE49-F238E27FC236}">
                <a16:creationId xmlns:a16="http://schemas.microsoft.com/office/drawing/2014/main" id="{46A56D52-D8D4-4293-A740-186E8816B8F3}"/>
              </a:ext>
            </a:extLst>
          </p:cNvPr>
          <p:cNvSpPr>
            <a:spLocks noGrp="1"/>
          </p:cNvSpPr>
          <p:nvPr>
            <p:ph type="body" sz="quarter" idx="14"/>
          </p:nvPr>
        </p:nvSpPr>
        <p:spPr bwMode="auto"/>
        <p:txBody>
          <a:bodyPr vert="horz" wrap="square" numCol="1" anchor="t" anchorCtr="0" compatLnSpc="1">
            <a:prstTxWarp prst="textNoShape">
              <a:avLst/>
            </a:prstTxWarp>
          </a:bodyPr>
          <a:lstStyle/>
          <a:p>
            <a:r>
              <a:rPr lang="en-US" altLang="en-US" dirty="0"/>
              <a:t>22 – Increased Procedural Service</a:t>
            </a:r>
          </a:p>
          <a:p>
            <a:pPr lvl="1"/>
            <a:r>
              <a:rPr lang="en-US" altLang="en-US" dirty="0"/>
              <a:t>Service provided is greater than that usually required for the listed procedure</a:t>
            </a:r>
          </a:p>
          <a:p>
            <a:endParaRPr lang="en-US" altLang="en-US" dirty="0"/>
          </a:p>
          <a:p>
            <a:r>
              <a:rPr lang="en-US" altLang="en-US" dirty="0"/>
              <a:t>24 - Unrelated E/M by the same physician during a postoperative period</a:t>
            </a:r>
          </a:p>
          <a:p>
            <a:endParaRPr lang="en-US"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E94A500-590F-4EB1-BD09-2D4446EAD4C1}"/>
              </a:ext>
            </a:extLst>
          </p:cNvPr>
          <p:cNvSpPr>
            <a:spLocks noGrp="1" noChangeArrowheads="1"/>
          </p:cNvSpPr>
          <p:nvPr>
            <p:ph type="title"/>
          </p:nvPr>
        </p:nvSpPr>
        <p:spPr/>
        <p:txBody>
          <a:bodyPr/>
          <a:lstStyle/>
          <a:p>
            <a:r>
              <a:rPr lang="en-US" altLang="en-US" dirty="0"/>
              <a:t>Global Package Modifiers</a:t>
            </a:r>
          </a:p>
        </p:txBody>
      </p:sp>
      <p:sp>
        <p:nvSpPr>
          <p:cNvPr id="167938" name="Rectangle 3">
            <a:extLst>
              <a:ext uri="{FF2B5EF4-FFF2-40B4-BE49-F238E27FC236}">
                <a16:creationId xmlns:a16="http://schemas.microsoft.com/office/drawing/2014/main" id="{CA734DAD-B4F8-40D9-A7B3-62219D99890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25 - Significant, separately identifiable evaluation and management service by the same physician on the same day of the procedure or other service</a:t>
            </a:r>
          </a:p>
          <a:p>
            <a:pPr lvl="1"/>
            <a:endParaRPr lang="en-US" altLang="en-US" dirty="0"/>
          </a:p>
          <a:p>
            <a:pPr lvl="1"/>
            <a:r>
              <a:rPr lang="en-US" altLang="en-US" dirty="0"/>
              <a:t>57 - Decision for surgery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7E6D753-4EC4-4A5E-A602-871836260C96}"/>
              </a:ext>
            </a:extLst>
          </p:cNvPr>
          <p:cNvSpPr>
            <a:spLocks noGrp="1" noChangeArrowheads="1"/>
          </p:cNvSpPr>
          <p:nvPr>
            <p:ph type="title"/>
          </p:nvPr>
        </p:nvSpPr>
        <p:spPr/>
        <p:txBody>
          <a:bodyPr/>
          <a:lstStyle/>
          <a:p>
            <a:r>
              <a:rPr lang="en-US" altLang="en-US" dirty="0"/>
              <a:t>Global Package Modifiers</a:t>
            </a:r>
          </a:p>
        </p:txBody>
      </p:sp>
      <p:sp>
        <p:nvSpPr>
          <p:cNvPr id="169986" name="Rectangle 3">
            <a:extLst>
              <a:ext uri="{FF2B5EF4-FFF2-40B4-BE49-F238E27FC236}">
                <a16:creationId xmlns:a16="http://schemas.microsoft.com/office/drawing/2014/main" id="{DC0DB6C7-6336-4C39-BCC7-2670CB572BD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58  - Staged or related procedure or service by the same physician during the postoperative period</a:t>
            </a:r>
          </a:p>
          <a:p>
            <a:pPr lvl="1"/>
            <a:endParaRPr lang="en-US" altLang="en-US" dirty="0"/>
          </a:p>
          <a:p>
            <a:pPr lvl="1"/>
            <a:r>
              <a:rPr lang="en-US" altLang="en-US" dirty="0"/>
              <a:t>78  - Unplanned return to the operating/ procedure room by the same physician following initial procedure for a related procedure during the postoperative period</a:t>
            </a:r>
          </a:p>
          <a:p>
            <a:pPr lvl="1"/>
            <a:endParaRPr lang="en-US" altLang="en-US" dirty="0"/>
          </a:p>
          <a:p>
            <a:pPr lvl="1"/>
            <a:r>
              <a:rPr lang="en-US" altLang="en-US" dirty="0"/>
              <a:t>79  - Unrelated procedure or service by the same physician during the postoperative period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76CE122-3D1F-454D-983A-3AD3F2D10D68}"/>
              </a:ext>
            </a:extLst>
          </p:cNvPr>
          <p:cNvSpPr>
            <a:spLocks noGrp="1"/>
          </p:cNvSpPr>
          <p:nvPr>
            <p:ph type="title"/>
          </p:nvPr>
        </p:nvSpPr>
        <p:spPr/>
        <p:txBody>
          <a:bodyPr/>
          <a:lstStyle/>
          <a:p>
            <a:r>
              <a:rPr lang="en-US" altLang="en-US" dirty="0"/>
              <a:t>Surgical Modifiers</a:t>
            </a:r>
          </a:p>
        </p:txBody>
      </p:sp>
      <p:sp>
        <p:nvSpPr>
          <p:cNvPr id="172034" name="Rectangle 3">
            <a:extLst>
              <a:ext uri="{FF2B5EF4-FFF2-40B4-BE49-F238E27FC236}">
                <a16:creationId xmlns:a16="http://schemas.microsoft.com/office/drawing/2014/main" id="{C10840EA-597E-4E94-B535-42EB2479C32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50 - Bilateral Procedure</a:t>
            </a:r>
          </a:p>
          <a:p>
            <a:pPr lvl="1"/>
            <a:endParaRPr lang="en-US" altLang="en-US" dirty="0"/>
          </a:p>
          <a:p>
            <a:pPr lvl="1"/>
            <a:r>
              <a:rPr lang="en-US" altLang="en-US" dirty="0"/>
              <a:t>51 - Multiple Procedures</a:t>
            </a:r>
          </a:p>
          <a:p>
            <a:pPr lvl="1"/>
            <a:endParaRPr lang="en-US" altLang="en-US" dirty="0"/>
          </a:p>
          <a:p>
            <a:pPr lvl="1"/>
            <a:r>
              <a:rPr lang="en-US" altLang="en-US" dirty="0"/>
              <a:t>52 - Reduced Services</a:t>
            </a:r>
          </a:p>
          <a:p>
            <a:pPr lvl="1"/>
            <a:endParaRPr lang="en-US" altLang="en-US" dirty="0"/>
          </a:p>
          <a:p>
            <a:pPr lvl="1"/>
            <a:r>
              <a:rPr lang="en-US" altLang="en-US" dirty="0"/>
              <a:t>53 - Discontinued Procedure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22AC73A-EF01-4F25-AA60-204E19BB27ED}"/>
              </a:ext>
            </a:extLst>
          </p:cNvPr>
          <p:cNvSpPr>
            <a:spLocks noGrp="1"/>
          </p:cNvSpPr>
          <p:nvPr>
            <p:ph type="title"/>
          </p:nvPr>
        </p:nvSpPr>
        <p:spPr/>
        <p:txBody>
          <a:bodyPr/>
          <a:lstStyle/>
          <a:p>
            <a:r>
              <a:rPr lang="en-US" altLang="en-US" dirty="0"/>
              <a:t>Modifier 59 – Distinct Procedural Service</a:t>
            </a:r>
          </a:p>
        </p:txBody>
      </p:sp>
      <p:sp>
        <p:nvSpPr>
          <p:cNvPr id="174082" name="Rectangle 3">
            <a:extLst>
              <a:ext uri="{FF2B5EF4-FFF2-40B4-BE49-F238E27FC236}">
                <a16:creationId xmlns:a16="http://schemas.microsoft.com/office/drawing/2014/main" id="{BE09C04B-DDC6-4A0B-854B-9B7712040CA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Procedures not normally reported together</a:t>
            </a:r>
          </a:p>
          <a:p>
            <a:pPr lvl="1"/>
            <a:r>
              <a:rPr lang="en-US" altLang="en-US" dirty="0"/>
              <a:t>Different Session or Patient Encounter</a:t>
            </a:r>
          </a:p>
          <a:p>
            <a:pPr lvl="1"/>
            <a:r>
              <a:rPr lang="en-US" altLang="en-US" dirty="0"/>
              <a:t>Different Procedure or Surgery</a:t>
            </a:r>
          </a:p>
          <a:p>
            <a:pPr lvl="1"/>
            <a:r>
              <a:rPr lang="en-US" altLang="en-US" dirty="0"/>
              <a:t>Different Site or Organ System</a:t>
            </a:r>
          </a:p>
          <a:p>
            <a:pPr lvl="1"/>
            <a:r>
              <a:rPr lang="en-US" altLang="en-US" dirty="0"/>
              <a:t>Separate Incision/Excision</a:t>
            </a:r>
          </a:p>
          <a:p>
            <a:pPr lvl="1"/>
            <a:r>
              <a:rPr lang="en-US" altLang="en-US" dirty="0"/>
              <a:t>Separate Lesion</a:t>
            </a:r>
          </a:p>
          <a:p>
            <a:pPr lvl="1"/>
            <a:endParaRPr lang="en-US"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4DCDC48-E54E-4A9F-9733-C0B8584FF719}"/>
              </a:ext>
            </a:extLst>
          </p:cNvPr>
          <p:cNvSpPr>
            <a:spLocks noGrp="1"/>
          </p:cNvSpPr>
          <p:nvPr>
            <p:ph type="title"/>
          </p:nvPr>
        </p:nvSpPr>
        <p:spPr/>
        <p:txBody>
          <a:bodyPr/>
          <a:lstStyle/>
          <a:p>
            <a:r>
              <a:rPr lang="en-US" altLang="en-US" dirty="0"/>
              <a:t>Modifier 59 – Distinct Procedural Service</a:t>
            </a:r>
          </a:p>
        </p:txBody>
      </p:sp>
      <p:sp>
        <p:nvSpPr>
          <p:cNvPr id="176130" name="Rectangle 3">
            <a:extLst>
              <a:ext uri="{FF2B5EF4-FFF2-40B4-BE49-F238E27FC236}">
                <a16:creationId xmlns:a16="http://schemas.microsoft.com/office/drawing/2014/main" id="{70BCEC1C-A58D-4ECE-BC36-FD2CE0D6002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CMS provides a subset of modifier 59:</a:t>
            </a:r>
          </a:p>
          <a:p>
            <a:pPr lvl="1"/>
            <a:r>
              <a:rPr lang="en-US" altLang="en-US"/>
              <a:t>XE - Separate Encounter, a service that is distinct because it occurred during a separate encounter;</a:t>
            </a:r>
          </a:p>
          <a:p>
            <a:pPr lvl="1"/>
            <a:r>
              <a:rPr lang="en-US" altLang="en-US"/>
              <a:t>XS - Separate Structure, a service that is distinct because it was performed on a separate organ/structure;</a:t>
            </a:r>
          </a:p>
          <a:p>
            <a:pPr lvl="1"/>
            <a:r>
              <a:rPr lang="en-US" altLang="en-US"/>
              <a:t>XP - Separate Practitioner, a service that is distinct because it was performed by a different practitioner; and</a:t>
            </a:r>
          </a:p>
          <a:p>
            <a:pPr lvl="1"/>
            <a:r>
              <a:rPr lang="en-US" altLang="en-US"/>
              <a:t>XU - Unusual Non-Overlapping Service, the use of a service that is distinct because it does not overlap usual components of the main service.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A017B57-0D09-4E8E-BE23-2E9D6E29DBD3}"/>
              </a:ext>
            </a:extLst>
          </p:cNvPr>
          <p:cNvSpPr>
            <a:spLocks noGrp="1"/>
          </p:cNvSpPr>
          <p:nvPr>
            <p:ph type="title"/>
          </p:nvPr>
        </p:nvSpPr>
        <p:spPr/>
        <p:txBody>
          <a:bodyPr/>
          <a:lstStyle/>
          <a:p>
            <a:r>
              <a:rPr lang="en-US" altLang="en-US" dirty="0"/>
              <a:t>Multiple Surgeon Modifiers</a:t>
            </a:r>
          </a:p>
        </p:txBody>
      </p:sp>
      <p:sp>
        <p:nvSpPr>
          <p:cNvPr id="180226" name="Rectangle 3">
            <a:extLst>
              <a:ext uri="{FF2B5EF4-FFF2-40B4-BE49-F238E27FC236}">
                <a16:creationId xmlns:a16="http://schemas.microsoft.com/office/drawing/2014/main" id="{E9CA6078-E511-4689-AEF8-BEA07E683E1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62 – Two Surgeons</a:t>
            </a:r>
          </a:p>
          <a:p>
            <a:pPr lvl="1"/>
            <a:r>
              <a:rPr lang="en-US" altLang="en-US"/>
              <a:t>Work together as primary surgeons</a:t>
            </a:r>
          </a:p>
          <a:p>
            <a:pPr lvl="1"/>
            <a:r>
              <a:rPr lang="en-US" altLang="en-US"/>
              <a:t>Perform distinct parts of a procedure</a:t>
            </a:r>
          </a:p>
          <a:p>
            <a:pPr lvl="1"/>
            <a:r>
              <a:rPr lang="en-US" altLang="en-US"/>
              <a:t>Dictate op report of their distinct part</a:t>
            </a:r>
          </a:p>
          <a:p>
            <a:pPr lvl="1"/>
            <a:r>
              <a:rPr lang="en-US" altLang="en-US"/>
              <a:t>Each will submit the same code and append modifier 62</a:t>
            </a:r>
            <a:br>
              <a:rPr lang="en-US" altLang="en-US"/>
            </a:br>
            <a:endParaRPr lang="en-US" altLang="en-US"/>
          </a:p>
          <a:p>
            <a:r>
              <a:rPr lang="en-US" altLang="en-US"/>
              <a:t>66 – Surgical Team</a:t>
            </a:r>
          </a:p>
          <a:p>
            <a:pPr lvl="1"/>
            <a:r>
              <a:rPr lang="en-US" altLang="en-US"/>
              <a:t>Highly complex procedures</a:t>
            </a:r>
          </a:p>
          <a:p>
            <a:pPr lvl="1"/>
            <a:r>
              <a:rPr lang="en-US" altLang="en-US"/>
              <a:t>Require differently specialties</a:t>
            </a:r>
          </a:p>
          <a:p>
            <a:pPr lvl="1"/>
            <a:r>
              <a:rPr lang="en-US" altLang="en-US"/>
              <a:t>Modifier 66 appended to procedures coded by the surgical team</a:t>
            </a:r>
          </a:p>
          <a:p>
            <a:endParaRPr lang="en-US"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5D5691C-7C7F-43E1-9BF1-C49827DE25CF}"/>
              </a:ext>
            </a:extLst>
          </p:cNvPr>
          <p:cNvSpPr>
            <a:spLocks noGrp="1"/>
          </p:cNvSpPr>
          <p:nvPr>
            <p:ph type="title"/>
          </p:nvPr>
        </p:nvSpPr>
        <p:spPr/>
        <p:txBody>
          <a:bodyPr/>
          <a:lstStyle/>
          <a:p>
            <a:r>
              <a:rPr lang="en-US" altLang="en-US" dirty="0"/>
              <a:t>Assistant Surgeon Modifiers</a:t>
            </a:r>
          </a:p>
        </p:txBody>
      </p:sp>
      <p:sp>
        <p:nvSpPr>
          <p:cNvPr id="182274" name="Rectangle 3">
            <a:extLst>
              <a:ext uri="{FF2B5EF4-FFF2-40B4-BE49-F238E27FC236}">
                <a16:creationId xmlns:a16="http://schemas.microsoft.com/office/drawing/2014/main" id="{5C58FEF3-BF51-4620-9D7D-9CCA512CD25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80 – Assistant Surgeon</a:t>
            </a:r>
          </a:p>
          <a:p>
            <a:pPr lvl="1"/>
            <a:r>
              <a:rPr lang="en-US" altLang="en-US" dirty="0"/>
              <a:t>Assistant surgeon present for entire or substantial portion of the operation </a:t>
            </a:r>
          </a:p>
          <a:p>
            <a:pPr lvl="1"/>
            <a:r>
              <a:rPr lang="en-US" altLang="en-US" dirty="0"/>
              <a:t>Reports the same surgical procedure with modifier 80 appended</a:t>
            </a:r>
          </a:p>
          <a:p>
            <a:endParaRPr lang="en-US" altLang="en-US" dirty="0"/>
          </a:p>
          <a:p>
            <a:r>
              <a:rPr lang="en-US" altLang="en-US" dirty="0"/>
              <a:t>81 – Minimum Assistant Surgeon</a:t>
            </a:r>
          </a:p>
          <a:p>
            <a:pPr lvl="1"/>
            <a:r>
              <a:rPr lang="en-US" altLang="en-US" dirty="0"/>
              <a:t>Circumstances present that require the services of an asst surgeon for a short time.  Minimal assistance.</a:t>
            </a:r>
          </a:p>
          <a:p>
            <a:pPr lvl="1"/>
            <a:r>
              <a:rPr lang="en-US" altLang="en-US" dirty="0"/>
              <a:t>Reports the same surgical procedure with modifier 81 appended</a:t>
            </a:r>
          </a:p>
          <a:p>
            <a:endParaRPr lang="en-US" altLang="en-US" dirty="0"/>
          </a:p>
          <a:p>
            <a:r>
              <a:rPr lang="en-US" altLang="en-US" dirty="0"/>
              <a:t>82 – Assistant Surgeon (when qualified resident surgeon not available)</a:t>
            </a:r>
          </a:p>
          <a:p>
            <a:pPr lvl="1"/>
            <a:r>
              <a:rPr lang="en-US" altLang="en-US" dirty="0"/>
              <a:t>Used in a teaching hospital that employs residents</a:t>
            </a:r>
          </a:p>
          <a:p>
            <a:pPr lvl="1"/>
            <a:r>
              <a:rPr lang="en-US" altLang="en-US" dirty="0"/>
              <a:t>No residents available and another surgeon is used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07568DC-36DC-49AA-9FD8-8DD38EC4AB47}"/>
              </a:ext>
            </a:extLst>
          </p:cNvPr>
          <p:cNvSpPr>
            <a:spLocks noGrp="1"/>
          </p:cNvSpPr>
          <p:nvPr>
            <p:ph type="title"/>
          </p:nvPr>
        </p:nvSpPr>
        <p:spPr/>
        <p:txBody>
          <a:bodyPr/>
          <a:lstStyle/>
          <a:p>
            <a:r>
              <a:rPr lang="en-US" altLang="en-US" dirty="0"/>
              <a:t>Ancillary Modifiers</a:t>
            </a:r>
          </a:p>
        </p:txBody>
      </p:sp>
      <p:sp>
        <p:nvSpPr>
          <p:cNvPr id="184322" name="Rectangle 3">
            <a:extLst>
              <a:ext uri="{FF2B5EF4-FFF2-40B4-BE49-F238E27FC236}">
                <a16:creationId xmlns:a16="http://schemas.microsoft.com/office/drawing/2014/main" id="{AD80F2A7-A55E-478E-87C9-05241A87EA5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Global – a procedure containing both a technical and a professional component</a:t>
            </a:r>
          </a:p>
          <a:p>
            <a:pPr lvl="1"/>
            <a:endParaRPr lang="en-IN" altLang="en-US" dirty="0"/>
          </a:p>
          <a:p>
            <a:pPr lvl="1"/>
            <a:r>
              <a:rPr lang="en-IN" altLang="en-US" dirty="0"/>
              <a:t>Modifier 26 – Professional Component</a:t>
            </a:r>
          </a:p>
          <a:p>
            <a:pPr lvl="1"/>
            <a:endParaRPr lang="en-IN" altLang="en-US" dirty="0"/>
          </a:p>
          <a:p>
            <a:pPr lvl="1"/>
            <a:r>
              <a:rPr lang="en-IN" altLang="en-US" dirty="0"/>
              <a:t>Modifier TC – Technical Component</a:t>
            </a:r>
          </a:p>
        </p:txBody>
      </p:sp>
      <p:pic>
        <p:nvPicPr>
          <p:cNvPr id="5" name="Picture 4">
            <a:extLst>
              <a:ext uri="{FF2B5EF4-FFF2-40B4-BE49-F238E27FC236}">
                <a16:creationId xmlns:a16="http://schemas.microsoft.com/office/drawing/2014/main" id="{2D428052-E802-4194-B679-797388671DC8}"/>
              </a:ext>
            </a:extLst>
          </p:cNvPr>
          <p:cNvPicPr>
            <a:picLocks noChangeAspect="1"/>
          </p:cNvPicPr>
          <p:nvPr/>
        </p:nvPicPr>
        <p:blipFill>
          <a:blip r:embed="rId3"/>
          <a:stretch>
            <a:fillRect/>
          </a:stretch>
        </p:blipFill>
        <p:spPr>
          <a:xfrm>
            <a:off x="5706015" y="1627901"/>
            <a:ext cx="2667000" cy="2514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49" y="162084"/>
            <a:ext cx="7887158" cy="533797"/>
          </a:xfrm>
        </p:spPr>
        <p:txBody>
          <a:bodyPr/>
          <a:lstStyle/>
          <a:p>
            <a:r>
              <a:rPr lang="en-US" dirty="0"/>
              <a:t>Medicare</a:t>
            </a:r>
          </a:p>
        </p:txBody>
      </p:sp>
      <p:sp>
        <p:nvSpPr>
          <p:cNvPr id="4" name="Text Placeholder 3"/>
          <p:cNvSpPr>
            <a:spLocks noGrp="1"/>
          </p:cNvSpPr>
          <p:nvPr>
            <p:ph type="body" sz="quarter" idx="14"/>
          </p:nvPr>
        </p:nvSpPr>
        <p:spPr>
          <a:xfrm>
            <a:off x="322548" y="915588"/>
            <a:ext cx="8516652" cy="4001599"/>
          </a:xfrm>
        </p:spPr>
        <p:txBody>
          <a:bodyPr/>
          <a:lstStyle/>
          <a:p>
            <a:r>
              <a:rPr lang="en-US" dirty="0"/>
              <a:t>Services Covered by Different Parts of Medicare</a:t>
            </a:r>
          </a:p>
        </p:txBody>
      </p:sp>
      <p:graphicFrame>
        <p:nvGraphicFramePr>
          <p:cNvPr id="6" name="Diagram 5"/>
          <p:cNvGraphicFramePr/>
          <p:nvPr>
            <p:extLst>
              <p:ext uri="{D42A27DB-BD31-4B8C-83A1-F6EECF244321}">
                <p14:modId xmlns:p14="http://schemas.microsoft.com/office/powerpoint/2010/main" val="3853153252"/>
              </p:ext>
            </p:extLst>
          </p:nvPr>
        </p:nvGraphicFramePr>
        <p:xfrm>
          <a:off x="1922218" y="1486060"/>
          <a:ext cx="5334000" cy="3475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8834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10000 Series</a:t>
            </a:r>
            <a:br>
              <a:rPr lang="en-US" dirty="0"/>
            </a:br>
            <a:r>
              <a:rPr lang="en-US" dirty="0"/>
              <a:t>Integumentary System</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16691666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a:extLst>
              <a:ext uri="{FF2B5EF4-FFF2-40B4-BE49-F238E27FC236}">
                <a16:creationId xmlns:a16="http://schemas.microsoft.com/office/drawing/2014/main" id="{D62FCEA5-A814-4D63-B77F-60234986682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Epidermis</a:t>
            </a:r>
          </a:p>
          <a:p>
            <a:pPr lvl="1"/>
            <a:r>
              <a:rPr lang="en-US" altLang="en-US" dirty="0"/>
              <a:t>Top layer</a:t>
            </a:r>
          </a:p>
          <a:p>
            <a:pPr lvl="2"/>
            <a:r>
              <a:rPr lang="en-US" altLang="en-US" dirty="0"/>
              <a:t>Made up of 4-5 layers; function is protection</a:t>
            </a:r>
          </a:p>
          <a:p>
            <a:endParaRPr lang="en-US" altLang="en-US" dirty="0"/>
          </a:p>
          <a:p>
            <a:r>
              <a:rPr lang="en-US" altLang="en-US" dirty="0"/>
              <a:t>Dermis</a:t>
            </a:r>
          </a:p>
          <a:p>
            <a:pPr lvl="1"/>
            <a:r>
              <a:rPr lang="en-US" altLang="en-US" dirty="0"/>
              <a:t>Mid layer</a:t>
            </a:r>
          </a:p>
          <a:p>
            <a:pPr lvl="2"/>
            <a:r>
              <a:rPr lang="en-US" altLang="en-US" dirty="0"/>
              <a:t>Blood vessels, connective tissue, nerves, etc.</a:t>
            </a:r>
          </a:p>
          <a:p>
            <a:endParaRPr lang="en-US" altLang="en-US" dirty="0"/>
          </a:p>
          <a:p>
            <a:r>
              <a:rPr lang="en-US" altLang="en-US" dirty="0"/>
              <a:t>Subcutaneous Tissue</a:t>
            </a:r>
          </a:p>
          <a:p>
            <a:pPr lvl="1"/>
            <a:r>
              <a:rPr lang="en-US" altLang="en-US" dirty="0"/>
              <a:t>Connective tissue and adipose tissue</a:t>
            </a:r>
          </a:p>
        </p:txBody>
      </p:sp>
      <p:sp>
        <p:nvSpPr>
          <p:cNvPr id="83970" name="Rectangle 2">
            <a:extLst>
              <a:ext uri="{FF2B5EF4-FFF2-40B4-BE49-F238E27FC236}">
                <a16:creationId xmlns:a16="http://schemas.microsoft.com/office/drawing/2014/main" id="{2EFFFC96-3853-4E6B-B679-1A24B482F9A2}"/>
              </a:ext>
            </a:extLst>
          </p:cNvPr>
          <p:cNvSpPr>
            <a:spLocks noGrp="1" noChangeArrowheads="1"/>
          </p:cNvSpPr>
          <p:nvPr>
            <p:ph type="title"/>
          </p:nvPr>
        </p:nvSpPr>
        <p:spPr/>
        <p:txBody>
          <a:bodyPr/>
          <a:lstStyle/>
          <a:p>
            <a:r>
              <a:rPr lang="en-US" altLang="en-US" dirty="0"/>
              <a:t>Anatomy of the Skin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379614F-A443-4F37-A9BC-FA56971C8B62}"/>
              </a:ext>
            </a:extLst>
          </p:cNvPr>
          <p:cNvSpPr>
            <a:spLocks noGrp="1" noChangeArrowheads="1"/>
          </p:cNvSpPr>
          <p:nvPr>
            <p:ph type="title"/>
          </p:nvPr>
        </p:nvSpPr>
        <p:spPr/>
        <p:txBody>
          <a:bodyPr/>
          <a:lstStyle/>
          <a:p>
            <a:r>
              <a:rPr lang="en-US" altLang="en-US" dirty="0"/>
              <a:t>ICD-10-CM:  Integumentary</a:t>
            </a:r>
          </a:p>
        </p:txBody>
      </p:sp>
      <p:sp>
        <p:nvSpPr>
          <p:cNvPr id="194562" name="Rectangle 3">
            <a:extLst>
              <a:ext uri="{FF2B5EF4-FFF2-40B4-BE49-F238E27FC236}">
                <a16:creationId xmlns:a16="http://schemas.microsoft.com/office/drawing/2014/main" id="{80874194-E4D5-46FE-8321-4F202FA1EBC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Chapter 2: Neoplasms</a:t>
            </a:r>
          </a:p>
          <a:p>
            <a:pPr lvl="1"/>
            <a:endParaRPr lang="en-US" altLang="en-US" dirty="0"/>
          </a:p>
          <a:p>
            <a:pPr lvl="1"/>
            <a:r>
              <a:rPr lang="en-US" altLang="en-US" dirty="0"/>
              <a:t>Chapter 12: Diseases of the Skin and Subcutaneous Tissue</a:t>
            </a:r>
          </a:p>
          <a:p>
            <a:pPr lvl="1"/>
            <a:endParaRPr lang="en-US" altLang="en-US" dirty="0"/>
          </a:p>
          <a:p>
            <a:pPr lvl="1"/>
            <a:r>
              <a:rPr lang="en-US" altLang="en-US" dirty="0"/>
              <a:t>Chapter 19: Injury and Poisoning</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9A8473B-96D7-4AA2-B012-112FC884776D}"/>
              </a:ext>
            </a:extLst>
          </p:cNvPr>
          <p:cNvSpPr>
            <a:spLocks noGrp="1" noChangeArrowheads="1"/>
          </p:cNvSpPr>
          <p:nvPr>
            <p:ph type="title"/>
          </p:nvPr>
        </p:nvSpPr>
        <p:spPr/>
        <p:txBody>
          <a:bodyPr/>
          <a:lstStyle/>
          <a:p>
            <a:r>
              <a:rPr lang="en-US" altLang="en-US" dirty="0"/>
              <a:t>ICD-10-CM:  Integumentary</a:t>
            </a:r>
          </a:p>
        </p:txBody>
      </p:sp>
      <p:sp>
        <p:nvSpPr>
          <p:cNvPr id="196610" name="Rectangle 3">
            <a:extLst>
              <a:ext uri="{FF2B5EF4-FFF2-40B4-BE49-F238E27FC236}">
                <a16:creationId xmlns:a16="http://schemas.microsoft.com/office/drawing/2014/main" id="{72AD894A-1720-4179-87DC-95005727A0E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Chapter 12:  Diseases of the Skin and Subcutaneous Tissue</a:t>
            </a:r>
          </a:p>
          <a:p>
            <a:pPr lvl="1"/>
            <a:r>
              <a:rPr lang="en-US" altLang="en-US" dirty="0"/>
              <a:t>Skin infections (bacterial and fungal)</a:t>
            </a:r>
          </a:p>
          <a:p>
            <a:pPr lvl="1"/>
            <a:r>
              <a:rPr lang="en-US" altLang="en-US" dirty="0"/>
              <a:t>Inflammatory conditions of the skin</a:t>
            </a:r>
          </a:p>
          <a:p>
            <a:pPr lvl="1"/>
            <a:r>
              <a:rPr lang="en-US" altLang="en-US" dirty="0"/>
              <a:t>Other disorders of the skin</a:t>
            </a:r>
          </a:p>
          <a:p>
            <a:pPr lvl="2"/>
            <a:r>
              <a:rPr lang="en-US" altLang="en-US" dirty="0"/>
              <a:t>Corns and calluses</a:t>
            </a:r>
          </a:p>
          <a:p>
            <a:pPr lvl="2"/>
            <a:r>
              <a:rPr lang="en-US" altLang="en-US" dirty="0"/>
              <a:t>Keloid scars</a:t>
            </a:r>
          </a:p>
          <a:p>
            <a:pPr lvl="2"/>
            <a:r>
              <a:rPr lang="en-US" altLang="en-US" dirty="0"/>
              <a:t>Keratosis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6F170EE-CA6A-4DB4-AA7A-AE82F112C484}"/>
              </a:ext>
            </a:extLst>
          </p:cNvPr>
          <p:cNvSpPr>
            <a:spLocks noGrp="1"/>
          </p:cNvSpPr>
          <p:nvPr>
            <p:ph type="title"/>
          </p:nvPr>
        </p:nvSpPr>
        <p:spPr/>
        <p:txBody>
          <a:bodyPr/>
          <a:lstStyle/>
          <a:p>
            <a:r>
              <a:rPr lang="en-US" altLang="en-US" dirty="0"/>
              <a:t>Inflammatory Conditions of the Skin</a:t>
            </a:r>
          </a:p>
        </p:txBody>
      </p:sp>
      <p:sp>
        <p:nvSpPr>
          <p:cNvPr id="198658" name="Content Placeholder 2">
            <a:extLst>
              <a:ext uri="{FF2B5EF4-FFF2-40B4-BE49-F238E27FC236}">
                <a16:creationId xmlns:a16="http://schemas.microsoft.com/office/drawing/2014/main" id="{23969C50-1911-4BB9-850A-C0D5C604347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Erythema multiforme:</a:t>
            </a:r>
          </a:p>
          <a:p>
            <a:pPr lvl="1"/>
            <a:r>
              <a:rPr lang="en-IN" altLang="en-US" dirty="0"/>
              <a:t>Code for erythema multiforme</a:t>
            </a:r>
          </a:p>
          <a:p>
            <a:pPr lvl="1"/>
            <a:r>
              <a:rPr lang="en-IN" altLang="en-US" dirty="0"/>
              <a:t>Code associated manifestation</a:t>
            </a:r>
          </a:p>
          <a:p>
            <a:pPr lvl="1"/>
            <a:r>
              <a:rPr lang="en-IN" altLang="en-US" dirty="0"/>
              <a:t>Code percent of skin exfoliation (L49.0-L49.9)</a:t>
            </a:r>
          </a:p>
          <a:p>
            <a:pPr lvl="1"/>
            <a:r>
              <a:rPr lang="en-IN" altLang="en-US" dirty="0"/>
              <a:t>An additional E code if drug induced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D2C32C8-2921-437B-9150-E16293EE2EE2}"/>
              </a:ext>
            </a:extLst>
          </p:cNvPr>
          <p:cNvSpPr>
            <a:spLocks noGrp="1" noChangeArrowheads="1"/>
          </p:cNvSpPr>
          <p:nvPr>
            <p:ph type="title"/>
          </p:nvPr>
        </p:nvSpPr>
        <p:spPr/>
        <p:txBody>
          <a:bodyPr/>
          <a:lstStyle/>
          <a:p>
            <a:r>
              <a:rPr lang="en-US" altLang="en-US" dirty="0"/>
              <a:t>Pressure Ulcers</a:t>
            </a:r>
          </a:p>
        </p:txBody>
      </p:sp>
      <p:sp>
        <p:nvSpPr>
          <p:cNvPr id="202754" name="Rectangle 3">
            <a:extLst>
              <a:ext uri="{FF2B5EF4-FFF2-40B4-BE49-F238E27FC236}">
                <a16:creationId xmlns:a16="http://schemas.microsoft.com/office/drawing/2014/main" id="{9B24370D-88BC-4A6E-967A-EBB2E6421D6F}"/>
              </a:ext>
            </a:extLst>
          </p:cNvPr>
          <p:cNvSpPr>
            <a:spLocks noGrp="1" noChangeArrowheads="1"/>
          </p:cNvSpPr>
          <p:nvPr>
            <p:ph type="body" sz="quarter" idx="14"/>
          </p:nvPr>
        </p:nvSpPr>
        <p:spPr bwMode="auto"/>
        <p:txBody>
          <a:bodyPr vert="horz" wrap="square" numCol="1" anchor="t" anchorCtr="0" compatLnSpc="1">
            <a:prstTxWarp prst="textNoShape">
              <a:avLst/>
            </a:prstTxWarp>
            <a:normAutofit/>
          </a:bodyPr>
          <a:lstStyle/>
          <a:p>
            <a:endParaRPr lang="en-US" altLang="en-US"/>
          </a:p>
          <a:p>
            <a:r>
              <a:rPr lang="en-US" altLang="en-US"/>
              <a:t>Decubitus ulcers/bed sores</a:t>
            </a:r>
          </a:p>
          <a:p>
            <a:endParaRPr lang="en-US" altLang="en-US"/>
          </a:p>
          <a:p>
            <a:r>
              <a:rPr lang="en-US" altLang="en-US"/>
              <a:t>Coding</a:t>
            </a:r>
          </a:p>
          <a:p>
            <a:pPr lvl="1"/>
            <a:r>
              <a:rPr lang="en-US" altLang="en-US" dirty="0"/>
              <a:t>Identify the location of the ulcer</a:t>
            </a:r>
          </a:p>
          <a:p>
            <a:pPr lvl="1"/>
            <a:r>
              <a:rPr lang="en-US" altLang="en-US" dirty="0"/>
              <a:t>Identify the stage of the ulcer</a:t>
            </a:r>
          </a:p>
          <a:p>
            <a:pPr lvl="1"/>
            <a:r>
              <a:rPr lang="en-US" altLang="en-US" dirty="0"/>
              <a:t>Ulcers present on admission but healed at the time of discharge, assign the code for the site and stage of the pressure ulcer at the time of admission</a:t>
            </a:r>
          </a:p>
          <a:p>
            <a:pPr lvl="1"/>
            <a:r>
              <a:rPr lang="en-US" altLang="en-US" dirty="0"/>
              <a:t>Ulcers evolving to a higher stage, two separate codes should be assigned: one code for the site and stage of the ulcer on admission and a second code for the same ulcer site and the highest stage reported during the stay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7A37FDD-A213-4C7C-AB3F-69E50E3D32F5}"/>
              </a:ext>
            </a:extLst>
          </p:cNvPr>
          <p:cNvSpPr>
            <a:spLocks noGrp="1" noChangeArrowheads="1"/>
          </p:cNvSpPr>
          <p:nvPr>
            <p:ph type="title"/>
          </p:nvPr>
        </p:nvSpPr>
        <p:spPr/>
        <p:txBody>
          <a:bodyPr/>
          <a:lstStyle/>
          <a:p>
            <a:r>
              <a:rPr lang="en-US" altLang="en-US" dirty="0"/>
              <a:t>Injury and Poisoning</a:t>
            </a:r>
          </a:p>
        </p:txBody>
      </p:sp>
      <p:sp>
        <p:nvSpPr>
          <p:cNvPr id="202754" name="Rectangle 3">
            <a:extLst>
              <a:ext uri="{FF2B5EF4-FFF2-40B4-BE49-F238E27FC236}">
                <a16:creationId xmlns:a16="http://schemas.microsoft.com/office/drawing/2014/main" id="{E521903F-FDEE-4145-8CD1-C4B9B50300A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Wounds</a:t>
            </a:r>
          </a:p>
          <a:p>
            <a:pPr lvl="1"/>
            <a:r>
              <a:rPr lang="en-IN" altLang="en-US" dirty="0"/>
              <a:t>Superficial injuries (abrasions, burns, blisters, insect bites, splinters)</a:t>
            </a:r>
          </a:p>
          <a:p>
            <a:pPr lvl="1"/>
            <a:r>
              <a:rPr lang="en-IN" altLang="en-US" dirty="0"/>
              <a:t>Contusions (bruises, hematomas)</a:t>
            </a:r>
          </a:p>
          <a:p>
            <a:pPr lvl="1"/>
            <a:r>
              <a:rPr lang="en-IN" altLang="en-US" dirty="0"/>
              <a:t>Open wounds (lacerations, punctures, open bites)</a:t>
            </a:r>
          </a:p>
          <a:p>
            <a:endParaRPr lang="en-IN" altLang="en-US" dirty="0"/>
          </a:p>
          <a:p>
            <a:r>
              <a:rPr lang="en-IN" altLang="en-US" dirty="0"/>
              <a:t>Burns (fire, heat source, hot appliance)</a:t>
            </a:r>
          </a:p>
          <a:p>
            <a:r>
              <a:rPr lang="en-IN" altLang="en-US" dirty="0"/>
              <a:t>Corrosions (chemicals)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620E493E-9241-419A-AA5B-F4F925301E40}"/>
              </a:ext>
            </a:extLst>
          </p:cNvPr>
          <p:cNvSpPr>
            <a:spLocks noGrp="1" noChangeArrowheads="1"/>
          </p:cNvSpPr>
          <p:nvPr>
            <p:ph type="title"/>
          </p:nvPr>
        </p:nvSpPr>
        <p:spPr/>
        <p:txBody>
          <a:bodyPr/>
          <a:lstStyle/>
          <a:p>
            <a:r>
              <a:rPr lang="en-US" altLang="en-US" dirty="0"/>
              <a:t>Burns</a:t>
            </a:r>
          </a:p>
        </p:txBody>
      </p:sp>
      <p:sp>
        <p:nvSpPr>
          <p:cNvPr id="204802" name="Rectangle 4">
            <a:extLst>
              <a:ext uri="{FF2B5EF4-FFF2-40B4-BE49-F238E27FC236}">
                <a16:creationId xmlns:a16="http://schemas.microsoft.com/office/drawing/2014/main" id="{93F697A6-0852-4A60-A652-14FE898A9E3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Location</a:t>
            </a:r>
          </a:p>
          <a:p>
            <a:pPr lvl="1"/>
            <a:endParaRPr lang="en-US" altLang="en-US" dirty="0"/>
          </a:p>
          <a:p>
            <a:pPr lvl="1"/>
            <a:r>
              <a:rPr lang="en-US" altLang="en-US" dirty="0"/>
              <a:t>Severity (degree) of burn</a:t>
            </a:r>
          </a:p>
          <a:p>
            <a:pPr lvl="1"/>
            <a:endParaRPr lang="en-US" altLang="en-US" dirty="0"/>
          </a:p>
          <a:p>
            <a:pPr lvl="1"/>
            <a:r>
              <a:rPr lang="en-US" altLang="en-US" dirty="0"/>
              <a:t>Total Body Surface Area (TBSA)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8C4E8AE2-1BCF-472D-9562-A1C31B9576AF}"/>
              </a:ext>
            </a:extLst>
          </p:cNvPr>
          <p:cNvSpPr>
            <a:spLocks noGrp="1" noChangeArrowheads="1"/>
          </p:cNvSpPr>
          <p:nvPr>
            <p:ph type="title"/>
          </p:nvPr>
        </p:nvSpPr>
        <p:spPr/>
        <p:txBody>
          <a:bodyPr/>
          <a:lstStyle/>
          <a:p>
            <a:r>
              <a:rPr lang="en-US" altLang="en-US" dirty="0"/>
              <a:t>Disorders of the Breast</a:t>
            </a:r>
          </a:p>
        </p:txBody>
      </p:sp>
      <p:sp>
        <p:nvSpPr>
          <p:cNvPr id="206850" name="Rectangle 3">
            <a:extLst>
              <a:ext uri="{FF2B5EF4-FFF2-40B4-BE49-F238E27FC236}">
                <a16:creationId xmlns:a16="http://schemas.microsoft.com/office/drawing/2014/main" id="{03736FF7-DD02-462C-8FA0-660D4B8F444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Category N60-N65 - Disorders of the breast</a:t>
            </a:r>
          </a:p>
          <a:p>
            <a:endParaRPr lang="en-US" altLang="en-US"/>
          </a:p>
          <a:p>
            <a:r>
              <a:rPr lang="en-US" altLang="en-US"/>
              <a:t>Category N60 - Mammary dysplasia</a:t>
            </a:r>
          </a:p>
          <a:p>
            <a:endParaRPr lang="en-US" altLang="en-US"/>
          </a:p>
          <a:p>
            <a:r>
              <a:rPr lang="en-US" altLang="en-US"/>
              <a:t>Category N65– Deformity and disproportion of reconstructed breast</a:t>
            </a:r>
          </a:p>
          <a:p>
            <a:pPr lvl="1"/>
            <a:r>
              <a:rPr lang="en-US" altLang="en-US"/>
              <a:t>N65.0 Deformity of reconstructed breast </a:t>
            </a:r>
          </a:p>
          <a:p>
            <a:pPr lvl="1"/>
            <a:r>
              <a:rPr lang="en-US" altLang="en-US"/>
              <a:t>N65.1 Disproportion of reconstructed breast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 Needle Aspiration (FNA)</a:t>
            </a:r>
          </a:p>
        </p:txBody>
      </p:sp>
      <p:sp>
        <p:nvSpPr>
          <p:cNvPr id="5" name="Text Placeholder 4"/>
          <p:cNvSpPr>
            <a:spLocks noGrp="1"/>
          </p:cNvSpPr>
          <p:nvPr>
            <p:ph type="body" sz="quarter" idx="14"/>
          </p:nvPr>
        </p:nvSpPr>
        <p:spPr/>
        <p:txBody>
          <a:bodyPr>
            <a:normAutofit/>
          </a:bodyPr>
          <a:lstStyle/>
          <a:p>
            <a:pPr lvl="1"/>
            <a:r>
              <a:rPr lang="en-US" dirty="0"/>
              <a:t>10021 Fine needle aspiration biopsy, without imaging guidance; first lesion</a:t>
            </a:r>
          </a:p>
          <a:p>
            <a:pPr lvl="2"/>
            <a:r>
              <a:rPr lang="en-US" dirty="0"/>
              <a:t>+   10004 each additional lesion</a:t>
            </a:r>
          </a:p>
          <a:p>
            <a:pPr lvl="1"/>
            <a:r>
              <a:rPr lang="en-US" dirty="0"/>
              <a:t>10005 Fine needle aspiration biopsy, including ultrasound guidance; first lesion</a:t>
            </a:r>
          </a:p>
          <a:p>
            <a:pPr lvl="2"/>
            <a:r>
              <a:rPr lang="en-US" dirty="0"/>
              <a:t>+   10006 each additional lesion</a:t>
            </a:r>
          </a:p>
          <a:p>
            <a:pPr lvl="1"/>
            <a:r>
              <a:rPr lang="en-US" dirty="0"/>
              <a:t>10007 Fine needle aspiration biopsy, including fluoroscopic guidance; first lesion</a:t>
            </a:r>
          </a:p>
          <a:p>
            <a:pPr lvl="2"/>
            <a:r>
              <a:rPr lang="en-US" dirty="0"/>
              <a:t>+   10008 each additional lesion</a:t>
            </a:r>
          </a:p>
          <a:p>
            <a:pPr lvl="1"/>
            <a:endParaRPr lang="en-US" dirty="0"/>
          </a:p>
        </p:txBody>
      </p:sp>
    </p:spTree>
    <p:extLst>
      <p:ext uri="{BB962C8B-B14F-4D97-AF65-F5344CB8AC3E}">
        <p14:creationId xmlns:p14="http://schemas.microsoft.com/office/powerpoint/2010/main" val="618057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PC-New">
  <a:themeElements>
    <a:clrScheme name="Custom 1">
      <a:dk1>
        <a:srgbClr val="014245"/>
      </a:dk1>
      <a:lt1>
        <a:srgbClr val="F6F3F5"/>
      </a:lt1>
      <a:dk2>
        <a:srgbClr val="014245"/>
      </a:dk2>
      <a:lt2>
        <a:srgbClr val="FFFFFF"/>
      </a:lt2>
      <a:accent1>
        <a:srgbClr val="158873"/>
      </a:accent1>
      <a:accent2>
        <a:srgbClr val="EF5321"/>
      </a:accent2>
      <a:accent3>
        <a:srgbClr val="AC529E"/>
      </a:accent3>
      <a:accent4>
        <a:srgbClr val="4069B2"/>
      </a:accent4>
      <a:accent5>
        <a:srgbClr val="FDD11F"/>
      </a:accent5>
      <a:accent6>
        <a:srgbClr val="173862"/>
      </a:accent6>
      <a:hlink>
        <a:srgbClr val="94C6D2"/>
      </a:hlink>
      <a:folHlink>
        <a:srgbClr val="D0E6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APC-New" id="{5D02C650-9BEB-45ED-900B-BF1F0903B9AA}" vid="{25CB5AFA-552A-4F18-908D-C076B170D7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2F80727E2A714B85EF6BFFAC87C4F4" ma:contentTypeVersion="16" ma:contentTypeDescription="Create a new document." ma:contentTypeScope="" ma:versionID="26123a3c2d0de68bd6d87fe96e994ab6">
  <xsd:schema xmlns:xsd="http://www.w3.org/2001/XMLSchema" xmlns:xs="http://www.w3.org/2001/XMLSchema" xmlns:p="http://schemas.microsoft.com/office/2006/metadata/properties" xmlns:ns1="http://schemas.microsoft.com/sharepoint/v3" xmlns:ns2="f812ed1a-67df-4255-82e2-e83c82bbdcb8" xmlns:ns3="7c50e814-42ce-4f22-b96c-becadf166488" targetNamespace="http://schemas.microsoft.com/office/2006/metadata/properties" ma:root="true" ma:fieldsID="edeec557e77545804df720233a89445e" ns1:_="" ns2:_="" ns3:_="">
    <xsd:import namespace="http://schemas.microsoft.com/sharepoint/v3"/>
    <xsd:import namespace="f812ed1a-67df-4255-82e2-e83c82bbdcb8"/>
    <xsd:import namespace="7c50e814-42ce-4f22-b96c-becadf16648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12ed1a-67df-4255-82e2-e83c82bbdc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50e814-42ce-4f22-b96c-becadf16648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3AE9F3-80B3-49FB-9D31-FA8DA305BCB9}">
  <ds:schemaRefs>
    <ds:schemaRef ds:uri="http://purl.org/dc/terms/"/>
    <ds:schemaRef ds:uri="http://schemas.microsoft.com/office/2006/metadata/properties"/>
    <ds:schemaRef ds:uri="http://www.w3.org/XML/1998/namespace"/>
    <ds:schemaRef ds:uri="http://schemas.microsoft.com/office/2006/documentManagement/types"/>
    <ds:schemaRef ds:uri="http://purl.org/dc/dcmitype/"/>
    <ds:schemaRef ds:uri="7c50e814-42ce-4f22-b96c-becadf166488"/>
    <ds:schemaRef ds:uri="http://schemas.microsoft.com/sharepoint/v3"/>
    <ds:schemaRef ds:uri="http://schemas.microsoft.com/office/infopath/2007/PartnerControls"/>
    <ds:schemaRef ds:uri="http://schemas.openxmlformats.org/package/2006/metadata/core-properties"/>
    <ds:schemaRef ds:uri="f812ed1a-67df-4255-82e2-e83c82bbdcb8"/>
    <ds:schemaRef ds:uri="http://purl.org/dc/elements/1.1/"/>
  </ds:schemaRefs>
</ds:datastoreItem>
</file>

<file path=customXml/itemProps2.xml><?xml version="1.0" encoding="utf-8"?>
<ds:datastoreItem xmlns:ds="http://schemas.openxmlformats.org/officeDocument/2006/customXml" ds:itemID="{061BC842-5A5F-48A4-8107-9DC166549CF0}">
  <ds:schemaRefs>
    <ds:schemaRef ds:uri="http://schemas.microsoft.com/sharepoint/v3/contenttype/forms"/>
  </ds:schemaRefs>
</ds:datastoreItem>
</file>

<file path=customXml/itemProps3.xml><?xml version="1.0" encoding="utf-8"?>
<ds:datastoreItem xmlns:ds="http://schemas.openxmlformats.org/officeDocument/2006/customXml" ds:itemID="{571A3656-242A-430B-97B6-D9858E65D7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12ed1a-67df-4255-82e2-e83c82bbdcb8"/>
    <ds:schemaRef ds:uri="7c50e814-42ce-4f22-b96c-becadf1664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23605</TotalTime>
  <Words>63529</Words>
  <Application>Microsoft Office PowerPoint</Application>
  <PresentationFormat>On-screen Show (16:9)</PresentationFormat>
  <Paragraphs>5433</Paragraphs>
  <Slides>458</Slides>
  <Notes>458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458</vt:i4>
      </vt:variant>
    </vt:vector>
  </HeadingPairs>
  <TitlesOfParts>
    <vt:vector size="468" baseType="lpstr">
      <vt:lpstr>Arial</vt:lpstr>
      <vt:lpstr>Calibri</vt:lpstr>
      <vt:lpstr>Myriad Pro</vt:lpstr>
      <vt:lpstr>Myriad Pro SemiCond</vt:lpstr>
      <vt:lpstr>Open Sans</vt:lpstr>
      <vt:lpstr>Times New Roman</vt:lpstr>
      <vt:lpstr>AAPC-New</vt:lpstr>
      <vt:lpstr>Acrobat Document</vt:lpstr>
      <vt:lpstr>Worksheet</vt:lpstr>
      <vt:lpstr>Microsoft Excel Worksheet</vt:lpstr>
      <vt:lpstr>CPC® Certification Review</vt:lpstr>
      <vt:lpstr>AMA Disclaimer</vt:lpstr>
      <vt:lpstr>Getting the most out of this training</vt:lpstr>
      <vt:lpstr>Process of Elimination</vt:lpstr>
      <vt:lpstr>Time Management</vt:lpstr>
      <vt:lpstr>Marking Your Books</vt:lpstr>
      <vt:lpstr>Compliance and Regulatory / Business of Medicine</vt:lpstr>
      <vt:lpstr>Payers</vt:lpstr>
      <vt:lpstr>Medicare</vt:lpstr>
      <vt:lpstr>Medical Necessity</vt:lpstr>
      <vt:lpstr>National Coverage Determinations</vt:lpstr>
      <vt:lpstr>Advance Beneficiary Notice</vt:lpstr>
      <vt:lpstr>HIPAA</vt:lpstr>
      <vt:lpstr>Health Insurance Portability and Accountability Act (HIPAA)</vt:lpstr>
      <vt:lpstr>HITECH</vt:lpstr>
      <vt:lpstr>OIG Compliance</vt:lpstr>
      <vt:lpstr>OIG Compliance Plan</vt:lpstr>
      <vt:lpstr>Reviewing an Operative</vt:lpstr>
      <vt:lpstr>Merit-Based Incentive Payment Systems (MIPS)</vt:lpstr>
      <vt:lpstr>Merit-Based Incentive Payment Systems (MIPS)</vt:lpstr>
      <vt:lpstr>Advanced Alternative Payment Models (APM) </vt:lpstr>
      <vt:lpstr>ICD-10-CM</vt:lpstr>
      <vt:lpstr>ICD-10-CM Layout</vt:lpstr>
      <vt:lpstr>Index to Diseases and Injuries: History</vt:lpstr>
      <vt:lpstr>Table of Neoplasms</vt:lpstr>
      <vt:lpstr>Table of Drugs and Chemicals</vt:lpstr>
      <vt:lpstr>ICD-10-CM Layout</vt:lpstr>
      <vt:lpstr>Coding Conventions and Guidelines</vt:lpstr>
      <vt:lpstr>ICD-10-CM Official Guidelines for Coding and Reporting</vt:lpstr>
      <vt:lpstr>Coding Conventions</vt:lpstr>
      <vt:lpstr>Coding Conventions</vt:lpstr>
      <vt:lpstr>Coding Conventions</vt:lpstr>
      <vt:lpstr>ICD-10-CM Official Guidelines for Coding and Reporting</vt:lpstr>
      <vt:lpstr>ICD-10-CM Official Guidelines for Coding and Reporting</vt:lpstr>
      <vt:lpstr> Locating the ICD-10-CM Code</vt:lpstr>
      <vt:lpstr> Locating the ICD-10-CM Code</vt:lpstr>
      <vt:lpstr>Locating the ICD-10-CM Code</vt:lpstr>
      <vt:lpstr>Locating the ICD-10-CM Code</vt:lpstr>
      <vt:lpstr>Locating the ICD-10-CM Code</vt:lpstr>
      <vt:lpstr>Locating the ICD-10-CM Code</vt:lpstr>
      <vt:lpstr>Locating the ICD-10-CM Code</vt:lpstr>
      <vt:lpstr>Locating the ICD-10-CM Code</vt:lpstr>
      <vt:lpstr>Locating the ICD-10-CM  Code</vt:lpstr>
      <vt:lpstr>Locating the ICD-10-CM Code</vt:lpstr>
      <vt:lpstr>CPT®, Surgery Guidelines, HCPCS Level II, and Modifiers</vt:lpstr>
      <vt:lpstr>Introduction to CPT®</vt:lpstr>
      <vt:lpstr>Introduction to CPT®</vt:lpstr>
      <vt:lpstr>CPT® Guidelines</vt:lpstr>
      <vt:lpstr>CPT® Conventions and Iconography</vt:lpstr>
      <vt:lpstr>CPT® Conventions and Iconography</vt:lpstr>
      <vt:lpstr>CPT® Conventions and Iconography</vt:lpstr>
      <vt:lpstr>CPT® Conventions and Iconography</vt:lpstr>
      <vt:lpstr>Category I CPT® Codes</vt:lpstr>
      <vt:lpstr>Category I CPT® Codes</vt:lpstr>
      <vt:lpstr>The CPT® Code Book</vt:lpstr>
      <vt:lpstr>CPT® Code Basics</vt:lpstr>
      <vt:lpstr>Category II CPT® Codes</vt:lpstr>
      <vt:lpstr>Category III CPT® codes</vt:lpstr>
      <vt:lpstr>CPT® Appendices</vt:lpstr>
      <vt:lpstr>CPT® Appendices</vt:lpstr>
      <vt:lpstr>CPT® Appendices</vt:lpstr>
      <vt:lpstr>CPT® Appendices</vt:lpstr>
      <vt:lpstr>CPT® Appendices</vt:lpstr>
      <vt:lpstr>CPT® Appendices</vt:lpstr>
      <vt:lpstr>National Correct Coding Initiative (NCCI)</vt:lpstr>
      <vt:lpstr>Sequencing</vt:lpstr>
      <vt:lpstr>CPT® Assistant</vt:lpstr>
      <vt:lpstr>CPT® Global Surgical Package</vt:lpstr>
      <vt:lpstr>CPT® Global Surgical Package</vt:lpstr>
      <vt:lpstr>CMS Global Surgical Package</vt:lpstr>
      <vt:lpstr>HCPCS Level II</vt:lpstr>
      <vt:lpstr>Most Common</vt:lpstr>
      <vt:lpstr>Most Common</vt:lpstr>
      <vt:lpstr>HCPCS Level II</vt:lpstr>
      <vt:lpstr>Most Common</vt:lpstr>
      <vt:lpstr>Most Common</vt:lpstr>
      <vt:lpstr>Most Common</vt:lpstr>
      <vt:lpstr>Most Common</vt:lpstr>
      <vt:lpstr>Most Common</vt:lpstr>
      <vt:lpstr>HCPCS Level II</vt:lpstr>
      <vt:lpstr>Modifiers</vt:lpstr>
      <vt:lpstr>Global Package Modifiers</vt:lpstr>
      <vt:lpstr>Global Package Modifiers</vt:lpstr>
      <vt:lpstr>Surgical Modifiers</vt:lpstr>
      <vt:lpstr>Modifier 59 – Distinct Procedural Service</vt:lpstr>
      <vt:lpstr>Modifier 59 – Distinct Procedural Service</vt:lpstr>
      <vt:lpstr>Multiple Surgeon Modifiers</vt:lpstr>
      <vt:lpstr>Assistant Surgeon Modifiers</vt:lpstr>
      <vt:lpstr>Ancillary Modifiers</vt:lpstr>
      <vt:lpstr>10000 Series Integumentary System</vt:lpstr>
      <vt:lpstr>Anatomy of the Skin</vt:lpstr>
      <vt:lpstr>ICD-10-CM:  Integumentary</vt:lpstr>
      <vt:lpstr>ICD-10-CM:  Integumentary</vt:lpstr>
      <vt:lpstr>Inflammatory Conditions of the Skin</vt:lpstr>
      <vt:lpstr>Pressure Ulcers</vt:lpstr>
      <vt:lpstr>Injury and Poisoning</vt:lpstr>
      <vt:lpstr>Burns</vt:lpstr>
      <vt:lpstr>Disorders of the Breast</vt:lpstr>
      <vt:lpstr>Fine Needle Aspiration (FNA)</vt:lpstr>
      <vt:lpstr>Fine Needle Aspiration (FNA)</vt:lpstr>
      <vt:lpstr>Skin, Subcutaneous, and Accessory Structures</vt:lpstr>
      <vt:lpstr>Debridement</vt:lpstr>
      <vt:lpstr>Biopsy</vt:lpstr>
      <vt:lpstr>Biopsy</vt:lpstr>
      <vt:lpstr>Skin, Subcutaneous, and Accessory Structures</vt:lpstr>
      <vt:lpstr>Skin, Subcutaneous, and Accessory Structures</vt:lpstr>
      <vt:lpstr> Skin, Subcutaneous, and Accessory Structures</vt:lpstr>
      <vt:lpstr>Nails</vt:lpstr>
      <vt:lpstr>Integumentary System</vt:lpstr>
      <vt:lpstr>Wound Repair</vt:lpstr>
      <vt:lpstr>Wound Repair</vt:lpstr>
      <vt:lpstr>Wound Repair</vt:lpstr>
      <vt:lpstr>Adjacent Tissue Transfer</vt:lpstr>
      <vt:lpstr>Repair</vt:lpstr>
      <vt:lpstr>Skin Replacement Surgery &amp; Skin Substitutes</vt:lpstr>
      <vt:lpstr>Destruction</vt:lpstr>
      <vt:lpstr>Destruction</vt:lpstr>
      <vt:lpstr>Mohs Micrographic Surgery</vt:lpstr>
      <vt:lpstr>Mohs Micrographic Surgery</vt:lpstr>
      <vt:lpstr>Breast Biopsy</vt:lpstr>
      <vt:lpstr>Mastectomy</vt:lpstr>
      <vt:lpstr>20,000 Series Musculoskeletal System</vt:lpstr>
      <vt:lpstr>Anatomy</vt:lpstr>
      <vt:lpstr>ICD-10-CM Coding</vt:lpstr>
      <vt:lpstr>Diseases of the Musculoskeletal System  and Connective Tissue</vt:lpstr>
      <vt:lpstr>Injury and Poisoning</vt:lpstr>
      <vt:lpstr>Guidelines for Fracture Treatment</vt:lpstr>
      <vt:lpstr>Fracture Coding</vt:lpstr>
      <vt:lpstr>CPT® : Musculoskeletal System</vt:lpstr>
      <vt:lpstr>Musculoskeletal System</vt:lpstr>
      <vt:lpstr>Wound Exploration</vt:lpstr>
      <vt:lpstr>General</vt:lpstr>
      <vt:lpstr>Trigger Point Injections</vt:lpstr>
      <vt:lpstr>Spine</vt:lpstr>
      <vt:lpstr>Osteotomy</vt:lpstr>
      <vt:lpstr>Bone Grafting and Vertebral Column</vt:lpstr>
      <vt:lpstr>Vertebroplasty</vt:lpstr>
      <vt:lpstr>Vertebroplasty</vt:lpstr>
      <vt:lpstr>Application of Casts and Strapping</vt:lpstr>
      <vt:lpstr>Endoscopy/Arthroscopy</vt:lpstr>
      <vt:lpstr>Endoscopy/Arthroscopy</vt:lpstr>
      <vt:lpstr>HCPCS Level II</vt:lpstr>
      <vt:lpstr>30000 Series Respiratory, Hemic, Lymphatic, Mediastinum, Diaphragm and Cardiovascular Systems</vt:lpstr>
      <vt:lpstr>Respiratory System</vt:lpstr>
      <vt:lpstr>Mediastinum and Diaphragm</vt:lpstr>
      <vt:lpstr>Hemic and Lymphatic Systems</vt:lpstr>
      <vt:lpstr>Hemic and Lymphatic Systems</vt:lpstr>
      <vt:lpstr>ICD-10-CM:  Respiratory </vt:lpstr>
      <vt:lpstr>ICD-10-CM </vt:lpstr>
      <vt:lpstr>ICD-10-CM </vt:lpstr>
      <vt:lpstr>Rules/Guidelines</vt:lpstr>
      <vt:lpstr>Nose</vt:lpstr>
      <vt:lpstr>Nose</vt:lpstr>
      <vt:lpstr>Nose</vt:lpstr>
      <vt:lpstr>Epistaxis</vt:lpstr>
      <vt:lpstr>Accessory Sinuses</vt:lpstr>
      <vt:lpstr>The Larynx</vt:lpstr>
      <vt:lpstr>The Larynx</vt:lpstr>
      <vt:lpstr>Trachea and Bronchi</vt:lpstr>
      <vt:lpstr>Trachea and Bronchi</vt:lpstr>
      <vt:lpstr>Lungs and Pleura</vt:lpstr>
      <vt:lpstr>Lungs and Pleura</vt:lpstr>
      <vt:lpstr>Lungs and Pleura</vt:lpstr>
      <vt:lpstr>Lungs and Pleura</vt:lpstr>
      <vt:lpstr>Lungs and Pleura</vt:lpstr>
      <vt:lpstr>Pulmonary</vt:lpstr>
      <vt:lpstr>Mediastinum &amp; Diaphragm</vt:lpstr>
      <vt:lpstr>Hemic and Lymphatic Systems</vt:lpstr>
      <vt:lpstr>Hemic and Lymphatic Systems</vt:lpstr>
      <vt:lpstr>Heart</vt:lpstr>
      <vt:lpstr>Oxygenation Process</vt:lpstr>
      <vt:lpstr>Electrical Conduction in the Heart</vt:lpstr>
      <vt:lpstr>Coronary Arteries &amp; Blood Vessels</vt:lpstr>
      <vt:lpstr>Circulations</vt:lpstr>
      <vt:lpstr>ICD-10-CM Coding</vt:lpstr>
      <vt:lpstr>ICD-10-CM: Hypertension</vt:lpstr>
      <vt:lpstr>ICD-10-CM: Arteriosclerosis</vt:lpstr>
      <vt:lpstr>ICD-10-CM Coding</vt:lpstr>
      <vt:lpstr>ICD-10-CM Coding</vt:lpstr>
      <vt:lpstr>CPT® Coding</vt:lpstr>
      <vt:lpstr>Pacemakers/Defibrillators</vt:lpstr>
      <vt:lpstr>Pacemakers/Defibrillators</vt:lpstr>
      <vt:lpstr>Subcutaneous Cardiac Rhythm Monitor and Implantable Hemodynamic Monitors</vt:lpstr>
      <vt:lpstr>Cardiac Valve Procedures</vt:lpstr>
      <vt:lpstr>Coronary Artery Bypass Grafting (CABG)</vt:lpstr>
      <vt:lpstr>Coronary Artery Bypass Grafting (CABG)</vt:lpstr>
      <vt:lpstr>Bypass Grafts</vt:lpstr>
      <vt:lpstr>Central Venous Access Devices (CVAD)</vt:lpstr>
      <vt:lpstr>Interventional Procedures</vt:lpstr>
      <vt:lpstr>CPT®: Cardiovascular</vt:lpstr>
      <vt:lpstr>Endovascular Revascularization</vt:lpstr>
      <vt:lpstr>Bundled into Endovascular Revascularization</vt:lpstr>
      <vt:lpstr>Radiology Vascular Procedures</vt:lpstr>
      <vt:lpstr>CPT®: Cardiovascular Medicine Section</vt:lpstr>
      <vt:lpstr>Percutaneous Coronary Interventions</vt:lpstr>
      <vt:lpstr>Percutaneous Coronary Interventions</vt:lpstr>
      <vt:lpstr>ECG and Stress Testing</vt:lpstr>
      <vt:lpstr>ECG and Stress Testing</vt:lpstr>
      <vt:lpstr>Cardiac Catheterization</vt:lpstr>
      <vt:lpstr>Cardiac Catheterization</vt:lpstr>
      <vt:lpstr>40000 Series Digestive System</vt:lpstr>
      <vt:lpstr>Digestive System</vt:lpstr>
      <vt:lpstr>Digestive System</vt:lpstr>
      <vt:lpstr>Digestive System</vt:lpstr>
      <vt:lpstr>ICD-10-CM:  Digestive</vt:lpstr>
      <vt:lpstr>Diseases of the Digestive System</vt:lpstr>
      <vt:lpstr>Diseases of the Digestive System</vt:lpstr>
      <vt:lpstr>Diseases of the Digestive System</vt:lpstr>
      <vt:lpstr>Digestive System</vt:lpstr>
      <vt:lpstr>Guidelines</vt:lpstr>
      <vt:lpstr>Digestive System</vt:lpstr>
      <vt:lpstr>Digestive System</vt:lpstr>
      <vt:lpstr>Esophagoscopy</vt:lpstr>
      <vt:lpstr>Esophagogastroduodenoscopy (EGD)</vt:lpstr>
      <vt:lpstr>Endoscopic Retrograde Cholangiopancreatography</vt:lpstr>
      <vt:lpstr>Digestive System</vt:lpstr>
      <vt:lpstr>Gastric Bypass</vt:lpstr>
      <vt:lpstr>Digestive System</vt:lpstr>
      <vt:lpstr>Digestive System</vt:lpstr>
      <vt:lpstr>Endoscopy</vt:lpstr>
      <vt:lpstr>Digestive System</vt:lpstr>
      <vt:lpstr>Digestive System</vt:lpstr>
      <vt:lpstr>HCPCS: Digestive System</vt:lpstr>
      <vt:lpstr>50000 Series Urinary System,  Male Genital System and Female Genital System</vt:lpstr>
      <vt:lpstr>Anatomy: Urinary System</vt:lpstr>
      <vt:lpstr>Anatomy:  Male Reproductive System</vt:lpstr>
      <vt:lpstr>ICD-10-CM: Urinary</vt:lpstr>
      <vt:lpstr>ICD-10-CM: Urinary</vt:lpstr>
      <vt:lpstr>ICD-10-CM: Urinary</vt:lpstr>
      <vt:lpstr>ICD-10-CM: Urinary</vt:lpstr>
      <vt:lpstr>ICD-10-CM: Male Genital System</vt:lpstr>
      <vt:lpstr>ICD-10-CM: Male Genital System</vt:lpstr>
      <vt:lpstr>ICD-10-CM: Male Genital System</vt:lpstr>
      <vt:lpstr>ICD-10-CM: Male Genital System</vt:lpstr>
      <vt:lpstr>CPT®: Urinary</vt:lpstr>
      <vt:lpstr>CPT®: Kidney</vt:lpstr>
      <vt:lpstr>CPT®: Kidney</vt:lpstr>
      <vt:lpstr>Kidney Abscess</vt:lpstr>
      <vt:lpstr>CPT®: Urinary</vt:lpstr>
      <vt:lpstr>CPT®: Male Genital System</vt:lpstr>
      <vt:lpstr>Penile Implants</vt:lpstr>
      <vt:lpstr>Transurethral Resection of Prostate (TURP)</vt:lpstr>
      <vt:lpstr>Orchiopexy</vt:lpstr>
      <vt:lpstr>Anatomy</vt:lpstr>
      <vt:lpstr>ICD-10-CM:  Female Genital System</vt:lpstr>
      <vt:lpstr>ICD-10-CM:  Female Genital System</vt:lpstr>
      <vt:lpstr>ICD-10-CM:  Female Genital System</vt:lpstr>
      <vt:lpstr>CPT®:  Female Genital System</vt:lpstr>
      <vt:lpstr>CPT®:  Female Genital System</vt:lpstr>
      <vt:lpstr>Vaginectomy</vt:lpstr>
      <vt:lpstr>D &amp; C</vt:lpstr>
      <vt:lpstr>Hysterectomy</vt:lpstr>
      <vt:lpstr>Maternity Care/Delivery</vt:lpstr>
      <vt:lpstr>Maternity Care/Delivery</vt:lpstr>
      <vt:lpstr>Maternity Care/Delivery</vt:lpstr>
      <vt:lpstr>Delivery Services</vt:lpstr>
      <vt:lpstr>Twin Deliveries</vt:lpstr>
      <vt:lpstr>Abortion</vt:lpstr>
      <vt:lpstr>60000 Series Nervous, Eye and Ocular Adnexa, and Auditory  Systems</vt:lpstr>
      <vt:lpstr>Anatomy: Endocrine</vt:lpstr>
      <vt:lpstr>Anatomy: Endocrine</vt:lpstr>
      <vt:lpstr>Anatomy: Nervous System</vt:lpstr>
      <vt:lpstr>Anatomy: Nervous System</vt:lpstr>
      <vt:lpstr>Anatomy: Nervous System</vt:lpstr>
      <vt:lpstr>Anatomy: Nervous System</vt:lpstr>
      <vt:lpstr>ICD-10-CM: Endocrine</vt:lpstr>
      <vt:lpstr>ICD-10-CM: Endocrine</vt:lpstr>
      <vt:lpstr>ICD-10-CM: Nervous System</vt:lpstr>
      <vt:lpstr>ICD-10-CM: Nervous System</vt:lpstr>
      <vt:lpstr>ICD-10-CM: Nervous System</vt:lpstr>
      <vt:lpstr>Thyroid Gland Excision</vt:lpstr>
      <vt:lpstr>CPT®: Endocrine</vt:lpstr>
      <vt:lpstr>CPT®: Nervous System</vt:lpstr>
      <vt:lpstr>CPT®: Nervous System</vt:lpstr>
      <vt:lpstr>CPT®: Nervous System</vt:lpstr>
      <vt:lpstr>CPT®: Nervous System</vt:lpstr>
      <vt:lpstr>Laminotomy (Hemilaminectomy) vs Laminectomy</vt:lpstr>
      <vt:lpstr>Laminotomy (Hemilaminectomy) vs Laminectomy</vt:lpstr>
      <vt:lpstr>CPT®: Nervous System</vt:lpstr>
      <vt:lpstr>CPT®: Nervous System</vt:lpstr>
      <vt:lpstr>CPT®: Nervous System</vt:lpstr>
      <vt:lpstr>CPT®: Nervous System</vt:lpstr>
      <vt:lpstr>Neuroplasty</vt:lpstr>
      <vt:lpstr>CPT®: Nervous System</vt:lpstr>
      <vt:lpstr>CPT®: Nervous System Medicine Section</vt:lpstr>
      <vt:lpstr>Anatomy: Eye and Ocular Adnexa</vt:lpstr>
      <vt:lpstr>Anatomy: Ear and Auditory System</vt:lpstr>
      <vt:lpstr>ICD-10-CM:  Sense Organs</vt:lpstr>
      <vt:lpstr>Eye and Ocular Adnexa</vt:lpstr>
      <vt:lpstr>Ear and Mastoid Process</vt:lpstr>
      <vt:lpstr>CPT®: Eye and Ocular Adnexa</vt:lpstr>
      <vt:lpstr>CPT®: Eye and Ocular Adnexa</vt:lpstr>
      <vt:lpstr>CPT®: Eye and Ocular Adnexa</vt:lpstr>
      <vt:lpstr>CPT®: Eye and Ocular Adnexa</vt:lpstr>
      <vt:lpstr>CPT®: Eye and Ocular Adnexa Medicine Section</vt:lpstr>
      <vt:lpstr>CPT®: Auditory System</vt:lpstr>
      <vt:lpstr>CPT®: Auditory System</vt:lpstr>
      <vt:lpstr>CPT®: Auditory System</vt:lpstr>
      <vt:lpstr>CPT®: Auditory System</vt:lpstr>
      <vt:lpstr>CPT®: Auditory System Medicine Section</vt:lpstr>
      <vt:lpstr>Radiology</vt:lpstr>
      <vt:lpstr>Radiologic Projections</vt:lpstr>
      <vt:lpstr>Additional Terms</vt:lpstr>
      <vt:lpstr>Diagnosis Coding</vt:lpstr>
      <vt:lpstr>CPT® Subsections</vt:lpstr>
      <vt:lpstr>Guidelines</vt:lpstr>
      <vt:lpstr>Modifiers</vt:lpstr>
      <vt:lpstr>Diagnostic Radiology (Diagnostic Imaging)</vt:lpstr>
      <vt:lpstr>Diagnostic Radiology (Diagnostic Imaging)</vt:lpstr>
      <vt:lpstr>Heart – Subsection Guidelines</vt:lpstr>
      <vt:lpstr>Vascular Procedures – Subsection Guidelines</vt:lpstr>
      <vt:lpstr>Vascular Procedures</vt:lpstr>
      <vt:lpstr>Diagnostic Ultrasound</vt:lpstr>
      <vt:lpstr>Diagnostic Ultrasound</vt:lpstr>
      <vt:lpstr>Diagnostic Ultrasound</vt:lpstr>
      <vt:lpstr>Pelvis Ultrasound</vt:lpstr>
      <vt:lpstr>Ultrasonic Guidance</vt:lpstr>
      <vt:lpstr>Radiologic Guidance</vt:lpstr>
      <vt:lpstr>Breast, Mammography</vt:lpstr>
      <vt:lpstr>Bone/Joint Studies</vt:lpstr>
      <vt:lpstr>Radiation Oncology</vt:lpstr>
      <vt:lpstr>Radiation Oncology Treatment</vt:lpstr>
      <vt:lpstr>Radiation Oncology Treatment</vt:lpstr>
      <vt:lpstr> Nuclear Medicine</vt:lpstr>
      <vt:lpstr>Nuclear Medicine</vt:lpstr>
      <vt:lpstr>Pathology and Laboratory   80000 Series</vt:lpstr>
      <vt:lpstr>Regulatory Terms</vt:lpstr>
      <vt:lpstr>Modifiers</vt:lpstr>
      <vt:lpstr>Organ or Disease-Oriented Panels</vt:lpstr>
      <vt:lpstr>Definitions</vt:lpstr>
      <vt:lpstr>Presumptive Drug Class Screening</vt:lpstr>
      <vt:lpstr>Definitive Drug Testing</vt:lpstr>
      <vt:lpstr>Therapeutic Drug Assays</vt:lpstr>
      <vt:lpstr>Evocative Suppression Testing</vt:lpstr>
      <vt:lpstr>Clinical Pathology Consultations</vt:lpstr>
      <vt:lpstr>Urinalysis</vt:lpstr>
      <vt:lpstr>Chemistry</vt:lpstr>
      <vt:lpstr>Laboratory Tests</vt:lpstr>
      <vt:lpstr>Cytopathology</vt:lpstr>
      <vt:lpstr>Most Common</vt:lpstr>
      <vt:lpstr>Surgical Pathology</vt:lpstr>
      <vt:lpstr>Most Common</vt:lpstr>
      <vt:lpstr>Pathology Consultation</vt:lpstr>
      <vt:lpstr>Anesthesia</vt:lpstr>
      <vt:lpstr>Organization of Codes</vt:lpstr>
      <vt:lpstr>Finding the CPT® Code</vt:lpstr>
      <vt:lpstr>Types of Anesthesia</vt:lpstr>
      <vt:lpstr>Anesthesia Terminology</vt:lpstr>
      <vt:lpstr>Intraperitoneal vs Extraperitoneal Organs</vt:lpstr>
      <vt:lpstr>Anesthesia Guidelines</vt:lpstr>
      <vt:lpstr>Anesthesia Fees </vt:lpstr>
      <vt:lpstr>Anesthesia Time</vt:lpstr>
      <vt:lpstr>Physical Status Modifiers </vt:lpstr>
      <vt:lpstr>Qualifying Circumstances </vt:lpstr>
      <vt:lpstr>Modifiers – HCPCS Level II</vt:lpstr>
      <vt:lpstr>Coding Concepts </vt:lpstr>
      <vt:lpstr>CPT® Modifiers</vt:lpstr>
      <vt:lpstr>Coding Concepts </vt:lpstr>
      <vt:lpstr>Evaluation and Management</vt:lpstr>
      <vt:lpstr>ICD-10-CM Coding</vt:lpstr>
      <vt:lpstr>CPT® Coding</vt:lpstr>
      <vt:lpstr>Categories and Subcategories</vt:lpstr>
      <vt:lpstr>New vs. Established Patients</vt:lpstr>
      <vt:lpstr>New vs. Established Patients</vt:lpstr>
      <vt:lpstr>Office or Other Outpatient Services</vt:lpstr>
      <vt:lpstr>Observation</vt:lpstr>
      <vt:lpstr>Observation</vt:lpstr>
      <vt:lpstr>Hospital Inpatient Services</vt:lpstr>
      <vt:lpstr>Hospital Inpatient Services</vt:lpstr>
      <vt:lpstr>Hospital Discharge Services</vt:lpstr>
      <vt:lpstr>Consultations</vt:lpstr>
      <vt:lpstr>Consultations</vt:lpstr>
      <vt:lpstr>Emergency Department</vt:lpstr>
      <vt:lpstr>Critical Care Services</vt:lpstr>
      <vt:lpstr>Critical Care Services</vt:lpstr>
      <vt:lpstr>Critical Care Services</vt:lpstr>
      <vt:lpstr>Critical Care Transport</vt:lpstr>
      <vt:lpstr>Nursing Facility Services</vt:lpstr>
      <vt:lpstr>Domiciliary, Rest Home, or Custodial Care Services</vt:lpstr>
      <vt:lpstr>Domiciliary, Rest Home, or Home Care Plan Oversight Services</vt:lpstr>
      <vt:lpstr>Home Services &amp; Prolonged Services</vt:lpstr>
      <vt:lpstr>Standby Services</vt:lpstr>
      <vt:lpstr>Case Management &amp; Medical Team Conference</vt:lpstr>
      <vt:lpstr>Care Plan Oversight Services</vt:lpstr>
      <vt:lpstr>Preventive Medicine Services</vt:lpstr>
      <vt:lpstr>Counseling Risk Factor Reduction and Behavior Change Intervention</vt:lpstr>
      <vt:lpstr>Non-Face-to-Face Physician Services</vt:lpstr>
      <vt:lpstr>Special E &amp; M Services</vt:lpstr>
      <vt:lpstr>Newborn Care Services</vt:lpstr>
      <vt:lpstr>Inpatient Neonatal Intensive Care Pediatric &amp; Neonatal Critical Care</vt:lpstr>
      <vt:lpstr>Inpatient Neonatal and Pediatric Critical Care Services</vt:lpstr>
      <vt:lpstr>Initial and Continuing Intensive Care Services</vt:lpstr>
      <vt:lpstr>Chronic and Complex Chronic Care Coordination</vt:lpstr>
      <vt:lpstr>Advance Care Planning</vt:lpstr>
      <vt:lpstr>Evaluation and Management Coding Leveling </vt:lpstr>
      <vt:lpstr>2021 Guidelines Office and Other Outpatient  </vt:lpstr>
      <vt:lpstr>Total Time Defined </vt:lpstr>
      <vt:lpstr>EM based on Total Time </vt:lpstr>
      <vt:lpstr>Prolonged Service – Office and Other Outpatient  +99417</vt:lpstr>
      <vt:lpstr>History and Exam </vt:lpstr>
      <vt:lpstr>Number and Complexity of Problems Addressed </vt:lpstr>
      <vt:lpstr>Amount and Complexity of Data to be Reviewee and Analyzed </vt:lpstr>
      <vt:lpstr>Risk and Complications and/or Morbidity or Mortality of Patient Management </vt:lpstr>
      <vt:lpstr>MDM Calculation Guide </vt:lpstr>
      <vt:lpstr>E/M Leveling </vt:lpstr>
      <vt:lpstr>E/M Leveling</vt:lpstr>
      <vt:lpstr>History</vt:lpstr>
      <vt:lpstr>History</vt:lpstr>
      <vt:lpstr>History</vt:lpstr>
      <vt:lpstr>History</vt:lpstr>
      <vt:lpstr>History</vt:lpstr>
      <vt:lpstr>History</vt:lpstr>
      <vt:lpstr>Exam</vt:lpstr>
      <vt:lpstr>Exam</vt:lpstr>
      <vt:lpstr>Exam</vt:lpstr>
      <vt:lpstr>Medical Decision Making</vt:lpstr>
      <vt:lpstr>Medical Decision Making</vt:lpstr>
      <vt:lpstr>E/M Leveling</vt:lpstr>
      <vt:lpstr>Modifiers</vt:lpstr>
      <vt:lpstr>E/M Leveling</vt:lpstr>
      <vt:lpstr>Modifiers</vt:lpstr>
      <vt:lpstr>Medicine</vt:lpstr>
      <vt:lpstr>Medicine</vt:lpstr>
      <vt:lpstr>Medicine</vt:lpstr>
      <vt:lpstr>Medicine and ICD-10-CM</vt:lpstr>
      <vt:lpstr>Medicine Guidelines</vt:lpstr>
      <vt:lpstr>Immune Globulins</vt:lpstr>
      <vt:lpstr>Vaccines and Toxoids</vt:lpstr>
      <vt:lpstr>Most Common</vt:lpstr>
      <vt:lpstr>Psychiatry</vt:lpstr>
      <vt:lpstr>Dialysis</vt:lpstr>
      <vt:lpstr>Dialysis</vt:lpstr>
      <vt:lpstr>Noninvasive Vascular Diagnostic Studies</vt:lpstr>
      <vt:lpstr>Allergy and Immunology</vt:lpstr>
      <vt:lpstr>Medical Genetics and Genetic Counseling Services</vt:lpstr>
      <vt:lpstr>Hydration</vt:lpstr>
      <vt:lpstr>Non-Chemotherapy Complex Drugs and Substances</vt:lpstr>
      <vt:lpstr>Chemotherapy</vt:lpstr>
      <vt:lpstr>Chemotherapy</vt:lpstr>
      <vt:lpstr>Physical Medicine and Rehabilitation</vt:lpstr>
      <vt:lpstr>Physical Medicine and Rehabilitation</vt:lpstr>
      <vt:lpstr>Wound Care Management Orthotic Management  and Prosthetic Management</vt:lpstr>
      <vt:lpstr>Medicine Section</vt:lpstr>
      <vt:lpstr>Education &amp; Training for Patient Self-Management</vt:lpstr>
      <vt:lpstr>On-line Medical Evaluation</vt:lpstr>
      <vt:lpstr>Moderate Sedation</vt:lpstr>
      <vt:lpstr>Special Services, Procedures and Reports</vt:lpstr>
      <vt:lpstr>Home Health Procedures/Services</vt:lpstr>
      <vt:lpstr>Medication Therapy Management Services</vt:lpstr>
      <vt:lpstr>Most Common</vt:lpstr>
      <vt:lpstr>Tips for Taking an AAPC Certification Exam</vt:lpstr>
      <vt:lpstr>ICD-10-CM</vt:lpstr>
      <vt:lpstr>CPT®</vt:lpstr>
      <vt:lpstr>Exam Registration</vt:lpstr>
      <vt:lpstr>Day of the Exam</vt:lpstr>
      <vt:lpstr>During the Test</vt:lpstr>
      <vt:lpstr>Exam Completion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 Certification Review</dc:title>
  <dc:creator>Rhonda Buckholtz</dc:creator>
  <cp:lastModifiedBy>Katherine Abel</cp:lastModifiedBy>
  <cp:revision>786</cp:revision>
  <cp:lastPrinted>2022-02-22T16:00:20Z</cp:lastPrinted>
  <dcterms:created xsi:type="dcterms:W3CDTF">2016-02-27T21:07:34Z</dcterms:created>
  <dcterms:modified xsi:type="dcterms:W3CDTF">2022-02-22T16:02:04Z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0x010100122F80727E2A714B85EF6BFFAC87C4F4</vt:lpwstr>
  </property>
</Properties>
</file>